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Open Sans"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t>Una recuperación de imágenes basada en texto eficiente utilizando técnicas de procesamiento del lenguaje natural (NLP)</a:t>
            </a:r>
            <a:endParaRPr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aeb3610cf3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aeb3610cf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700"/>
              <a:t>La Tabla 1 muestra el número de documentos disponibles en cada dominio, como Política, Deportes, Educación, Entretenimiento y Tecnología y el número total de documentos en el corpus.</a:t>
            </a:r>
            <a:endParaRPr sz="1700"/>
          </a:p>
          <a:p>
            <a:pPr marL="0" lvl="0" indent="0" algn="l" rtl="0">
              <a:spcBef>
                <a:spcPts val="0"/>
              </a:spcBef>
              <a:spcAft>
                <a:spcPts val="0"/>
              </a:spcAft>
              <a:buClr>
                <a:schemeClr val="dk1"/>
              </a:buClr>
              <a:buSzPts val="1100"/>
              <a:buFont typeface="Arial"/>
              <a:buNone/>
            </a:pPr>
            <a:r>
              <a:rPr lang="es" sz="1700"/>
              <a:t>Table 2 shows number of documents available in each domain after clustering.</a:t>
            </a:r>
            <a:endParaRPr sz="1700"/>
          </a:p>
          <a:p>
            <a:pPr marL="0" lvl="0" indent="0" algn="l" rtl="0">
              <a:spcBef>
                <a:spcPts val="0"/>
              </a:spcBef>
              <a:spcAft>
                <a:spcPts val="0"/>
              </a:spcAft>
              <a:buNone/>
            </a:pPr>
            <a:r>
              <a:rPr lang="es" sz="1700"/>
              <a:t>La Tabla 3 analiza el número de documentos recuperados después de realizar LDA y la coincidencia de similitudes con la consulta de texto en el dominio Política.</a:t>
            </a:r>
            <a:endParaRPr sz="17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af1fe19b36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af1fe19b3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t>La Tabla 4 muestra la evaluación del método del codo que se utiliza para encontrar el número apropiado de conglomerados en un conjunto de datos. En esto, cuando el número de conglomerados es 5, la suma de la distancia al cuadrado entre cada miembro del conglomerado y su centroide (valor SSE) es menor y la puntuación es alta.</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s" sz="1400"/>
              <a:t>La Figura 3 muestra el gráfico del método del codo en el que el algoritmo de K-medias se ejecuta desde un rango de valores de k de 1 a 9 en un conjunto de datos sin etiquetar. El codo es el mejor valor para k, si la línea parece un brazo. Según el gráfico, el mejor valor para k es 5.</a:t>
            </a:r>
            <a:endParaRPr sz="1400"/>
          </a:p>
          <a:p>
            <a:pPr marL="0" lvl="0" indent="0" algn="l" rtl="0">
              <a:spcBef>
                <a:spcPts val="0"/>
              </a:spcBef>
              <a:spcAft>
                <a:spcPts val="0"/>
              </a:spcAft>
              <a:buNone/>
            </a:pPr>
            <a:endParaRPr sz="1400"/>
          </a:p>
          <a:p>
            <a:pPr marL="0" lvl="0" indent="0" algn="l" rtl="0">
              <a:spcBef>
                <a:spcPts val="0"/>
              </a:spcBef>
              <a:spcAft>
                <a:spcPts val="0"/>
              </a:spcAft>
              <a:buClr>
                <a:schemeClr val="dk1"/>
              </a:buClr>
              <a:buSzPts val="1100"/>
              <a:buFont typeface="Arial"/>
              <a:buNone/>
            </a:pPr>
            <a:r>
              <a:rPr lang="es" sz="1400"/>
              <a:t>La Figura 4 muestra el gráfico para la puntuación de la agrupación de K-medias en el que el algoritmo se ejecuta desde el rango de valores de k de 1 a 9 en un conjunto de datos sin etiquetar. El gráfico indica cuándo el número de clústeres es 5 y la puntuación del algoritmo de K-medias es alta.</a:t>
            </a:r>
            <a:endParaRPr sz="1400"/>
          </a:p>
          <a:p>
            <a:pPr marL="0" lvl="0" indent="0" algn="l" rtl="0">
              <a:spcBef>
                <a:spcPts val="0"/>
              </a:spcBef>
              <a:spcAft>
                <a:spcPts val="0"/>
              </a:spcAft>
              <a:buNone/>
            </a:pPr>
            <a:endParaRPr sz="1400"/>
          </a:p>
          <a:p>
            <a:pPr marL="0" lvl="0" indent="0" algn="l" rtl="0">
              <a:spcBef>
                <a:spcPts val="0"/>
              </a:spcBef>
              <a:spcAft>
                <a:spcPts val="0"/>
              </a:spcAft>
              <a:buClr>
                <a:schemeClr val="dk1"/>
              </a:buClr>
              <a:buSzPts val="1100"/>
              <a:buFont typeface="Arial"/>
              <a:buNone/>
            </a:pPr>
            <a:r>
              <a:rPr lang="es" sz="1400"/>
              <a:t>La Figura 5 muestra el gráfico para el puntaje de coherencia de LDA en el que el algoritmo corre desde el rango de valores de la lista de temas de 1 a 40. Desde el gráfico, cuando el número de temas es 2, el puntaje de coherencia es alto.</a:t>
            </a:r>
            <a:endParaRPr sz="1400"/>
          </a:p>
          <a:p>
            <a:pPr marL="0" lvl="0" indent="0" algn="l" rtl="0">
              <a:spcBef>
                <a:spcPts val="0"/>
              </a:spcBef>
              <a:spcAft>
                <a:spcPts val="0"/>
              </a:spcAft>
              <a:buClr>
                <a:schemeClr val="dk1"/>
              </a:buClr>
              <a:buSzPts val="1100"/>
              <a:buFont typeface="Arial"/>
              <a:buNone/>
            </a:pPr>
            <a:endParaRPr sz="1400"/>
          </a:p>
          <a:p>
            <a:pPr marL="0" lvl="0" indent="0" algn="l" rtl="0">
              <a:spcBef>
                <a:spcPts val="0"/>
              </a:spcBef>
              <a:spcAft>
                <a:spcPts val="0"/>
              </a:spcAft>
              <a:buNone/>
            </a:pP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aeb3610cf3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aeb3610cf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af1fe19b36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af1fe19b36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af1fe19b36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af1fe19b3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af1fe19b36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af1fe19b3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af1fe19b36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af1fe19b36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af1fe19b36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af1fe19b36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af1fe19b36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af1fe19b36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af1fe19b36_0_10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af1fe19b36_0_1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af1fe19b36_0_6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af1fe19b36_0_6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af1fe19b36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af1fe19b36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af1fe19b36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af1fe19b36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af1fe19b36_0_6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af1fe19b36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af1fe19b36_0_6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af1fe19b36_0_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8524b72c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8524b72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ada7991aba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ada7991ab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highlight>
                  <a:srgbClr val="3D85C6"/>
                </a:highlight>
              </a:rPr>
              <a:t>El s</a:t>
            </a:r>
            <a:r>
              <a:rPr lang="es" sz="1500">
                <a:highlight>
                  <a:srgbClr val="3D85C6"/>
                </a:highlight>
              </a:rPr>
              <a:t>istema de recuperación de imágenes es un sistema informático para navegar, buscar y recuperar imágenes de una gran base de datos de imágenes digitales o texto, existiendo dos formas de realizar: recuperación de imágenes basada en texto (la consulta de entrada se proporciona como texto para recuperar imágenes relevantes para la consulta de entrada, siendo  este un enfoque tradicional como por ejemplos bag of words,) y recuperación de imágenes basada en contenido( la consulta de entrada se proporciona como imágenes para obtener imágenes similares)..</a:t>
            </a:r>
            <a:r>
              <a:rPr lang="es" sz="1500"/>
              <a:t> La mayoría de los métodos tradicionales y comunes de recuperación de imágenes utilizan algún método para agregar metadatos, como subtítulos, palabras clave o descripciones a las imágenes, para que la recuperación se pueda realizar sobre las palabras de anotación.</a:t>
            </a:r>
            <a:endParaRPr sz="15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a330790ad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a330790a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300" b="1"/>
              <a:t>Problemática</a:t>
            </a:r>
            <a:endParaRPr sz="1300" b="1"/>
          </a:p>
          <a:p>
            <a:pPr marL="0" lvl="0" indent="0" algn="just" rtl="0">
              <a:spcBef>
                <a:spcPts val="0"/>
              </a:spcBef>
              <a:spcAft>
                <a:spcPts val="0"/>
              </a:spcAft>
              <a:buNone/>
            </a:pPr>
            <a:r>
              <a:rPr lang="es" sz="1300">
                <a:solidFill>
                  <a:srgbClr val="0B5394"/>
                </a:solidFill>
              </a:rPr>
              <a:t>La anotación manual de imágenes requiere mucho tiempo, es laboriosa y costosa.</a:t>
            </a:r>
            <a:r>
              <a:rPr lang="es" sz="1300"/>
              <a:t> Por lo tanto, se ha realizado una gran cantidad de investigaciones sobre la anotación automática de imágenes. Con el desarrollo de la tecnología, la cantidad de documentos electrónicos y contenido digital dentro de los documentos excede la capacidad de control y gestión manual. El uso de imágenes aumenta en tiempo real.</a:t>
            </a:r>
            <a:endParaRPr sz="1300"/>
          </a:p>
          <a:p>
            <a:pPr marL="0" lvl="0" indent="0" algn="just" rtl="0">
              <a:spcBef>
                <a:spcPts val="0"/>
              </a:spcBef>
              <a:spcAft>
                <a:spcPts val="0"/>
              </a:spcAft>
              <a:buNone/>
            </a:pPr>
            <a:r>
              <a:rPr lang="es" sz="1300" b="1"/>
              <a:t>Solución</a:t>
            </a:r>
            <a:endParaRPr sz="1300" b="1"/>
          </a:p>
          <a:p>
            <a:pPr marL="0" lvl="0" indent="0" algn="just" rtl="0">
              <a:spcBef>
                <a:spcPts val="0"/>
              </a:spcBef>
              <a:spcAft>
                <a:spcPts val="0"/>
              </a:spcAft>
              <a:buClr>
                <a:schemeClr val="dk1"/>
              </a:buClr>
              <a:buSzPts val="1100"/>
              <a:buFont typeface="Arial"/>
              <a:buNone/>
            </a:pPr>
            <a:r>
              <a:rPr lang="es" sz="1300">
                <a:highlight>
                  <a:srgbClr val="4A86E8"/>
                </a:highlight>
              </a:rPr>
              <a:t>Recuperar imágenes de documentos utilizando la recuperación de imágenes basada en texto de una manera no supervisada. Esto se puede hacer recopilando documentos e imágenes web raspando los sitios web, </a:t>
            </a:r>
            <a:endParaRPr sz="1300"/>
          </a:p>
          <a:p>
            <a:pPr marL="0" lvl="0" indent="0" algn="just" rtl="0">
              <a:spcBef>
                <a:spcPts val="0"/>
              </a:spcBef>
              <a:spcAft>
                <a:spcPts val="0"/>
              </a:spcAft>
              <a:buClr>
                <a:schemeClr val="dk1"/>
              </a:buClr>
              <a:buSzPts val="1100"/>
              <a:buFont typeface="Arial"/>
              <a:buNone/>
            </a:pPr>
            <a:endParaRPr sz="1300"/>
          </a:p>
          <a:p>
            <a:pPr marL="0" lvl="0" indent="0" algn="just" rtl="0">
              <a:spcBef>
                <a:spcPts val="0"/>
              </a:spcBef>
              <a:spcAft>
                <a:spcPts val="0"/>
              </a:spcAft>
              <a:buNone/>
            </a:pPr>
            <a:endParaRPr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af1fe19b36_0_10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af1fe19b36_0_10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 sz="1300">
                <a:solidFill>
                  <a:schemeClr val="dk1"/>
                </a:solidFill>
                <a:highlight>
                  <a:srgbClr val="4A86E8"/>
                </a:highlight>
              </a:rPr>
              <a:t>Recopilar documentos e imágenes web mediante web scraping.convertir los documentos no estructurados en documentos estructurados, </a:t>
            </a:r>
            <a:r>
              <a:rPr lang="es" sz="1300">
                <a:solidFill>
                  <a:schemeClr val="dk1"/>
                </a:solidFill>
              </a:rPr>
              <a:t>extrayendo características de esos documentos y los clústeres se forman aplicando un algoritmo de agrupamiento en la característica extraída. De igual forma, se extraen las características de la consulta de texto y, luego, el documento se recupera prediciendo a qué grupo pertenece la consulta. Después de que se aplica el modelado para obtener el tema de los documentos recuperados y la consulta de entrada, se aplica la medida de similitud para obtener documentos más relevantes. Finalmente, se recuperan imágenes del documento relevante.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aeb3610cf3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aeb3610cf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sz="1500">
                <a:solidFill>
                  <a:schemeClr val="dk1"/>
                </a:solidFill>
              </a:rPr>
              <a:t>Image Retrieval:</a:t>
            </a:r>
            <a:endParaRPr sz="1500">
              <a:solidFill>
                <a:schemeClr val="dk1"/>
              </a:solidFill>
            </a:endParaRPr>
          </a:p>
          <a:p>
            <a:pPr marL="0" lvl="0" indent="0" algn="l" rtl="0">
              <a:spcBef>
                <a:spcPts val="0"/>
              </a:spcBef>
              <a:spcAft>
                <a:spcPts val="0"/>
              </a:spcAft>
              <a:buClr>
                <a:schemeClr val="dk1"/>
              </a:buClr>
              <a:buSzPts val="1100"/>
              <a:buFont typeface="Arial"/>
              <a:buNone/>
            </a:pPr>
            <a:endParaRPr sz="1500">
              <a:solidFill>
                <a:schemeClr val="dk1"/>
              </a:solidFill>
            </a:endParaRPr>
          </a:p>
          <a:p>
            <a:pPr marL="457200" lvl="0" indent="-323850" algn="l" rtl="0">
              <a:spcBef>
                <a:spcPts val="0"/>
              </a:spcBef>
              <a:spcAft>
                <a:spcPts val="0"/>
              </a:spcAft>
              <a:buClr>
                <a:schemeClr val="dk1"/>
              </a:buClr>
              <a:buSzPts val="1500"/>
              <a:buChar char="●"/>
            </a:pPr>
            <a:r>
              <a:rPr lang="es" sz="1500">
                <a:solidFill>
                  <a:schemeClr val="dk1"/>
                </a:solidFill>
              </a:rPr>
              <a:t>Métodos tradicionales utilliza keywords y descripciones de las imagenes. En si sus captions</a:t>
            </a:r>
            <a:endParaRPr sz="1500">
              <a:solidFill>
                <a:schemeClr val="dk1"/>
              </a:solidFill>
            </a:endParaRPr>
          </a:p>
          <a:p>
            <a:pPr marL="457200" lvl="0" indent="-323850" algn="l" rtl="0">
              <a:spcBef>
                <a:spcPts val="0"/>
              </a:spcBef>
              <a:spcAft>
                <a:spcPts val="0"/>
              </a:spcAft>
              <a:buClr>
                <a:schemeClr val="dk1"/>
              </a:buClr>
              <a:buSzPts val="1500"/>
              <a:buChar char="●"/>
            </a:pPr>
            <a:r>
              <a:rPr lang="es" sz="1500">
                <a:solidFill>
                  <a:schemeClr val="dk1"/>
                </a:solidFill>
              </a:rPr>
              <a:t>Otras investigaciones plantearon el uso de multiples fuentes de datos, incluyendo metada, textos cercanos. documentos en donde se encuentran las imágenes.</a:t>
            </a:r>
            <a:endParaRPr sz="1500">
              <a:solidFill>
                <a:schemeClr val="dk1"/>
              </a:solidFill>
            </a:endParaRPr>
          </a:p>
          <a:p>
            <a:pPr marL="457200" lvl="0" indent="-323850" algn="l" rtl="0">
              <a:spcBef>
                <a:spcPts val="0"/>
              </a:spcBef>
              <a:spcAft>
                <a:spcPts val="0"/>
              </a:spcAft>
              <a:buClr>
                <a:schemeClr val="dk1"/>
              </a:buClr>
              <a:buSzPts val="1500"/>
              <a:buChar char="●"/>
            </a:pPr>
            <a:r>
              <a:rPr lang="es" sz="1500">
                <a:solidFill>
                  <a:schemeClr val="dk1"/>
                </a:solidFill>
              </a:rPr>
              <a:t>Métodos modernos buscan entender el contenido de la imagen. Llegando a interesarles incluso el texto presente en ellas.</a:t>
            </a:r>
            <a:endParaRPr sz="1500">
              <a:solidFill>
                <a:schemeClr val="dk1"/>
              </a:solidFill>
            </a:endParaRPr>
          </a:p>
          <a:p>
            <a:pPr marL="0" lvl="0" indent="0" algn="l" rtl="0">
              <a:spcBef>
                <a:spcPts val="0"/>
              </a:spcBef>
              <a:spcAft>
                <a:spcPts val="0"/>
              </a:spcAft>
              <a:buNone/>
            </a:pPr>
            <a:r>
              <a:rPr lang="es" sz="1500"/>
              <a:t>Documento Clustering:</a:t>
            </a:r>
            <a:endParaRPr sz="1500"/>
          </a:p>
          <a:p>
            <a:pPr marL="0" lvl="0" indent="0" algn="l" rtl="0">
              <a:spcBef>
                <a:spcPts val="0"/>
              </a:spcBef>
              <a:spcAft>
                <a:spcPts val="0"/>
              </a:spcAft>
              <a:buNone/>
            </a:pPr>
            <a:endParaRPr sz="1500"/>
          </a:p>
          <a:p>
            <a:pPr marL="457200" lvl="0" indent="-323850" algn="l" rtl="0">
              <a:spcBef>
                <a:spcPts val="0"/>
              </a:spcBef>
              <a:spcAft>
                <a:spcPts val="0"/>
              </a:spcAft>
              <a:buSzPts val="1500"/>
              <a:buChar char="●"/>
            </a:pPr>
            <a:r>
              <a:rPr lang="es" sz="1500"/>
              <a:t>Genera agrupamientos, estos agrupamientos son colecciones de documentos en grupos semánticamente relevantes.</a:t>
            </a:r>
            <a:endParaRPr sz="1500"/>
          </a:p>
          <a:p>
            <a:pPr marL="457200" lvl="0" indent="-323850" algn="l" rtl="0">
              <a:spcBef>
                <a:spcPts val="0"/>
              </a:spcBef>
              <a:spcAft>
                <a:spcPts val="0"/>
              </a:spcAft>
              <a:buSzPts val="1500"/>
              <a:buChar char="●"/>
            </a:pPr>
            <a:r>
              <a:rPr lang="es" sz="1500"/>
              <a:t>En el paper se utiliza K-means que es un método de agrupamiento de datos.</a:t>
            </a:r>
            <a:endParaRPr sz="1500"/>
          </a:p>
          <a:p>
            <a:pPr marL="914400" lvl="1" indent="-323850" algn="l" rtl="0">
              <a:spcBef>
                <a:spcPts val="0"/>
              </a:spcBef>
              <a:spcAft>
                <a:spcPts val="0"/>
              </a:spcAft>
              <a:buSzPts val="1500"/>
              <a:buChar char="○"/>
            </a:pPr>
            <a:r>
              <a:rPr lang="es" sz="1500"/>
              <a:t>Para el agrupamiento se utilizaron feature vectors</a:t>
            </a:r>
            <a:endParaRPr sz="1500"/>
          </a:p>
          <a:p>
            <a:pPr marL="0" lvl="0" indent="0" algn="l" rtl="0">
              <a:spcBef>
                <a:spcPts val="0"/>
              </a:spcBef>
              <a:spcAft>
                <a:spcPts val="0"/>
              </a:spcAft>
              <a:buNone/>
            </a:pPr>
            <a:endParaRPr sz="15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aeb3610cf3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aeb3610cf3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50">
                <a:solidFill>
                  <a:srgbClr val="4D5156"/>
                </a:solidFill>
                <a:highlight>
                  <a:srgbClr val="FFFFFF"/>
                </a:highlight>
              </a:rPr>
              <a:t>Asignación Latente de Dirichlet o Latent Dirichlet Allocation</a:t>
            </a:r>
            <a:endParaRPr sz="1450">
              <a:solidFill>
                <a:srgbClr val="4D5156"/>
              </a:solidFill>
              <a:highlight>
                <a:srgbClr val="FFFFFF"/>
              </a:highlight>
            </a:endParaRPr>
          </a:p>
          <a:p>
            <a:pPr marL="0" lvl="0" indent="0" algn="l" rtl="0">
              <a:spcBef>
                <a:spcPts val="0"/>
              </a:spcBef>
              <a:spcAft>
                <a:spcPts val="0"/>
              </a:spcAft>
              <a:buNone/>
            </a:pPr>
            <a:endParaRPr sz="1450">
              <a:solidFill>
                <a:srgbClr val="4D5156"/>
              </a:solidFill>
              <a:highlight>
                <a:srgbClr val="FFFFFF"/>
              </a:highlight>
            </a:endParaRPr>
          </a:p>
          <a:p>
            <a:pPr marL="0" lvl="0" indent="0" algn="l" rtl="0">
              <a:spcBef>
                <a:spcPts val="0"/>
              </a:spcBef>
              <a:spcAft>
                <a:spcPts val="0"/>
              </a:spcAft>
              <a:buNone/>
            </a:pPr>
            <a:endParaRPr sz="1050">
              <a:solidFill>
                <a:srgbClr val="4D5156"/>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aeb3610cf3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aeb3610cf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s" sz="1400"/>
              <a:t>Recolectaron documentos de sitios de noticias junto a sus imágenes asociadas.</a:t>
            </a:r>
            <a:endParaRPr sz="1400"/>
          </a:p>
          <a:p>
            <a:pPr marL="457200" lvl="0" indent="0" algn="l" rtl="0">
              <a:spcBef>
                <a:spcPts val="0"/>
              </a:spcBef>
              <a:spcAft>
                <a:spcPts val="0"/>
              </a:spcAft>
              <a:buNone/>
            </a:pPr>
            <a:r>
              <a:rPr lang="es" sz="1400"/>
              <a:t>Estos fueron recogidos de 5 dominios: Deportes, educación, entretenimiento, política y tecnología</a:t>
            </a:r>
            <a:endParaRPr sz="1400"/>
          </a:p>
          <a:p>
            <a:pPr marL="457200" lvl="0" indent="-317500" algn="l" rtl="0">
              <a:spcBef>
                <a:spcPts val="0"/>
              </a:spcBef>
              <a:spcAft>
                <a:spcPts val="0"/>
              </a:spcAft>
              <a:buSzPts val="1400"/>
              <a:buAutoNum type="arabicPeriod"/>
            </a:pPr>
            <a:r>
              <a:rPr lang="es" sz="1400"/>
              <a:t>Se realizó la extracción de features de los documentos utilizando técnicas de NLP y TF-IDF</a:t>
            </a:r>
            <a:endParaRPr sz="1400"/>
          </a:p>
          <a:p>
            <a:pPr marL="457200" lvl="0" indent="-317500" algn="l" rtl="0">
              <a:spcBef>
                <a:spcPts val="0"/>
              </a:spcBef>
              <a:spcAft>
                <a:spcPts val="0"/>
              </a:spcAft>
              <a:buSzPts val="1400"/>
              <a:buAutoNum type="arabicPeriod"/>
            </a:pPr>
            <a:r>
              <a:rPr lang="es" sz="1400"/>
              <a:t>Se realiza nuevamente el proceso de extracción de features y se clasifica estos documentos utilizando el cluster</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AutoNum type="arabicPeriod"/>
            </a:pPr>
            <a:r>
              <a:rPr lang="es" sz="1400"/>
              <a:t>Se realiza el Topic Modeling utilizando LDA que es utilizado para clasificar el texto en un documento a un tópico en particular.</a:t>
            </a:r>
            <a:endParaRPr sz="1400"/>
          </a:p>
          <a:p>
            <a:pPr marL="457200" lvl="0" indent="0" algn="l" rtl="0">
              <a:spcBef>
                <a:spcPts val="0"/>
              </a:spcBef>
              <a:spcAft>
                <a:spcPts val="0"/>
              </a:spcAft>
              <a:buNone/>
            </a:pPr>
            <a:r>
              <a:rPr lang="es" sz="1400"/>
              <a:t>Como resultado de este proceso se generan dos modelos: uno para obtener la palabra-por-tópico y otro para obtener el tópico-por-documento</a:t>
            </a:r>
            <a:endParaRPr sz="1400"/>
          </a:p>
          <a:p>
            <a:pPr marL="457200" lvl="0" indent="-317500" algn="l" rtl="0">
              <a:spcBef>
                <a:spcPts val="0"/>
              </a:spcBef>
              <a:spcAft>
                <a:spcPts val="0"/>
              </a:spcAft>
              <a:buSzPts val="1400"/>
              <a:buAutoNum type="arabicPeriod"/>
            </a:pPr>
            <a:r>
              <a:rPr lang="es" sz="1400"/>
              <a:t>Finalmente se realiza la coincidencia de similitud utilizando la similaridad del coseno.</a:t>
            </a:r>
            <a:endParaRPr sz="1400"/>
          </a:p>
          <a:p>
            <a:pPr marL="0" lvl="0" indent="0" algn="l" rtl="0">
              <a:spcBef>
                <a:spcPts val="0"/>
              </a:spcBef>
              <a:spcAft>
                <a:spcPts val="0"/>
              </a:spcAft>
              <a:buNone/>
            </a:pPr>
            <a:endParaRPr sz="1400"/>
          </a:p>
          <a:p>
            <a:pPr marL="0" lvl="0" indent="0" algn="l" rtl="0">
              <a:spcBef>
                <a:spcPts val="0"/>
              </a:spcBef>
              <a:spcAft>
                <a:spcPts val="0"/>
              </a:spcAft>
              <a:buNone/>
            </a:pPr>
            <a:endParaRPr sz="1400"/>
          </a:p>
          <a:p>
            <a:pPr marL="0" lvl="0" indent="0" algn="l" rtl="0">
              <a:spcBef>
                <a:spcPts val="0"/>
              </a:spcBef>
              <a:spcAft>
                <a:spcPts val="0"/>
              </a:spcAft>
              <a:buNone/>
            </a:pPr>
            <a:r>
              <a:rPr lang="es" sz="1400"/>
              <a:t>Al realizar este paso se consiguen documentos con tópicos asociados y estos tópicos son aplicados a las imágenes. </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hyperlink" Target="https://link.springer.com/book/10.1007%2F978-981-15-5400-1?page=2#toc"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hyperlink" Target="https://copyleaks.com/dashboard/v1/businesses/report/afbee83apdzu7a2t/preview?key=r7zs3dpxm3ek6yh5&amp;suspectId=009e0084e1&amp;viewMode=one-to-one&amp;contentMode=html&amp;sourcePage=1&amp;suspectPage=1&amp;fbclid=IwAR1LrroackogzpO0mefkxcuogNHYCTJOXDH-vMTw77zBjFng9VgTEqJwL9E" TargetMode="External"/><Relationship Id="rId4" Type="http://schemas.openxmlformats.org/officeDocument/2006/relationships/hyperlink" Target="https://en.wikipedia.org/wiki/Latent_Dirichlet_allocation"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54658" y="22095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4300" b="1">
                <a:latin typeface="Open Sans"/>
                <a:ea typeface="Open Sans"/>
                <a:cs typeface="Open Sans"/>
                <a:sym typeface="Open Sans"/>
              </a:rPr>
              <a:t>Análisis de Paper Científico</a:t>
            </a:r>
            <a:endParaRPr sz="4300" b="1">
              <a:latin typeface="Open Sans"/>
              <a:ea typeface="Open Sans"/>
              <a:cs typeface="Open Sans"/>
              <a:sym typeface="Open Sans"/>
            </a:endParaRPr>
          </a:p>
        </p:txBody>
      </p:sp>
      <p:sp>
        <p:nvSpPr>
          <p:cNvPr id="55" name="Google Shape;55;p13"/>
          <p:cNvSpPr txBox="1">
            <a:spLocks noGrp="1"/>
          </p:cNvSpPr>
          <p:nvPr>
            <p:ph type="subTitle" idx="1"/>
          </p:nvPr>
        </p:nvSpPr>
        <p:spPr>
          <a:xfrm>
            <a:off x="254650" y="2310500"/>
            <a:ext cx="8520600" cy="9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latin typeface="Open Sans"/>
                <a:ea typeface="Open Sans"/>
                <a:cs typeface="Open Sans"/>
                <a:sym typeface="Open Sans"/>
              </a:rPr>
              <a:t>An Efficient Text-Based Image Retrieval Using Natural Language Processing (NLP) Techniques</a:t>
            </a:r>
            <a:endParaRPr>
              <a:latin typeface="Open Sans"/>
              <a:ea typeface="Open Sans"/>
              <a:cs typeface="Open Sans"/>
              <a:sym typeface="Open Sans"/>
            </a:endParaRPr>
          </a:p>
        </p:txBody>
      </p:sp>
      <p:sp>
        <p:nvSpPr>
          <p:cNvPr id="56" name="Google Shape;56;p13"/>
          <p:cNvSpPr txBox="1">
            <a:spLocks noGrp="1"/>
          </p:cNvSpPr>
          <p:nvPr>
            <p:ph type="subTitle" idx="1"/>
          </p:nvPr>
        </p:nvSpPr>
        <p:spPr>
          <a:xfrm>
            <a:off x="368750" y="3230900"/>
            <a:ext cx="8520600" cy="4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500">
                <a:latin typeface="Open Sans"/>
                <a:ea typeface="Open Sans"/>
                <a:cs typeface="Open Sans"/>
                <a:sym typeface="Open Sans"/>
              </a:rPr>
              <a:t>P. M. Ashok Kumar, T. Subha Mastan Rao, L. Arun Raj, and E. Pugazhendi </a:t>
            </a:r>
            <a:endParaRPr sz="1500">
              <a:latin typeface="Open Sans"/>
              <a:ea typeface="Open Sans"/>
              <a:cs typeface="Open Sans"/>
              <a:sym typeface="Open Sans"/>
            </a:endParaRPr>
          </a:p>
        </p:txBody>
      </p:sp>
      <p:sp>
        <p:nvSpPr>
          <p:cNvPr id="57" name="Google Shape;57;p13"/>
          <p:cNvSpPr txBox="1">
            <a:spLocks noGrp="1"/>
          </p:cNvSpPr>
          <p:nvPr>
            <p:ph type="subTitle" idx="1"/>
          </p:nvPr>
        </p:nvSpPr>
        <p:spPr>
          <a:xfrm>
            <a:off x="368750" y="3881375"/>
            <a:ext cx="8520600" cy="57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500" b="1">
                <a:latin typeface="Open Sans"/>
                <a:ea typeface="Open Sans"/>
                <a:cs typeface="Open Sans"/>
                <a:sym typeface="Open Sans"/>
              </a:rPr>
              <a:t>Universidad de Cuenca</a:t>
            </a:r>
            <a:endParaRPr sz="1500" b="1">
              <a:latin typeface="Open Sans"/>
              <a:ea typeface="Open Sans"/>
              <a:cs typeface="Open Sans"/>
              <a:sym typeface="Open Sans"/>
            </a:endParaRPr>
          </a:p>
          <a:p>
            <a:pPr marL="0" lvl="0" indent="0" algn="ctr" rtl="0">
              <a:spcBef>
                <a:spcPts val="0"/>
              </a:spcBef>
              <a:spcAft>
                <a:spcPts val="0"/>
              </a:spcAft>
              <a:buNone/>
            </a:pPr>
            <a:r>
              <a:rPr lang="es" sz="1500">
                <a:latin typeface="Open Sans"/>
                <a:ea typeface="Open Sans"/>
                <a:cs typeface="Open Sans"/>
                <a:sym typeface="Open Sans"/>
              </a:rPr>
              <a:t>Optativa - Minería de Textos</a:t>
            </a:r>
            <a:endParaRPr sz="1500">
              <a:latin typeface="Open Sans"/>
              <a:ea typeface="Open Sans"/>
              <a:cs typeface="Open Sans"/>
              <a:sym typeface="Open Sans"/>
            </a:endParaRPr>
          </a:p>
        </p:txBody>
      </p:sp>
      <p:sp>
        <p:nvSpPr>
          <p:cNvPr id="58" name="Google Shape;58;p13"/>
          <p:cNvSpPr txBox="1">
            <a:spLocks noGrp="1"/>
          </p:cNvSpPr>
          <p:nvPr>
            <p:ph type="subTitle" idx="1"/>
          </p:nvPr>
        </p:nvSpPr>
        <p:spPr>
          <a:xfrm>
            <a:off x="470075" y="4365825"/>
            <a:ext cx="8520600" cy="57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500">
                <a:latin typeface="Open Sans"/>
                <a:ea typeface="Open Sans"/>
                <a:cs typeface="Open Sans"/>
                <a:sym typeface="Open Sans"/>
              </a:rPr>
              <a:t>Freddy L. Abad L., Diego F. Pando V., Edisson S. Reinozo T.</a:t>
            </a:r>
            <a:endParaRPr sz="1500">
              <a:latin typeface="Open Sans"/>
              <a:ea typeface="Open Sans"/>
              <a:cs typeface="Open Sans"/>
              <a:sym typeface="Open Sans"/>
            </a:endParaRPr>
          </a:p>
        </p:txBody>
      </p:sp>
      <p:sp>
        <p:nvSpPr>
          <p:cNvPr id="59" name="Google Shape;59;p13"/>
          <p:cNvSpPr txBox="1">
            <a:spLocks noGrp="1"/>
          </p:cNvSpPr>
          <p:nvPr>
            <p:ph type="subTitle" idx="1"/>
          </p:nvPr>
        </p:nvSpPr>
        <p:spPr>
          <a:xfrm>
            <a:off x="558625" y="4597150"/>
            <a:ext cx="8520600" cy="57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200" u="sng">
                <a:solidFill>
                  <a:srgbClr val="4A86E8"/>
                </a:solidFill>
                <a:latin typeface="Courier New"/>
                <a:ea typeface="Courier New"/>
                <a:cs typeface="Courier New"/>
                <a:sym typeface="Courier New"/>
              </a:rPr>
              <a:t>{freddy.abadl, edisson.reinozo, diego.pando}@ucuenca.edu.ec</a:t>
            </a:r>
            <a:endParaRPr sz="1200" u="sng">
              <a:solidFill>
                <a:srgbClr val="4A86E8"/>
              </a:solidFill>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2"/>
          <p:cNvSpPr txBox="1">
            <a:spLocks noGrp="1"/>
          </p:cNvSpPr>
          <p:nvPr>
            <p:ph type="title"/>
          </p:nvPr>
        </p:nvSpPr>
        <p:spPr>
          <a:xfrm>
            <a:off x="136850" y="4018275"/>
            <a:ext cx="3491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500" b="1">
                <a:latin typeface="Open Sans"/>
                <a:ea typeface="Open Sans"/>
                <a:cs typeface="Open Sans"/>
                <a:sym typeface="Open Sans"/>
              </a:rPr>
              <a:t>K-Means Clustering</a:t>
            </a:r>
            <a:endParaRPr sz="2500" b="1">
              <a:latin typeface="Open Sans"/>
              <a:ea typeface="Open Sans"/>
              <a:cs typeface="Open Sans"/>
              <a:sym typeface="Open Sans"/>
            </a:endParaRPr>
          </a:p>
        </p:txBody>
      </p:sp>
      <p:sp>
        <p:nvSpPr>
          <p:cNvPr id="195" name="Google Shape;195;p22"/>
          <p:cNvSpPr/>
          <p:nvPr/>
        </p:nvSpPr>
        <p:spPr>
          <a:xfrm>
            <a:off x="-376833" y="210625"/>
            <a:ext cx="3305700" cy="669000"/>
          </a:xfrm>
          <a:prstGeom prst="chevron">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000" b="1">
                <a:solidFill>
                  <a:srgbClr val="FFFFFF"/>
                </a:solidFill>
                <a:latin typeface="Open Sans"/>
                <a:ea typeface="Open Sans"/>
                <a:cs typeface="Open Sans"/>
                <a:sym typeface="Open Sans"/>
              </a:rPr>
              <a:t>RESULTADOS</a:t>
            </a:r>
            <a:endParaRPr sz="2000" b="1">
              <a:solidFill>
                <a:srgbClr val="FFFFFF"/>
              </a:solidFill>
              <a:latin typeface="Open Sans"/>
              <a:ea typeface="Open Sans"/>
              <a:cs typeface="Open Sans"/>
              <a:sym typeface="Open Sans"/>
            </a:endParaRPr>
          </a:p>
        </p:txBody>
      </p:sp>
      <p:grpSp>
        <p:nvGrpSpPr>
          <p:cNvPr id="196" name="Google Shape;196;p22"/>
          <p:cNvGrpSpPr/>
          <p:nvPr/>
        </p:nvGrpSpPr>
        <p:grpSpPr>
          <a:xfrm>
            <a:off x="-202000" y="1243702"/>
            <a:ext cx="3546900" cy="2355198"/>
            <a:chOff x="-202000" y="1243702"/>
            <a:chExt cx="3546900" cy="2355198"/>
          </a:xfrm>
        </p:grpSpPr>
        <p:pic>
          <p:nvPicPr>
            <p:cNvPr id="197" name="Google Shape;197;p22"/>
            <p:cNvPicPr preferRelativeResize="0"/>
            <p:nvPr/>
          </p:nvPicPr>
          <p:blipFill rotWithShape="1">
            <a:blip r:embed="rId3">
              <a:alphaModFix/>
            </a:blip>
            <a:srcRect l="32487"/>
            <a:stretch/>
          </p:blipFill>
          <p:spPr>
            <a:xfrm>
              <a:off x="41225" y="2027275"/>
              <a:ext cx="2855150" cy="1571625"/>
            </a:xfrm>
            <a:prstGeom prst="rect">
              <a:avLst/>
            </a:prstGeom>
            <a:noFill/>
            <a:ln>
              <a:noFill/>
            </a:ln>
          </p:spPr>
        </p:pic>
        <p:sp>
          <p:nvSpPr>
            <p:cNvPr id="198" name="Google Shape;198;p22"/>
            <p:cNvSpPr/>
            <p:nvPr/>
          </p:nvSpPr>
          <p:spPr>
            <a:xfrm>
              <a:off x="-202000" y="1243702"/>
              <a:ext cx="3546900" cy="669000"/>
            </a:xfrm>
            <a:prstGeom prst="homePlate">
              <a:avLst>
                <a:gd name="adj" fmla="val 50000"/>
              </a:avLst>
            </a:prstGeom>
            <a:solidFill>
              <a:srgbClr val="80201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700" b="1">
                  <a:solidFill>
                    <a:srgbClr val="FFFFFF"/>
                  </a:solidFill>
                  <a:latin typeface="Open Sans"/>
                  <a:ea typeface="Open Sans"/>
                  <a:cs typeface="Open Sans"/>
                  <a:sym typeface="Open Sans"/>
                </a:rPr>
                <a:t>Antes K Means</a:t>
              </a:r>
              <a:endParaRPr sz="1700" b="1">
                <a:solidFill>
                  <a:srgbClr val="FFFFFF"/>
                </a:solidFill>
                <a:latin typeface="Open Sans"/>
                <a:ea typeface="Open Sans"/>
                <a:cs typeface="Open Sans"/>
                <a:sym typeface="Open Sans"/>
              </a:endParaRPr>
            </a:p>
          </p:txBody>
        </p:sp>
      </p:grpSp>
      <p:grpSp>
        <p:nvGrpSpPr>
          <p:cNvPr id="199" name="Google Shape;199;p22"/>
          <p:cNvGrpSpPr/>
          <p:nvPr/>
        </p:nvGrpSpPr>
        <p:grpSpPr>
          <a:xfrm>
            <a:off x="2957967" y="1243713"/>
            <a:ext cx="3305700" cy="2193263"/>
            <a:chOff x="2957967" y="1243713"/>
            <a:chExt cx="3305700" cy="2193263"/>
          </a:xfrm>
        </p:grpSpPr>
        <p:pic>
          <p:nvPicPr>
            <p:cNvPr id="200" name="Google Shape;200;p22"/>
            <p:cNvPicPr preferRelativeResize="0"/>
            <p:nvPr/>
          </p:nvPicPr>
          <p:blipFill rotWithShape="1">
            <a:blip r:embed="rId4">
              <a:alphaModFix/>
            </a:blip>
            <a:srcRect l="31172"/>
            <a:stretch/>
          </p:blipFill>
          <p:spPr>
            <a:xfrm>
              <a:off x="3116600" y="2189200"/>
              <a:ext cx="2910800" cy="1247775"/>
            </a:xfrm>
            <a:prstGeom prst="rect">
              <a:avLst/>
            </a:prstGeom>
            <a:noFill/>
            <a:ln>
              <a:noFill/>
            </a:ln>
          </p:spPr>
        </p:pic>
        <p:sp>
          <p:nvSpPr>
            <p:cNvPr id="201" name="Google Shape;201;p22"/>
            <p:cNvSpPr/>
            <p:nvPr/>
          </p:nvSpPr>
          <p:spPr>
            <a:xfrm>
              <a:off x="2957967" y="1243713"/>
              <a:ext cx="3305700" cy="669000"/>
            </a:xfrm>
            <a:prstGeom prst="chevron">
              <a:avLst>
                <a:gd name="adj" fmla="val 50000"/>
              </a:avLst>
            </a:prstGeom>
            <a:solidFill>
              <a:srgbClr val="D8382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700" b="1">
                  <a:solidFill>
                    <a:srgbClr val="FFFFFF"/>
                  </a:solidFill>
                  <a:latin typeface="Open Sans"/>
                  <a:ea typeface="Open Sans"/>
                  <a:cs typeface="Open Sans"/>
                  <a:sym typeface="Open Sans"/>
                </a:rPr>
                <a:t>Después K Means</a:t>
              </a:r>
              <a:endParaRPr sz="1700" b="1">
                <a:solidFill>
                  <a:srgbClr val="FFFFFF"/>
                </a:solidFill>
                <a:latin typeface="Open Sans"/>
                <a:ea typeface="Open Sans"/>
                <a:cs typeface="Open Sans"/>
                <a:sym typeface="Open Sans"/>
              </a:endParaRPr>
            </a:p>
          </p:txBody>
        </p:sp>
      </p:grpSp>
      <p:grpSp>
        <p:nvGrpSpPr>
          <p:cNvPr id="202" name="Google Shape;202;p22"/>
          <p:cNvGrpSpPr/>
          <p:nvPr/>
        </p:nvGrpSpPr>
        <p:grpSpPr>
          <a:xfrm>
            <a:off x="5838292" y="1243712"/>
            <a:ext cx="3305700" cy="1822688"/>
            <a:chOff x="5838292" y="1243713"/>
            <a:chExt cx="3305700" cy="1822688"/>
          </a:xfrm>
        </p:grpSpPr>
        <p:pic>
          <p:nvPicPr>
            <p:cNvPr id="203" name="Google Shape;203;p22"/>
            <p:cNvPicPr preferRelativeResize="0"/>
            <p:nvPr/>
          </p:nvPicPr>
          <p:blipFill rotWithShape="1">
            <a:blip r:embed="rId5">
              <a:alphaModFix/>
            </a:blip>
            <a:srcRect l="32487"/>
            <a:stretch/>
          </p:blipFill>
          <p:spPr>
            <a:xfrm>
              <a:off x="6285875" y="2559775"/>
              <a:ext cx="2410550" cy="506625"/>
            </a:xfrm>
            <a:prstGeom prst="rect">
              <a:avLst/>
            </a:prstGeom>
            <a:noFill/>
            <a:ln>
              <a:noFill/>
            </a:ln>
          </p:spPr>
        </p:pic>
        <p:sp>
          <p:nvSpPr>
            <p:cNvPr id="204" name="Google Shape;204;p22"/>
            <p:cNvSpPr/>
            <p:nvPr/>
          </p:nvSpPr>
          <p:spPr>
            <a:xfrm>
              <a:off x="5838292" y="1243713"/>
              <a:ext cx="3305700" cy="669000"/>
            </a:xfrm>
            <a:prstGeom prst="chevron">
              <a:avLst>
                <a:gd name="adj" fmla="val 50000"/>
              </a:avLst>
            </a:prstGeom>
            <a:solidFill>
              <a:srgbClr val="FFAB4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700" b="1">
                  <a:solidFill>
                    <a:srgbClr val="FFFFFF"/>
                  </a:solidFill>
                  <a:latin typeface="Open Sans"/>
                  <a:ea typeface="Open Sans"/>
                  <a:cs typeface="Open Sans"/>
                  <a:sym typeface="Open Sans"/>
                </a:rPr>
                <a:t>Después LDA</a:t>
              </a:r>
              <a:endParaRPr sz="1700" b="1">
                <a:solidFill>
                  <a:srgbClr val="FFFFFF"/>
                </a:solidFill>
                <a:latin typeface="Open Sans"/>
                <a:ea typeface="Open Sans"/>
                <a:cs typeface="Open Sans"/>
                <a:sym typeface="Open Sans"/>
              </a:endParaRPr>
            </a:p>
          </p:txBody>
        </p:sp>
      </p:grpSp>
      <p:grpSp>
        <p:nvGrpSpPr>
          <p:cNvPr id="205" name="Google Shape;205;p22"/>
          <p:cNvGrpSpPr/>
          <p:nvPr/>
        </p:nvGrpSpPr>
        <p:grpSpPr>
          <a:xfrm>
            <a:off x="6246737" y="210625"/>
            <a:ext cx="2488831" cy="393600"/>
            <a:chOff x="6246738" y="210625"/>
            <a:chExt cx="2488831" cy="393600"/>
          </a:xfrm>
        </p:grpSpPr>
        <p:sp>
          <p:nvSpPr>
            <p:cNvPr id="206" name="Google Shape;206;p22"/>
            <p:cNvSpPr/>
            <p:nvPr/>
          </p:nvSpPr>
          <p:spPr>
            <a:xfrm>
              <a:off x="6246738"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6566285"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6885832"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7205379"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7524926"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8236021" y="317425"/>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8555568" y="317425"/>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7844474" y="281425"/>
              <a:ext cx="252000" cy="252000"/>
            </a:xfrm>
            <a:prstGeom prst="ellipse">
              <a:avLst/>
            </a:prstGeom>
            <a:solidFill>
              <a:srgbClr val="FFAB40"/>
            </a:solidFill>
            <a:ln w="9525" cap="flat" cmpd="sng">
              <a:solidFill>
                <a:srgbClr val="FFAB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2"/>
            <p:cNvSpPr txBox="1"/>
            <p:nvPr/>
          </p:nvSpPr>
          <p:spPr>
            <a:xfrm>
              <a:off x="7842850" y="210625"/>
              <a:ext cx="295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b="1">
                  <a:latin typeface="Open Sans"/>
                  <a:ea typeface="Open Sans"/>
                  <a:cs typeface="Open Sans"/>
                  <a:sym typeface="Open Sans"/>
                </a:rPr>
                <a:t>F</a:t>
              </a:r>
              <a:endParaRPr b="1">
                <a:latin typeface="Open Sans"/>
                <a:ea typeface="Open Sans"/>
                <a:cs typeface="Open Sans"/>
                <a:sym typeface="Open Sans"/>
              </a:endParaRPr>
            </a:p>
          </p:txBody>
        </p:sp>
      </p:grpSp>
      <p:sp>
        <p:nvSpPr>
          <p:cNvPr id="215" name="Google Shape;215;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marR="0" lvl="0" indent="0" algn="r" rtl="0">
              <a:lnSpc>
                <a:spcPct val="100000"/>
              </a:lnSpc>
              <a:spcBef>
                <a:spcPts val="0"/>
              </a:spcBef>
              <a:spcAft>
                <a:spcPts val="0"/>
              </a:spcAft>
              <a:buNone/>
            </a:pPr>
            <a:fld id="{00000000-1234-1234-1234-123412341234}" type="slidenum">
              <a:rPr lang="es" sz="1500" b="1">
                <a:latin typeface="Open Sans"/>
                <a:ea typeface="Open Sans"/>
                <a:cs typeface="Open Sans"/>
                <a:sym typeface="Open Sans"/>
              </a:rPr>
              <a:t>10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fade">
                                      <p:cBhvr>
                                        <p:cTn id="7" dur="1000"/>
                                        <p:tgtEl>
                                          <p:spTgt spid="19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9"/>
                                        </p:tgtEl>
                                        <p:attrNameLst>
                                          <p:attrName>style.visibility</p:attrName>
                                        </p:attrNameLst>
                                      </p:cBhvr>
                                      <p:to>
                                        <p:strVal val="visible"/>
                                      </p:to>
                                    </p:set>
                                    <p:animEffect transition="in" filter="fade">
                                      <p:cBhvr>
                                        <p:cTn id="12" dur="1000"/>
                                        <p:tgtEl>
                                          <p:spTgt spid="19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2"/>
                                        </p:tgtEl>
                                        <p:attrNameLst>
                                          <p:attrName>style.visibility</p:attrName>
                                        </p:attrNameLst>
                                      </p:cBhvr>
                                      <p:to>
                                        <p:strVal val="visible"/>
                                      </p:to>
                                    </p:set>
                                    <p:animEffect transition="in" filter="fade">
                                      <p:cBhvr>
                                        <p:cTn id="17" dur="1000"/>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23"/>
          <p:cNvPicPr preferRelativeResize="0"/>
          <p:nvPr/>
        </p:nvPicPr>
        <p:blipFill rotWithShape="1">
          <a:blip r:embed="rId3">
            <a:alphaModFix/>
          </a:blip>
          <a:srcRect l="32152"/>
          <a:stretch/>
        </p:blipFill>
        <p:spPr>
          <a:xfrm>
            <a:off x="441397" y="1059350"/>
            <a:ext cx="2410550" cy="1512400"/>
          </a:xfrm>
          <a:prstGeom prst="rect">
            <a:avLst/>
          </a:prstGeom>
          <a:noFill/>
          <a:ln>
            <a:noFill/>
          </a:ln>
        </p:spPr>
      </p:pic>
      <p:pic>
        <p:nvPicPr>
          <p:cNvPr id="221" name="Google Shape;221;p23"/>
          <p:cNvPicPr preferRelativeResize="0"/>
          <p:nvPr/>
        </p:nvPicPr>
        <p:blipFill rotWithShape="1">
          <a:blip r:embed="rId4">
            <a:alphaModFix/>
          </a:blip>
          <a:srcRect l="34853"/>
          <a:stretch/>
        </p:blipFill>
        <p:spPr>
          <a:xfrm>
            <a:off x="3821900" y="2783800"/>
            <a:ext cx="2329375" cy="1699225"/>
          </a:xfrm>
          <a:prstGeom prst="rect">
            <a:avLst/>
          </a:prstGeom>
          <a:noFill/>
          <a:ln>
            <a:noFill/>
          </a:ln>
        </p:spPr>
      </p:pic>
      <p:sp>
        <p:nvSpPr>
          <p:cNvPr id="222" name="Google Shape;222;p23"/>
          <p:cNvSpPr/>
          <p:nvPr/>
        </p:nvSpPr>
        <p:spPr>
          <a:xfrm>
            <a:off x="-376833" y="210625"/>
            <a:ext cx="3305700" cy="669000"/>
          </a:xfrm>
          <a:prstGeom prst="chevron">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000" b="1">
                <a:solidFill>
                  <a:srgbClr val="FFFFFF"/>
                </a:solidFill>
                <a:latin typeface="Open Sans"/>
                <a:ea typeface="Open Sans"/>
                <a:cs typeface="Open Sans"/>
                <a:sym typeface="Open Sans"/>
              </a:rPr>
              <a:t>RESULTADOS</a:t>
            </a:r>
            <a:endParaRPr sz="2000" b="1">
              <a:solidFill>
                <a:srgbClr val="FFFFFF"/>
              </a:solidFill>
              <a:latin typeface="Open Sans"/>
              <a:ea typeface="Open Sans"/>
              <a:cs typeface="Open Sans"/>
              <a:sym typeface="Open Sans"/>
            </a:endParaRPr>
          </a:p>
        </p:txBody>
      </p:sp>
      <p:sp>
        <p:nvSpPr>
          <p:cNvPr id="223" name="Google Shape;223;p23"/>
          <p:cNvSpPr txBox="1">
            <a:spLocks noGrp="1"/>
          </p:cNvSpPr>
          <p:nvPr>
            <p:ph type="title"/>
          </p:nvPr>
        </p:nvSpPr>
        <p:spPr>
          <a:xfrm>
            <a:off x="330800" y="3705600"/>
            <a:ext cx="3491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500" b="1">
                <a:latin typeface="Open Sans"/>
                <a:ea typeface="Open Sans"/>
                <a:cs typeface="Open Sans"/>
                <a:sym typeface="Open Sans"/>
              </a:rPr>
              <a:t>Elbow Curve</a:t>
            </a:r>
            <a:endParaRPr sz="2500" b="1">
              <a:latin typeface="Open Sans"/>
              <a:ea typeface="Open Sans"/>
              <a:cs typeface="Open Sans"/>
              <a:sym typeface="Open Sans"/>
            </a:endParaRPr>
          </a:p>
        </p:txBody>
      </p:sp>
      <p:grpSp>
        <p:nvGrpSpPr>
          <p:cNvPr id="224" name="Google Shape;224;p23"/>
          <p:cNvGrpSpPr/>
          <p:nvPr/>
        </p:nvGrpSpPr>
        <p:grpSpPr>
          <a:xfrm>
            <a:off x="1800381" y="1203100"/>
            <a:ext cx="3943218" cy="1512400"/>
            <a:chOff x="1800381" y="1203100"/>
            <a:chExt cx="3943218" cy="1512400"/>
          </a:xfrm>
        </p:grpSpPr>
        <p:pic>
          <p:nvPicPr>
            <p:cNvPr id="225" name="Google Shape;225;p23"/>
            <p:cNvPicPr preferRelativeResize="0"/>
            <p:nvPr/>
          </p:nvPicPr>
          <p:blipFill rotWithShape="1">
            <a:blip r:embed="rId5">
              <a:alphaModFix/>
            </a:blip>
            <a:srcRect l="35728"/>
            <a:stretch/>
          </p:blipFill>
          <p:spPr>
            <a:xfrm>
              <a:off x="3507381" y="1203100"/>
              <a:ext cx="2236218" cy="1512400"/>
            </a:xfrm>
            <a:prstGeom prst="rect">
              <a:avLst/>
            </a:prstGeom>
            <a:noFill/>
            <a:ln>
              <a:noFill/>
            </a:ln>
          </p:spPr>
        </p:pic>
        <p:cxnSp>
          <p:nvCxnSpPr>
            <p:cNvPr id="226" name="Google Shape;226;p23"/>
            <p:cNvCxnSpPr>
              <a:endCxn id="225" idx="1"/>
            </p:cNvCxnSpPr>
            <p:nvPr/>
          </p:nvCxnSpPr>
          <p:spPr>
            <a:xfrm>
              <a:off x="1800381" y="1221300"/>
              <a:ext cx="1707000" cy="738000"/>
            </a:xfrm>
            <a:prstGeom prst="straightConnector1">
              <a:avLst/>
            </a:prstGeom>
            <a:noFill/>
            <a:ln w="28575" cap="flat" cmpd="sng">
              <a:solidFill>
                <a:srgbClr val="EA9999"/>
              </a:solidFill>
              <a:prstDash val="solid"/>
              <a:round/>
              <a:headEnd type="none" w="med" len="med"/>
              <a:tailEnd type="triangle" w="med" len="med"/>
            </a:ln>
          </p:spPr>
        </p:cxnSp>
      </p:grpSp>
      <p:grpSp>
        <p:nvGrpSpPr>
          <p:cNvPr id="227" name="Google Shape;227;p23"/>
          <p:cNvGrpSpPr/>
          <p:nvPr/>
        </p:nvGrpSpPr>
        <p:grpSpPr>
          <a:xfrm>
            <a:off x="2481831" y="1126900"/>
            <a:ext cx="6077844" cy="1620675"/>
            <a:chOff x="2481831" y="1126900"/>
            <a:chExt cx="6077844" cy="1620675"/>
          </a:xfrm>
        </p:grpSpPr>
        <p:pic>
          <p:nvPicPr>
            <p:cNvPr id="228" name="Google Shape;228;p23"/>
            <p:cNvPicPr preferRelativeResize="0"/>
            <p:nvPr/>
          </p:nvPicPr>
          <p:blipFill rotWithShape="1">
            <a:blip r:embed="rId6">
              <a:alphaModFix/>
            </a:blip>
            <a:srcRect l="33871"/>
            <a:stretch/>
          </p:blipFill>
          <p:spPr>
            <a:xfrm>
              <a:off x="6356625" y="1126900"/>
              <a:ext cx="2203050" cy="1620675"/>
            </a:xfrm>
            <a:prstGeom prst="rect">
              <a:avLst/>
            </a:prstGeom>
            <a:noFill/>
            <a:ln>
              <a:noFill/>
            </a:ln>
          </p:spPr>
        </p:pic>
        <p:cxnSp>
          <p:nvCxnSpPr>
            <p:cNvPr id="229" name="Google Shape;229;p23"/>
            <p:cNvCxnSpPr/>
            <p:nvPr/>
          </p:nvCxnSpPr>
          <p:spPr>
            <a:xfrm>
              <a:off x="2481831" y="1199900"/>
              <a:ext cx="4751100" cy="13500"/>
            </a:xfrm>
            <a:prstGeom prst="straightConnector1">
              <a:avLst/>
            </a:prstGeom>
            <a:noFill/>
            <a:ln w="28575" cap="flat" cmpd="sng">
              <a:solidFill>
                <a:srgbClr val="EA9999"/>
              </a:solidFill>
              <a:prstDash val="solid"/>
              <a:round/>
              <a:headEnd type="none" w="med" len="med"/>
              <a:tailEnd type="triangle" w="med" len="med"/>
            </a:ln>
          </p:spPr>
        </p:cxnSp>
      </p:grpSp>
      <p:grpSp>
        <p:nvGrpSpPr>
          <p:cNvPr id="230" name="Google Shape;230;p23"/>
          <p:cNvGrpSpPr/>
          <p:nvPr/>
        </p:nvGrpSpPr>
        <p:grpSpPr>
          <a:xfrm>
            <a:off x="6246737" y="210625"/>
            <a:ext cx="2488831" cy="393600"/>
            <a:chOff x="6246738" y="210625"/>
            <a:chExt cx="2488831" cy="393600"/>
          </a:xfrm>
        </p:grpSpPr>
        <p:sp>
          <p:nvSpPr>
            <p:cNvPr id="231" name="Google Shape;231;p23"/>
            <p:cNvSpPr/>
            <p:nvPr/>
          </p:nvSpPr>
          <p:spPr>
            <a:xfrm>
              <a:off x="6246738"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3"/>
            <p:cNvSpPr/>
            <p:nvPr/>
          </p:nvSpPr>
          <p:spPr>
            <a:xfrm>
              <a:off x="6566285"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a:off x="6885832"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3"/>
            <p:cNvSpPr/>
            <p:nvPr/>
          </p:nvSpPr>
          <p:spPr>
            <a:xfrm>
              <a:off x="7205379"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3"/>
            <p:cNvSpPr/>
            <p:nvPr/>
          </p:nvSpPr>
          <p:spPr>
            <a:xfrm>
              <a:off x="7524926"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3"/>
            <p:cNvSpPr/>
            <p:nvPr/>
          </p:nvSpPr>
          <p:spPr>
            <a:xfrm>
              <a:off x="8236021" y="317425"/>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3"/>
            <p:cNvSpPr/>
            <p:nvPr/>
          </p:nvSpPr>
          <p:spPr>
            <a:xfrm>
              <a:off x="8555568" y="317425"/>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3"/>
            <p:cNvSpPr/>
            <p:nvPr/>
          </p:nvSpPr>
          <p:spPr>
            <a:xfrm>
              <a:off x="7844474" y="281425"/>
              <a:ext cx="252000" cy="252000"/>
            </a:xfrm>
            <a:prstGeom prst="ellipse">
              <a:avLst/>
            </a:prstGeom>
            <a:solidFill>
              <a:srgbClr val="FFAB40"/>
            </a:solidFill>
            <a:ln w="9525" cap="flat" cmpd="sng">
              <a:solidFill>
                <a:srgbClr val="FFAB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3"/>
            <p:cNvSpPr txBox="1"/>
            <p:nvPr/>
          </p:nvSpPr>
          <p:spPr>
            <a:xfrm>
              <a:off x="7842850" y="210625"/>
              <a:ext cx="295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b="1">
                  <a:latin typeface="Open Sans"/>
                  <a:ea typeface="Open Sans"/>
                  <a:cs typeface="Open Sans"/>
                  <a:sym typeface="Open Sans"/>
                </a:rPr>
                <a:t>F</a:t>
              </a:r>
              <a:endParaRPr b="1">
                <a:latin typeface="Open Sans"/>
                <a:ea typeface="Open Sans"/>
                <a:cs typeface="Open Sans"/>
                <a:sym typeface="Open Sans"/>
              </a:endParaRPr>
            </a:p>
          </p:txBody>
        </p:sp>
      </p:grpSp>
      <p:sp>
        <p:nvSpPr>
          <p:cNvPr id="240" name="Google Shape;24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marR="0" lvl="0" indent="0" algn="r" rtl="0">
              <a:lnSpc>
                <a:spcPct val="100000"/>
              </a:lnSpc>
              <a:spcBef>
                <a:spcPts val="0"/>
              </a:spcBef>
              <a:spcAft>
                <a:spcPts val="0"/>
              </a:spcAft>
              <a:buNone/>
            </a:pPr>
            <a:fld id="{00000000-1234-1234-1234-123412341234}" type="slidenum">
              <a:rPr lang="es" sz="1500" b="1">
                <a:latin typeface="Open Sans"/>
                <a:ea typeface="Open Sans"/>
                <a:cs typeface="Open Sans"/>
                <a:sym typeface="Open Sans"/>
              </a:rPr>
              <a:t>11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0"/>
                                        </p:tgtEl>
                                        <p:attrNameLst>
                                          <p:attrName>style.visibility</p:attrName>
                                        </p:attrNameLst>
                                      </p:cBhvr>
                                      <p:to>
                                        <p:strVal val="visible"/>
                                      </p:to>
                                    </p:set>
                                    <p:animEffect transition="in" filter="fade">
                                      <p:cBhvr>
                                        <p:cTn id="7" dur="1000"/>
                                        <p:tgtEl>
                                          <p:spTgt spid="2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4"/>
                                        </p:tgtEl>
                                        <p:attrNameLst>
                                          <p:attrName>style.visibility</p:attrName>
                                        </p:attrNameLst>
                                      </p:cBhvr>
                                      <p:to>
                                        <p:strVal val="visible"/>
                                      </p:to>
                                    </p:set>
                                    <p:animEffect transition="in" filter="fade">
                                      <p:cBhvr>
                                        <p:cTn id="12" dur="1000"/>
                                        <p:tgtEl>
                                          <p:spTgt spid="2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7"/>
                                        </p:tgtEl>
                                        <p:attrNameLst>
                                          <p:attrName>style.visibility</p:attrName>
                                        </p:attrNameLst>
                                      </p:cBhvr>
                                      <p:to>
                                        <p:strVal val="visible"/>
                                      </p:to>
                                    </p:set>
                                    <p:animEffect transition="in" filter="fade">
                                      <p:cBhvr>
                                        <p:cTn id="17" dur="1000"/>
                                        <p:tgtEl>
                                          <p:spTgt spid="2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1"/>
                                        </p:tgtEl>
                                        <p:attrNameLst>
                                          <p:attrName>style.visibility</p:attrName>
                                        </p:attrNameLst>
                                      </p:cBhvr>
                                      <p:to>
                                        <p:strVal val="visible"/>
                                      </p:to>
                                    </p:set>
                                    <p:animEffect transition="in" filter="fade">
                                      <p:cBhvr>
                                        <p:cTn id="22" dur="10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4"/>
          <p:cNvSpPr txBox="1">
            <a:spLocks noGrp="1"/>
          </p:cNvSpPr>
          <p:nvPr>
            <p:ph type="body" idx="1"/>
          </p:nvPr>
        </p:nvSpPr>
        <p:spPr>
          <a:xfrm>
            <a:off x="311700" y="1152475"/>
            <a:ext cx="8520600" cy="931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400" b="1">
                <a:latin typeface="Open Sans"/>
                <a:ea typeface="Open Sans"/>
                <a:cs typeface="Open Sans"/>
                <a:sym typeface="Open Sans"/>
              </a:rPr>
              <a:t>Recuperación de texto</a:t>
            </a:r>
            <a:endParaRPr sz="1400" b="1">
              <a:latin typeface="Open Sans"/>
              <a:ea typeface="Open Sans"/>
              <a:cs typeface="Open Sans"/>
              <a:sym typeface="Open Sans"/>
            </a:endParaRPr>
          </a:p>
          <a:p>
            <a:pPr marL="457200" lvl="0" indent="-317500" algn="just" rtl="0">
              <a:spcBef>
                <a:spcPts val="1600"/>
              </a:spcBef>
              <a:spcAft>
                <a:spcPts val="0"/>
              </a:spcAft>
              <a:buSzPts val="1400"/>
              <a:buFont typeface="Open Sans"/>
              <a:buChar char="●"/>
            </a:pPr>
            <a:r>
              <a:rPr lang="es" sz="1400">
                <a:latin typeface="Open Sans"/>
                <a:ea typeface="Open Sans"/>
                <a:cs typeface="Open Sans"/>
                <a:sym typeface="Open Sans"/>
              </a:rPr>
              <a:t>Recopilación de documentos de texto y sus imágenes asociadas de sitios web de noticias. </a:t>
            </a:r>
            <a:endParaRPr sz="1400">
              <a:latin typeface="Open Sans"/>
              <a:ea typeface="Open Sans"/>
              <a:cs typeface="Open Sans"/>
              <a:sym typeface="Open Sans"/>
            </a:endParaRPr>
          </a:p>
        </p:txBody>
      </p:sp>
      <p:sp>
        <p:nvSpPr>
          <p:cNvPr id="246" name="Google Shape;246;p24"/>
          <p:cNvSpPr/>
          <p:nvPr/>
        </p:nvSpPr>
        <p:spPr>
          <a:xfrm>
            <a:off x="-376833" y="210625"/>
            <a:ext cx="3305700" cy="669000"/>
          </a:xfrm>
          <a:prstGeom prst="chevron">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000" b="1">
                <a:solidFill>
                  <a:srgbClr val="FFFFFF"/>
                </a:solidFill>
                <a:latin typeface="Open Sans"/>
                <a:ea typeface="Open Sans"/>
                <a:cs typeface="Open Sans"/>
                <a:sym typeface="Open Sans"/>
              </a:rPr>
              <a:t>CONCLUSIONES</a:t>
            </a:r>
            <a:endParaRPr sz="2000" b="1">
              <a:solidFill>
                <a:srgbClr val="FFFFFF"/>
              </a:solidFill>
              <a:latin typeface="Open Sans"/>
              <a:ea typeface="Open Sans"/>
              <a:cs typeface="Open Sans"/>
              <a:sym typeface="Open Sans"/>
            </a:endParaRPr>
          </a:p>
        </p:txBody>
      </p:sp>
      <p:sp>
        <p:nvSpPr>
          <p:cNvPr id="247" name="Google Shape;247;p24"/>
          <p:cNvSpPr txBox="1">
            <a:spLocks noGrp="1"/>
          </p:cNvSpPr>
          <p:nvPr>
            <p:ph type="body" idx="1"/>
          </p:nvPr>
        </p:nvSpPr>
        <p:spPr>
          <a:xfrm>
            <a:off x="311700" y="2091513"/>
            <a:ext cx="6773700" cy="1412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400" b="1">
                <a:latin typeface="Open Sans"/>
                <a:ea typeface="Open Sans"/>
                <a:cs typeface="Open Sans"/>
                <a:sym typeface="Open Sans"/>
              </a:rPr>
              <a:t>Preparación de datos</a:t>
            </a:r>
            <a:endParaRPr sz="1400" b="1">
              <a:latin typeface="Open Sans"/>
              <a:ea typeface="Open Sans"/>
              <a:cs typeface="Open Sans"/>
              <a:sym typeface="Open Sans"/>
            </a:endParaRPr>
          </a:p>
          <a:p>
            <a:pPr marL="457200" lvl="0" indent="-317500" algn="just" rtl="0">
              <a:spcBef>
                <a:spcPts val="1600"/>
              </a:spcBef>
              <a:spcAft>
                <a:spcPts val="0"/>
              </a:spcAft>
              <a:buSzPts val="1400"/>
              <a:buFont typeface="Open Sans"/>
              <a:buChar char="●"/>
            </a:pPr>
            <a:r>
              <a:rPr lang="es" sz="1400">
                <a:latin typeface="Open Sans"/>
                <a:ea typeface="Open Sans"/>
                <a:cs typeface="Open Sans"/>
                <a:sym typeface="Open Sans"/>
              </a:rPr>
              <a:t>Tokenización</a:t>
            </a:r>
            <a:endParaRPr sz="1400">
              <a:latin typeface="Open Sans"/>
              <a:ea typeface="Open Sans"/>
              <a:cs typeface="Open Sans"/>
              <a:sym typeface="Open Sans"/>
            </a:endParaRPr>
          </a:p>
          <a:p>
            <a:pPr marL="457200" lvl="0" indent="-317500" algn="just" rtl="0">
              <a:spcBef>
                <a:spcPts val="0"/>
              </a:spcBef>
              <a:spcAft>
                <a:spcPts val="0"/>
              </a:spcAft>
              <a:buSzPts val="1400"/>
              <a:buFont typeface="Open Sans"/>
              <a:buChar char="●"/>
            </a:pPr>
            <a:r>
              <a:rPr lang="es" sz="1400">
                <a:latin typeface="Open Sans"/>
                <a:ea typeface="Open Sans"/>
                <a:cs typeface="Open Sans"/>
                <a:sym typeface="Open Sans"/>
              </a:rPr>
              <a:t>Eliminación de stopwords </a:t>
            </a:r>
            <a:endParaRPr sz="1400">
              <a:latin typeface="Open Sans"/>
              <a:ea typeface="Open Sans"/>
              <a:cs typeface="Open Sans"/>
              <a:sym typeface="Open Sans"/>
            </a:endParaRPr>
          </a:p>
          <a:p>
            <a:pPr marL="457200" lvl="0" indent="-317500" algn="just" rtl="0">
              <a:spcBef>
                <a:spcPts val="0"/>
              </a:spcBef>
              <a:spcAft>
                <a:spcPts val="0"/>
              </a:spcAft>
              <a:buSzPts val="1400"/>
              <a:buFont typeface="Open Sans"/>
              <a:buChar char="●"/>
            </a:pPr>
            <a:r>
              <a:rPr lang="es" sz="1400">
                <a:latin typeface="Open Sans"/>
                <a:ea typeface="Open Sans"/>
                <a:cs typeface="Open Sans"/>
                <a:sym typeface="Open Sans"/>
              </a:rPr>
              <a:t>Stemming</a:t>
            </a:r>
            <a:endParaRPr sz="1400">
              <a:latin typeface="Open Sans"/>
              <a:ea typeface="Open Sans"/>
              <a:cs typeface="Open Sans"/>
              <a:sym typeface="Open Sans"/>
            </a:endParaRPr>
          </a:p>
        </p:txBody>
      </p:sp>
      <p:sp>
        <p:nvSpPr>
          <p:cNvPr id="248" name="Google Shape;248;p24"/>
          <p:cNvSpPr txBox="1">
            <a:spLocks noGrp="1"/>
          </p:cNvSpPr>
          <p:nvPr>
            <p:ph type="body" idx="1"/>
          </p:nvPr>
        </p:nvSpPr>
        <p:spPr>
          <a:xfrm>
            <a:off x="311700" y="3511150"/>
            <a:ext cx="6773700" cy="1312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400" b="1">
                <a:latin typeface="Open Sans"/>
                <a:ea typeface="Open Sans"/>
                <a:cs typeface="Open Sans"/>
                <a:sym typeface="Open Sans"/>
              </a:rPr>
              <a:t>Análisis de relevancia - Extracción de características</a:t>
            </a:r>
            <a:endParaRPr sz="1400" b="1">
              <a:latin typeface="Open Sans"/>
              <a:ea typeface="Open Sans"/>
              <a:cs typeface="Open Sans"/>
              <a:sym typeface="Open Sans"/>
            </a:endParaRPr>
          </a:p>
          <a:p>
            <a:pPr marL="457200" lvl="0" indent="-317500" algn="just" rtl="0">
              <a:spcBef>
                <a:spcPts val="1600"/>
              </a:spcBef>
              <a:spcAft>
                <a:spcPts val="0"/>
              </a:spcAft>
              <a:buSzPts val="1400"/>
              <a:buFont typeface="Open Sans"/>
              <a:buChar char="●"/>
            </a:pPr>
            <a:r>
              <a:rPr lang="es" sz="1400">
                <a:latin typeface="Open Sans"/>
                <a:ea typeface="Open Sans"/>
                <a:cs typeface="Open Sans"/>
                <a:sym typeface="Open Sans"/>
              </a:rPr>
              <a:t>TF-IDF para extraer las palabras importantes de los documentos de texto. </a:t>
            </a:r>
            <a:endParaRPr sz="1400">
              <a:latin typeface="Open Sans"/>
              <a:ea typeface="Open Sans"/>
              <a:cs typeface="Open Sans"/>
              <a:sym typeface="Open Sans"/>
            </a:endParaRPr>
          </a:p>
          <a:p>
            <a:pPr marL="914400" lvl="1" indent="-317500" algn="just" rtl="0">
              <a:spcBef>
                <a:spcPts val="0"/>
              </a:spcBef>
              <a:spcAft>
                <a:spcPts val="0"/>
              </a:spcAft>
              <a:buSzPts val="1400"/>
              <a:buFont typeface="Open Sans"/>
              <a:buChar char="○"/>
            </a:pPr>
            <a:r>
              <a:rPr lang="es" sz="1400">
                <a:latin typeface="Open Sans"/>
                <a:ea typeface="Open Sans"/>
                <a:cs typeface="Open Sans"/>
                <a:sym typeface="Open Sans"/>
              </a:rPr>
              <a:t>TF </a:t>
            </a:r>
            <a:r>
              <a:rPr lang="es">
                <a:latin typeface="Open Sans"/>
                <a:ea typeface="Open Sans"/>
                <a:cs typeface="Open Sans"/>
                <a:sym typeface="Open Sans"/>
              </a:rPr>
              <a:t>=</a:t>
            </a:r>
            <a:r>
              <a:rPr lang="es" sz="1400">
                <a:latin typeface="Open Sans"/>
                <a:ea typeface="Open Sans"/>
                <a:cs typeface="Open Sans"/>
                <a:sym typeface="Open Sans"/>
              </a:rPr>
              <a:t> frecuencia de cada palabra en un documento </a:t>
            </a:r>
            <a:endParaRPr>
              <a:latin typeface="Open Sans"/>
              <a:ea typeface="Open Sans"/>
              <a:cs typeface="Open Sans"/>
              <a:sym typeface="Open Sans"/>
            </a:endParaRPr>
          </a:p>
          <a:p>
            <a:pPr marL="914400" lvl="1" indent="-317500" algn="just" rtl="0">
              <a:spcBef>
                <a:spcPts val="0"/>
              </a:spcBef>
              <a:spcAft>
                <a:spcPts val="0"/>
              </a:spcAft>
              <a:buSzPts val="1400"/>
              <a:buFont typeface="Open Sans"/>
              <a:buChar char="○"/>
            </a:pPr>
            <a:r>
              <a:rPr lang="es" sz="1400">
                <a:latin typeface="Open Sans"/>
                <a:ea typeface="Open Sans"/>
                <a:cs typeface="Open Sans"/>
                <a:sym typeface="Open Sans"/>
              </a:rPr>
              <a:t>IDF </a:t>
            </a:r>
            <a:r>
              <a:rPr lang="es">
                <a:latin typeface="Open Sans"/>
                <a:ea typeface="Open Sans"/>
                <a:cs typeface="Open Sans"/>
                <a:sym typeface="Open Sans"/>
              </a:rPr>
              <a:t>= </a:t>
            </a:r>
            <a:r>
              <a:rPr lang="es" sz="1400">
                <a:latin typeface="Open Sans"/>
                <a:ea typeface="Open Sans"/>
                <a:cs typeface="Open Sans"/>
                <a:sym typeface="Open Sans"/>
              </a:rPr>
              <a:t>frecuencia de cada palabra en todo el corpus.</a:t>
            </a:r>
            <a:endParaRPr sz="1400">
              <a:latin typeface="Open Sans"/>
              <a:ea typeface="Open Sans"/>
              <a:cs typeface="Open Sans"/>
              <a:sym typeface="Open Sans"/>
            </a:endParaRPr>
          </a:p>
        </p:txBody>
      </p:sp>
      <p:grpSp>
        <p:nvGrpSpPr>
          <p:cNvPr id="249" name="Google Shape;249;p24"/>
          <p:cNvGrpSpPr/>
          <p:nvPr/>
        </p:nvGrpSpPr>
        <p:grpSpPr>
          <a:xfrm>
            <a:off x="6246737" y="210625"/>
            <a:ext cx="2488831" cy="393600"/>
            <a:chOff x="6246738" y="210625"/>
            <a:chExt cx="2488831" cy="393600"/>
          </a:xfrm>
        </p:grpSpPr>
        <p:sp>
          <p:nvSpPr>
            <p:cNvPr id="250" name="Google Shape;250;p24"/>
            <p:cNvSpPr/>
            <p:nvPr/>
          </p:nvSpPr>
          <p:spPr>
            <a:xfrm>
              <a:off x="6246738"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4"/>
            <p:cNvSpPr/>
            <p:nvPr/>
          </p:nvSpPr>
          <p:spPr>
            <a:xfrm>
              <a:off x="6566285"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4"/>
            <p:cNvSpPr/>
            <p:nvPr/>
          </p:nvSpPr>
          <p:spPr>
            <a:xfrm>
              <a:off x="6885832"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4"/>
            <p:cNvSpPr/>
            <p:nvPr/>
          </p:nvSpPr>
          <p:spPr>
            <a:xfrm>
              <a:off x="7205379"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4"/>
            <p:cNvSpPr/>
            <p:nvPr/>
          </p:nvSpPr>
          <p:spPr>
            <a:xfrm>
              <a:off x="7524926"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4"/>
            <p:cNvSpPr/>
            <p:nvPr/>
          </p:nvSpPr>
          <p:spPr>
            <a:xfrm>
              <a:off x="8236021" y="317425"/>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4"/>
            <p:cNvSpPr/>
            <p:nvPr/>
          </p:nvSpPr>
          <p:spPr>
            <a:xfrm>
              <a:off x="8555568" y="317425"/>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4"/>
            <p:cNvSpPr/>
            <p:nvPr/>
          </p:nvSpPr>
          <p:spPr>
            <a:xfrm>
              <a:off x="7844474" y="281425"/>
              <a:ext cx="252000" cy="252000"/>
            </a:xfrm>
            <a:prstGeom prst="ellipse">
              <a:avLst/>
            </a:prstGeom>
            <a:solidFill>
              <a:srgbClr val="FFAB40"/>
            </a:solidFill>
            <a:ln w="9525" cap="flat" cmpd="sng">
              <a:solidFill>
                <a:srgbClr val="FFAB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4"/>
            <p:cNvSpPr txBox="1"/>
            <p:nvPr/>
          </p:nvSpPr>
          <p:spPr>
            <a:xfrm>
              <a:off x="7842850" y="210625"/>
              <a:ext cx="295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b="1">
                  <a:latin typeface="Open Sans"/>
                  <a:ea typeface="Open Sans"/>
                  <a:cs typeface="Open Sans"/>
                  <a:sym typeface="Open Sans"/>
                </a:rPr>
                <a:t>F</a:t>
              </a:r>
              <a:endParaRPr b="1">
                <a:latin typeface="Open Sans"/>
                <a:ea typeface="Open Sans"/>
                <a:cs typeface="Open Sans"/>
                <a:sym typeface="Open Sans"/>
              </a:endParaRPr>
            </a:p>
          </p:txBody>
        </p:sp>
      </p:grpSp>
      <p:sp>
        <p:nvSpPr>
          <p:cNvPr id="259" name="Google Shape;259;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marR="0" lvl="0" indent="0" algn="r" rtl="0">
              <a:lnSpc>
                <a:spcPct val="100000"/>
              </a:lnSpc>
              <a:spcBef>
                <a:spcPts val="0"/>
              </a:spcBef>
              <a:spcAft>
                <a:spcPts val="0"/>
              </a:spcAft>
              <a:buNone/>
            </a:pPr>
            <a:fld id="{00000000-1234-1234-1234-123412341234}" type="slidenum">
              <a:rPr lang="es" sz="1500" b="1">
                <a:latin typeface="Open Sans"/>
                <a:ea typeface="Open Sans"/>
                <a:cs typeface="Open Sans"/>
                <a:sym typeface="Open Sans"/>
              </a:rPr>
              <a:t>12</a:t>
            </a:fld>
            <a:endParaRPr sz="1500" b="1">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5"/>
                                        </p:tgtEl>
                                        <p:attrNameLst>
                                          <p:attrName>style.visibility</p:attrName>
                                        </p:attrNameLst>
                                      </p:cBhvr>
                                      <p:to>
                                        <p:strVal val="visible"/>
                                      </p:to>
                                    </p:set>
                                    <p:animEffect transition="in" filter="fade">
                                      <p:cBhvr>
                                        <p:cTn id="7" dur="1000"/>
                                        <p:tgtEl>
                                          <p:spTgt spid="2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7"/>
                                        </p:tgtEl>
                                        <p:attrNameLst>
                                          <p:attrName>style.visibility</p:attrName>
                                        </p:attrNameLst>
                                      </p:cBhvr>
                                      <p:to>
                                        <p:strVal val="visible"/>
                                      </p:to>
                                    </p:set>
                                    <p:animEffect transition="in" filter="fade">
                                      <p:cBhvr>
                                        <p:cTn id="12" dur="1000"/>
                                        <p:tgtEl>
                                          <p:spTgt spid="2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8"/>
                                        </p:tgtEl>
                                        <p:attrNameLst>
                                          <p:attrName>style.visibility</p:attrName>
                                        </p:attrNameLst>
                                      </p:cBhvr>
                                      <p:to>
                                        <p:strVal val="visible"/>
                                      </p:to>
                                    </p:set>
                                    <p:animEffect transition="in" filter="fade">
                                      <p:cBhvr>
                                        <p:cTn id="17" dur="1000"/>
                                        <p:tgtEl>
                                          <p:spTgt spid="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5"/>
          <p:cNvSpPr txBox="1">
            <a:spLocks noGrp="1"/>
          </p:cNvSpPr>
          <p:nvPr>
            <p:ph type="body" idx="1"/>
          </p:nvPr>
        </p:nvSpPr>
        <p:spPr>
          <a:xfrm>
            <a:off x="311700" y="923875"/>
            <a:ext cx="8520600" cy="1548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400" b="1">
                <a:latin typeface="Open Sans"/>
                <a:ea typeface="Open Sans"/>
                <a:cs typeface="Open Sans"/>
                <a:sym typeface="Open Sans"/>
              </a:rPr>
              <a:t>Text Clustering</a:t>
            </a:r>
            <a:endParaRPr sz="1400" b="1">
              <a:latin typeface="Open Sans"/>
              <a:ea typeface="Open Sans"/>
              <a:cs typeface="Open Sans"/>
              <a:sym typeface="Open Sans"/>
            </a:endParaRPr>
          </a:p>
          <a:p>
            <a:pPr marL="457200" lvl="0" indent="-317500" algn="just" rtl="0">
              <a:spcBef>
                <a:spcPts val="1600"/>
              </a:spcBef>
              <a:spcAft>
                <a:spcPts val="0"/>
              </a:spcAft>
              <a:buSzPts val="1400"/>
              <a:buFont typeface="Open Sans"/>
              <a:buChar char="●"/>
            </a:pPr>
            <a:r>
              <a:rPr lang="es" sz="1400">
                <a:latin typeface="Open Sans"/>
                <a:ea typeface="Open Sans"/>
                <a:cs typeface="Open Sans"/>
                <a:sym typeface="Open Sans"/>
              </a:rPr>
              <a:t>Características extraídas de TF-IDF se proporcionan como entrada a la agrupación de K-medias que forma un cluster.</a:t>
            </a:r>
            <a:endParaRPr sz="1400">
              <a:latin typeface="Open Sans"/>
              <a:ea typeface="Open Sans"/>
              <a:cs typeface="Open Sans"/>
              <a:sym typeface="Open Sans"/>
            </a:endParaRPr>
          </a:p>
          <a:p>
            <a:pPr marL="457200" lvl="0" indent="-317500" algn="just" rtl="0">
              <a:spcBef>
                <a:spcPts val="0"/>
              </a:spcBef>
              <a:spcAft>
                <a:spcPts val="0"/>
              </a:spcAft>
              <a:buSzPts val="1400"/>
              <a:buFont typeface="Open Sans"/>
              <a:buChar char="●"/>
            </a:pPr>
            <a:r>
              <a:rPr lang="es" sz="1400">
                <a:latin typeface="Open Sans"/>
                <a:ea typeface="Open Sans"/>
                <a:cs typeface="Open Sans"/>
                <a:sym typeface="Open Sans"/>
              </a:rPr>
              <a:t>PCA - Análisis de Componentes Principales (PCA) se utiliza para la visualización 2D de los clústeres. </a:t>
            </a:r>
            <a:endParaRPr sz="1400">
              <a:latin typeface="Open Sans"/>
              <a:ea typeface="Open Sans"/>
              <a:cs typeface="Open Sans"/>
              <a:sym typeface="Open Sans"/>
            </a:endParaRPr>
          </a:p>
        </p:txBody>
      </p:sp>
      <p:sp>
        <p:nvSpPr>
          <p:cNvPr id="265" name="Google Shape;265;p25"/>
          <p:cNvSpPr/>
          <p:nvPr/>
        </p:nvSpPr>
        <p:spPr>
          <a:xfrm>
            <a:off x="-376833" y="210625"/>
            <a:ext cx="3305700" cy="669000"/>
          </a:xfrm>
          <a:prstGeom prst="chevron">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000" b="1">
                <a:solidFill>
                  <a:srgbClr val="FFFFFF"/>
                </a:solidFill>
                <a:latin typeface="Open Sans"/>
                <a:ea typeface="Open Sans"/>
                <a:cs typeface="Open Sans"/>
                <a:sym typeface="Open Sans"/>
              </a:rPr>
              <a:t>CONCLUSIONES</a:t>
            </a:r>
            <a:endParaRPr sz="2000" b="1">
              <a:solidFill>
                <a:srgbClr val="FFFFFF"/>
              </a:solidFill>
              <a:latin typeface="Open Sans"/>
              <a:ea typeface="Open Sans"/>
              <a:cs typeface="Open Sans"/>
              <a:sym typeface="Open Sans"/>
            </a:endParaRPr>
          </a:p>
        </p:txBody>
      </p:sp>
      <p:sp>
        <p:nvSpPr>
          <p:cNvPr id="266" name="Google Shape;266;p25"/>
          <p:cNvSpPr txBox="1">
            <a:spLocks noGrp="1"/>
          </p:cNvSpPr>
          <p:nvPr>
            <p:ph type="body" idx="1"/>
          </p:nvPr>
        </p:nvSpPr>
        <p:spPr>
          <a:xfrm>
            <a:off x="311700" y="2405925"/>
            <a:ext cx="8520600" cy="1771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400" b="1">
                <a:latin typeface="Open Sans"/>
                <a:ea typeface="Open Sans"/>
                <a:cs typeface="Open Sans"/>
                <a:sym typeface="Open Sans"/>
              </a:rPr>
              <a:t>Modelado de temas</a:t>
            </a:r>
            <a:endParaRPr sz="1400" b="1">
              <a:latin typeface="Open Sans"/>
              <a:ea typeface="Open Sans"/>
              <a:cs typeface="Open Sans"/>
              <a:sym typeface="Open Sans"/>
            </a:endParaRPr>
          </a:p>
          <a:p>
            <a:pPr marL="457200" lvl="0" indent="-317500" algn="just" rtl="0">
              <a:spcBef>
                <a:spcPts val="1600"/>
              </a:spcBef>
              <a:spcAft>
                <a:spcPts val="0"/>
              </a:spcAft>
              <a:buSzPts val="1400"/>
              <a:buFont typeface="Open Sans"/>
              <a:buChar char="●"/>
            </a:pPr>
            <a:r>
              <a:rPr lang="es" sz="1400">
                <a:latin typeface="Open Sans"/>
                <a:ea typeface="Open Sans"/>
                <a:cs typeface="Open Sans"/>
                <a:sym typeface="Open Sans"/>
              </a:rPr>
              <a:t>LDA que crea una lista de temas, y los temas contienen una lista de palabras junto con la ponderación de palabras para los documentos recuperados del archivo de entrada y agrupación. </a:t>
            </a:r>
            <a:endParaRPr sz="1400">
              <a:latin typeface="Open Sans"/>
              <a:ea typeface="Open Sans"/>
              <a:cs typeface="Open Sans"/>
              <a:sym typeface="Open Sans"/>
            </a:endParaRPr>
          </a:p>
          <a:p>
            <a:pPr marL="457200" lvl="0" indent="-317500" algn="just" rtl="0">
              <a:spcBef>
                <a:spcPts val="0"/>
              </a:spcBef>
              <a:spcAft>
                <a:spcPts val="0"/>
              </a:spcAft>
              <a:buSzPts val="1400"/>
              <a:buFont typeface="Open Sans"/>
              <a:buChar char="●"/>
            </a:pPr>
            <a:r>
              <a:rPr lang="es" sz="1400">
                <a:latin typeface="Open Sans"/>
                <a:ea typeface="Open Sans"/>
                <a:cs typeface="Open Sans"/>
                <a:sym typeface="Open Sans"/>
              </a:rPr>
              <a:t>Análisis de similitud de documentos que recuperará documentos similares al archivo de entrada. </a:t>
            </a:r>
            <a:endParaRPr sz="1400">
              <a:latin typeface="Open Sans"/>
              <a:ea typeface="Open Sans"/>
              <a:cs typeface="Open Sans"/>
              <a:sym typeface="Open Sans"/>
            </a:endParaRPr>
          </a:p>
        </p:txBody>
      </p:sp>
      <p:sp>
        <p:nvSpPr>
          <p:cNvPr id="267" name="Google Shape;267;p25"/>
          <p:cNvSpPr txBox="1">
            <a:spLocks noGrp="1"/>
          </p:cNvSpPr>
          <p:nvPr>
            <p:ph type="body" idx="1"/>
          </p:nvPr>
        </p:nvSpPr>
        <p:spPr>
          <a:xfrm>
            <a:off x="311700" y="4110575"/>
            <a:ext cx="8520600" cy="888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400" b="1">
                <a:latin typeface="Open Sans"/>
                <a:ea typeface="Open Sans"/>
                <a:cs typeface="Open Sans"/>
                <a:sym typeface="Open Sans"/>
              </a:rPr>
              <a:t>Post Modelado</a:t>
            </a:r>
            <a:endParaRPr sz="1400" b="1">
              <a:latin typeface="Open Sans"/>
              <a:ea typeface="Open Sans"/>
              <a:cs typeface="Open Sans"/>
              <a:sym typeface="Open Sans"/>
            </a:endParaRPr>
          </a:p>
          <a:p>
            <a:pPr marL="457200" lvl="0" indent="-317500" algn="just" rtl="0">
              <a:spcBef>
                <a:spcPts val="1600"/>
              </a:spcBef>
              <a:spcAft>
                <a:spcPts val="0"/>
              </a:spcAft>
              <a:buSzPts val="1400"/>
              <a:buFont typeface="Open Sans"/>
              <a:buChar char="●"/>
            </a:pPr>
            <a:r>
              <a:rPr lang="es" sz="1400">
                <a:latin typeface="Open Sans"/>
                <a:ea typeface="Open Sans"/>
                <a:cs typeface="Open Sans"/>
                <a:sym typeface="Open Sans"/>
              </a:rPr>
              <a:t>Recuperación de imágenes de los documentos similares.</a:t>
            </a:r>
            <a:endParaRPr sz="1400">
              <a:latin typeface="Open Sans"/>
              <a:ea typeface="Open Sans"/>
              <a:cs typeface="Open Sans"/>
              <a:sym typeface="Open Sans"/>
            </a:endParaRPr>
          </a:p>
        </p:txBody>
      </p:sp>
      <p:grpSp>
        <p:nvGrpSpPr>
          <p:cNvPr id="268" name="Google Shape;268;p25"/>
          <p:cNvGrpSpPr/>
          <p:nvPr/>
        </p:nvGrpSpPr>
        <p:grpSpPr>
          <a:xfrm>
            <a:off x="6246737" y="210625"/>
            <a:ext cx="2488831" cy="393600"/>
            <a:chOff x="6246738" y="210625"/>
            <a:chExt cx="2488831" cy="393600"/>
          </a:xfrm>
        </p:grpSpPr>
        <p:sp>
          <p:nvSpPr>
            <p:cNvPr id="269" name="Google Shape;269;p25"/>
            <p:cNvSpPr/>
            <p:nvPr/>
          </p:nvSpPr>
          <p:spPr>
            <a:xfrm>
              <a:off x="6246738"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5"/>
            <p:cNvSpPr/>
            <p:nvPr/>
          </p:nvSpPr>
          <p:spPr>
            <a:xfrm>
              <a:off x="6566285"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5"/>
            <p:cNvSpPr/>
            <p:nvPr/>
          </p:nvSpPr>
          <p:spPr>
            <a:xfrm>
              <a:off x="6885832"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5"/>
            <p:cNvSpPr/>
            <p:nvPr/>
          </p:nvSpPr>
          <p:spPr>
            <a:xfrm>
              <a:off x="7205379"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5"/>
            <p:cNvSpPr/>
            <p:nvPr/>
          </p:nvSpPr>
          <p:spPr>
            <a:xfrm>
              <a:off x="7524926"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5"/>
            <p:cNvSpPr/>
            <p:nvPr/>
          </p:nvSpPr>
          <p:spPr>
            <a:xfrm>
              <a:off x="8236021" y="317425"/>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5"/>
            <p:cNvSpPr/>
            <p:nvPr/>
          </p:nvSpPr>
          <p:spPr>
            <a:xfrm>
              <a:off x="8555568" y="317425"/>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5"/>
            <p:cNvSpPr/>
            <p:nvPr/>
          </p:nvSpPr>
          <p:spPr>
            <a:xfrm>
              <a:off x="7844474" y="281425"/>
              <a:ext cx="252000" cy="252000"/>
            </a:xfrm>
            <a:prstGeom prst="ellipse">
              <a:avLst/>
            </a:prstGeom>
            <a:solidFill>
              <a:srgbClr val="FFAB40"/>
            </a:solidFill>
            <a:ln w="9525" cap="flat" cmpd="sng">
              <a:solidFill>
                <a:srgbClr val="FFAB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5"/>
            <p:cNvSpPr txBox="1"/>
            <p:nvPr/>
          </p:nvSpPr>
          <p:spPr>
            <a:xfrm>
              <a:off x="7842850" y="210625"/>
              <a:ext cx="295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b="1">
                  <a:latin typeface="Open Sans"/>
                  <a:ea typeface="Open Sans"/>
                  <a:cs typeface="Open Sans"/>
                  <a:sym typeface="Open Sans"/>
                </a:rPr>
                <a:t>F</a:t>
              </a:r>
              <a:endParaRPr b="1">
                <a:latin typeface="Open Sans"/>
                <a:ea typeface="Open Sans"/>
                <a:cs typeface="Open Sans"/>
                <a:sym typeface="Open Sans"/>
              </a:endParaRPr>
            </a:p>
          </p:txBody>
        </p:sp>
      </p:grpSp>
      <p:sp>
        <p:nvSpPr>
          <p:cNvPr id="278" name="Google Shape;278;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marR="0" lvl="0" indent="0" algn="r" rtl="0">
              <a:lnSpc>
                <a:spcPct val="100000"/>
              </a:lnSpc>
              <a:spcBef>
                <a:spcPts val="0"/>
              </a:spcBef>
              <a:spcAft>
                <a:spcPts val="0"/>
              </a:spcAft>
              <a:buNone/>
            </a:pPr>
            <a:fld id="{00000000-1234-1234-1234-123412341234}" type="slidenum">
              <a:rPr lang="es" sz="1500" b="1">
                <a:latin typeface="Open Sans"/>
                <a:ea typeface="Open Sans"/>
                <a:cs typeface="Open Sans"/>
                <a:sym typeface="Open Sans"/>
              </a:rPr>
              <a:t>13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4"/>
                                        </p:tgtEl>
                                        <p:attrNameLst>
                                          <p:attrName>style.visibility</p:attrName>
                                        </p:attrNameLst>
                                      </p:cBhvr>
                                      <p:to>
                                        <p:strVal val="visible"/>
                                      </p:to>
                                    </p:set>
                                    <p:animEffect transition="in" filter="fade">
                                      <p:cBhvr>
                                        <p:cTn id="7" dur="1000"/>
                                        <p:tgtEl>
                                          <p:spTgt spid="2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6"/>
                                        </p:tgtEl>
                                        <p:attrNameLst>
                                          <p:attrName>style.visibility</p:attrName>
                                        </p:attrNameLst>
                                      </p:cBhvr>
                                      <p:to>
                                        <p:strVal val="visible"/>
                                      </p:to>
                                    </p:set>
                                    <p:animEffect transition="in" filter="fade">
                                      <p:cBhvr>
                                        <p:cTn id="12" dur="1000"/>
                                        <p:tgtEl>
                                          <p:spTgt spid="26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7"/>
                                        </p:tgtEl>
                                        <p:attrNameLst>
                                          <p:attrName>style.visibility</p:attrName>
                                        </p:attrNameLst>
                                      </p:cBhvr>
                                      <p:to>
                                        <p:strVal val="visible"/>
                                      </p:to>
                                    </p:set>
                                    <p:animEffect transition="in" filter="fade">
                                      <p:cBhvr>
                                        <p:cTn id="17" dur="1000"/>
                                        <p:tgtEl>
                                          <p:spTgt spid="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6"/>
          <p:cNvSpPr txBox="1">
            <a:spLocks noGrp="1"/>
          </p:cNvSpPr>
          <p:nvPr>
            <p:ph type="body" idx="1"/>
          </p:nvPr>
        </p:nvSpPr>
        <p:spPr>
          <a:xfrm>
            <a:off x="311700" y="1597450"/>
            <a:ext cx="8520600" cy="866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400" b="1">
                <a:latin typeface="Open Sans"/>
                <a:ea typeface="Open Sans"/>
                <a:cs typeface="Open Sans"/>
                <a:sym typeface="Open Sans"/>
              </a:rPr>
              <a:t>Ampliación de DataSource</a:t>
            </a:r>
            <a:endParaRPr sz="1400" b="1">
              <a:latin typeface="Open Sans"/>
              <a:ea typeface="Open Sans"/>
              <a:cs typeface="Open Sans"/>
              <a:sym typeface="Open Sans"/>
            </a:endParaRPr>
          </a:p>
          <a:p>
            <a:pPr marL="457200" lvl="0" indent="-317500" algn="just" rtl="0">
              <a:spcBef>
                <a:spcPts val="1600"/>
              </a:spcBef>
              <a:spcAft>
                <a:spcPts val="0"/>
              </a:spcAft>
              <a:buSzPts val="1400"/>
              <a:buFont typeface="Open Sans"/>
              <a:buChar char="●"/>
            </a:pPr>
            <a:r>
              <a:rPr lang="es" sz="1400">
                <a:latin typeface="Open Sans"/>
                <a:ea typeface="Open Sans"/>
                <a:cs typeface="Open Sans"/>
                <a:sym typeface="Open Sans"/>
              </a:rPr>
              <a:t>Web scraping con BeautifulSoup, request y htmllib.</a:t>
            </a:r>
            <a:endParaRPr sz="1400">
              <a:latin typeface="Open Sans"/>
              <a:ea typeface="Open Sans"/>
              <a:cs typeface="Open Sans"/>
              <a:sym typeface="Open Sans"/>
            </a:endParaRPr>
          </a:p>
        </p:txBody>
      </p:sp>
      <p:sp>
        <p:nvSpPr>
          <p:cNvPr id="284" name="Google Shape;284;p26"/>
          <p:cNvSpPr/>
          <p:nvPr/>
        </p:nvSpPr>
        <p:spPr>
          <a:xfrm>
            <a:off x="-376823" y="210625"/>
            <a:ext cx="3922200" cy="669000"/>
          </a:xfrm>
          <a:prstGeom prst="chevron">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000" b="1">
                <a:solidFill>
                  <a:srgbClr val="FFFFFF"/>
                </a:solidFill>
                <a:latin typeface="Open Sans"/>
                <a:ea typeface="Open Sans"/>
                <a:cs typeface="Open Sans"/>
                <a:sym typeface="Open Sans"/>
              </a:rPr>
              <a:t>TRABAJOS FUTUROS</a:t>
            </a:r>
            <a:endParaRPr sz="2000" b="1">
              <a:solidFill>
                <a:srgbClr val="FFFFFF"/>
              </a:solidFill>
              <a:latin typeface="Open Sans"/>
              <a:ea typeface="Open Sans"/>
              <a:cs typeface="Open Sans"/>
              <a:sym typeface="Open Sans"/>
            </a:endParaRPr>
          </a:p>
        </p:txBody>
      </p:sp>
      <p:sp>
        <p:nvSpPr>
          <p:cNvPr id="285" name="Google Shape;285;p26"/>
          <p:cNvSpPr txBox="1">
            <a:spLocks noGrp="1"/>
          </p:cNvSpPr>
          <p:nvPr>
            <p:ph type="body" idx="1"/>
          </p:nvPr>
        </p:nvSpPr>
        <p:spPr>
          <a:xfrm>
            <a:off x="311700" y="2853750"/>
            <a:ext cx="8520600" cy="1306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400" b="1">
                <a:latin typeface="Open Sans"/>
                <a:ea typeface="Open Sans"/>
                <a:cs typeface="Open Sans"/>
                <a:sym typeface="Open Sans"/>
              </a:rPr>
              <a:t>Aplicación de método semi-supervisado</a:t>
            </a:r>
            <a:endParaRPr sz="1400" b="1">
              <a:latin typeface="Open Sans"/>
              <a:ea typeface="Open Sans"/>
              <a:cs typeface="Open Sans"/>
              <a:sym typeface="Open Sans"/>
            </a:endParaRPr>
          </a:p>
          <a:p>
            <a:pPr marL="457200" lvl="0" indent="-317500" algn="just" rtl="0">
              <a:spcBef>
                <a:spcPts val="1600"/>
              </a:spcBef>
              <a:spcAft>
                <a:spcPts val="0"/>
              </a:spcAft>
              <a:buSzPts val="1400"/>
              <a:buFont typeface="Open Sans"/>
              <a:buChar char="●"/>
            </a:pPr>
            <a:r>
              <a:rPr lang="es" sz="1400">
                <a:latin typeface="Open Sans"/>
                <a:ea typeface="Open Sans"/>
                <a:cs typeface="Open Sans"/>
                <a:sym typeface="Open Sans"/>
              </a:rPr>
              <a:t>Clustering con aprendizaje no supervisado </a:t>
            </a:r>
            <a:endParaRPr sz="1400">
              <a:latin typeface="Open Sans"/>
              <a:ea typeface="Open Sans"/>
              <a:cs typeface="Open Sans"/>
              <a:sym typeface="Open Sans"/>
            </a:endParaRPr>
          </a:p>
          <a:p>
            <a:pPr marL="457200" lvl="0" indent="-317500" algn="just" rtl="0">
              <a:spcBef>
                <a:spcPts val="0"/>
              </a:spcBef>
              <a:spcAft>
                <a:spcPts val="0"/>
              </a:spcAft>
              <a:buSzPts val="1400"/>
              <a:buFont typeface="Open Sans"/>
              <a:buChar char="●"/>
            </a:pPr>
            <a:r>
              <a:rPr lang="es" sz="1400">
                <a:latin typeface="Open Sans"/>
                <a:ea typeface="Open Sans"/>
                <a:cs typeface="Open Sans"/>
                <a:sym typeface="Open Sans"/>
              </a:rPr>
              <a:t>Etiquetado con aprendizaje supervisado, en el que se combinan los algoritmos de boosting-refuerzo y stacking-apilamiento para que se pueda mejorar la precisión.</a:t>
            </a:r>
            <a:endParaRPr sz="1400">
              <a:latin typeface="Open Sans"/>
              <a:ea typeface="Open Sans"/>
              <a:cs typeface="Open Sans"/>
              <a:sym typeface="Open Sans"/>
            </a:endParaRPr>
          </a:p>
        </p:txBody>
      </p:sp>
      <p:grpSp>
        <p:nvGrpSpPr>
          <p:cNvPr id="286" name="Google Shape;286;p26"/>
          <p:cNvGrpSpPr/>
          <p:nvPr/>
        </p:nvGrpSpPr>
        <p:grpSpPr>
          <a:xfrm>
            <a:off x="6246737" y="210625"/>
            <a:ext cx="2488831" cy="393600"/>
            <a:chOff x="6246738" y="210625"/>
            <a:chExt cx="2488831" cy="393600"/>
          </a:xfrm>
        </p:grpSpPr>
        <p:sp>
          <p:nvSpPr>
            <p:cNvPr id="287" name="Google Shape;287;p26"/>
            <p:cNvSpPr/>
            <p:nvPr/>
          </p:nvSpPr>
          <p:spPr>
            <a:xfrm>
              <a:off x="6246738"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6566285"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6885832"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a:off x="7205379"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a:off x="7524926"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a:off x="8236021" y="317425"/>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a:off x="8555568" y="317425"/>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7844474" y="281425"/>
              <a:ext cx="252000" cy="252000"/>
            </a:xfrm>
            <a:prstGeom prst="ellipse">
              <a:avLst/>
            </a:prstGeom>
            <a:solidFill>
              <a:srgbClr val="FFAB40"/>
            </a:solidFill>
            <a:ln w="9525" cap="flat" cmpd="sng">
              <a:solidFill>
                <a:srgbClr val="FFAB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txBox="1"/>
            <p:nvPr/>
          </p:nvSpPr>
          <p:spPr>
            <a:xfrm>
              <a:off x="7842850" y="210625"/>
              <a:ext cx="295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b="1">
                  <a:latin typeface="Open Sans"/>
                  <a:ea typeface="Open Sans"/>
                  <a:cs typeface="Open Sans"/>
                  <a:sym typeface="Open Sans"/>
                </a:rPr>
                <a:t>F</a:t>
              </a:r>
              <a:endParaRPr b="1">
                <a:latin typeface="Open Sans"/>
                <a:ea typeface="Open Sans"/>
                <a:cs typeface="Open Sans"/>
                <a:sym typeface="Open Sans"/>
              </a:endParaRPr>
            </a:p>
          </p:txBody>
        </p:sp>
      </p:grpSp>
      <p:sp>
        <p:nvSpPr>
          <p:cNvPr id="296" name="Google Shape;296;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marR="0" lvl="0" indent="0" algn="r" rtl="0">
              <a:lnSpc>
                <a:spcPct val="100000"/>
              </a:lnSpc>
              <a:spcBef>
                <a:spcPts val="0"/>
              </a:spcBef>
              <a:spcAft>
                <a:spcPts val="0"/>
              </a:spcAft>
              <a:buNone/>
            </a:pPr>
            <a:fld id="{00000000-1234-1234-1234-123412341234}" type="slidenum">
              <a:rPr lang="es" sz="1500" b="1">
                <a:latin typeface="Open Sans"/>
                <a:ea typeface="Open Sans"/>
                <a:cs typeface="Open Sans"/>
                <a:sym typeface="Open Sans"/>
              </a:rPr>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animEffect transition="in" filter="fade">
                                      <p:cBhvr>
                                        <p:cTn id="7" dur="1000"/>
                                        <p:tgtEl>
                                          <p:spTgt spid="2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5"/>
                                        </p:tgtEl>
                                        <p:attrNameLst>
                                          <p:attrName>style.visibility</p:attrName>
                                        </p:attrNameLst>
                                      </p:cBhvr>
                                      <p:to>
                                        <p:strVal val="visible"/>
                                      </p:to>
                                    </p:set>
                                    <p:animEffect transition="in" filter="fade">
                                      <p:cBhvr>
                                        <p:cTn id="12" dur="1000"/>
                                        <p:tgtEl>
                                          <p:spTgt spid="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grpSp>
        <p:nvGrpSpPr>
          <p:cNvPr id="301" name="Google Shape;301;p27"/>
          <p:cNvGrpSpPr/>
          <p:nvPr/>
        </p:nvGrpSpPr>
        <p:grpSpPr>
          <a:xfrm>
            <a:off x="1076450" y="3605276"/>
            <a:ext cx="6874275" cy="1405574"/>
            <a:chOff x="1076450" y="3605276"/>
            <a:chExt cx="6874275" cy="1405574"/>
          </a:xfrm>
        </p:grpSpPr>
        <p:pic>
          <p:nvPicPr>
            <p:cNvPr id="302" name="Google Shape;302;p27"/>
            <p:cNvPicPr preferRelativeResize="0"/>
            <p:nvPr/>
          </p:nvPicPr>
          <p:blipFill rotWithShape="1">
            <a:blip r:embed="rId3">
              <a:alphaModFix/>
            </a:blip>
            <a:srcRect t="25799" r="25445"/>
            <a:stretch/>
          </p:blipFill>
          <p:spPr>
            <a:xfrm>
              <a:off x="1076450" y="3605276"/>
              <a:ext cx="3506917" cy="1405574"/>
            </a:xfrm>
            <a:prstGeom prst="rect">
              <a:avLst/>
            </a:prstGeom>
            <a:noFill/>
            <a:ln>
              <a:noFill/>
            </a:ln>
          </p:spPr>
        </p:pic>
        <p:pic>
          <p:nvPicPr>
            <p:cNvPr id="303" name="Google Shape;303;p27"/>
            <p:cNvPicPr preferRelativeResize="0"/>
            <p:nvPr/>
          </p:nvPicPr>
          <p:blipFill rotWithShape="1">
            <a:blip r:embed="rId4">
              <a:alphaModFix/>
            </a:blip>
            <a:srcRect b="52095"/>
            <a:stretch/>
          </p:blipFill>
          <p:spPr>
            <a:xfrm>
              <a:off x="5376350" y="3667200"/>
              <a:ext cx="2574375" cy="1281725"/>
            </a:xfrm>
            <a:prstGeom prst="rect">
              <a:avLst/>
            </a:prstGeom>
            <a:noFill/>
            <a:ln>
              <a:noFill/>
            </a:ln>
          </p:spPr>
        </p:pic>
      </p:grpSp>
      <p:pic>
        <p:nvPicPr>
          <p:cNvPr id="304" name="Google Shape;304;p27"/>
          <p:cNvPicPr preferRelativeResize="0"/>
          <p:nvPr/>
        </p:nvPicPr>
        <p:blipFill>
          <a:blip r:embed="rId5">
            <a:alphaModFix/>
          </a:blip>
          <a:stretch>
            <a:fillRect/>
          </a:stretch>
        </p:blipFill>
        <p:spPr>
          <a:xfrm>
            <a:off x="3937825" y="697575"/>
            <a:ext cx="1015709" cy="264700"/>
          </a:xfrm>
          <a:prstGeom prst="rect">
            <a:avLst/>
          </a:prstGeom>
          <a:noFill/>
          <a:ln>
            <a:noFill/>
          </a:ln>
        </p:spPr>
      </p:pic>
      <p:grpSp>
        <p:nvGrpSpPr>
          <p:cNvPr id="305" name="Google Shape;305;p27"/>
          <p:cNvGrpSpPr/>
          <p:nvPr/>
        </p:nvGrpSpPr>
        <p:grpSpPr>
          <a:xfrm>
            <a:off x="6558688" y="998421"/>
            <a:ext cx="1993200" cy="2335092"/>
            <a:chOff x="6558688" y="998421"/>
            <a:chExt cx="1993200" cy="2335092"/>
          </a:xfrm>
        </p:grpSpPr>
        <p:pic>
          <p:nvPicPr>
            <p:cNvPr id="306" name="Google Shape;306;p27"/>
            <p:cNvPicPr preferRelativeResize="0"/>
            <p:nvPr/>
          </p:nvPicPr>
          <p:blipFill>
            <a:blip r:embed="rId6">
              <a:alphaModFix/>
            </a:blip>
            <a:stretch>
              <a:fillRect/>
            </a:stretch>
          </p:blipFill>
          <p:spPr>
            <a:xfrm>
              <a:off x="6707975" y="998421"/>
              <a:ext cx="1694625" cy="2041652"/>
            </a:xfrm>
            <a:prstGeom prst="rect">
              <a:avLst/>
            </a:prstGeom>
            <a:noFill/>
            <a:ln>
              <a:noFill/>
            </a:ln>
          </p:spPr>
        </p:pic>
        <p:sp>
          <p:nvSpPr>
            <p:cNvPr id="307" name="Google Shape;307;p27"/>
            <p:cNvSpPr txBox="1"/>
            <p:nvPr/>
          </p:nvSpPr>
          <p:spPr>
            <a:xfrm>
              <a:off x="6558688" y="3068913"/>
              <a:ext cx="1993200" cy="26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b="1"/>
                <a:t>Arivalagan Pugazhendhi</a:t>
              </a:r>
              <a:endParaRPr sz="1200" b="1"/>
            </a:p>
          </p:txBody>
        </p:sp>
      </p:grpSp>
      <p:grpSp>
        <p:nvGrpSpPr>
          <p:cNvPr id="308" name="Google Shape;308;p27"/>
          <p:cNvGrpSpPr/>
          <p:nvPr/>
        </p:nvGrpSpPr>
        <p:grpSpPr>
          <a:xfrm>
            <a:off x="4461163" y="1031050"/>
            <a:ext cx="1993200" cy="2302463"/>
            <a:chOff x="4461163" y="1031050"/>
            <a:chExt cx="1993200" cy="2302463"/>
          </a:xfrm>
        </p:grpSpPr>
        <p:pic>
          <p:nvPicPr>
            <p:cNvPr id="309" name="Google Shape;309;p27"/>
            <p:cNvPicPr preferRelativeResize="0"/>
            <p:nvPr/>
          </p:nvPicPr>
          <p:blipFill>
            <a:blip r:embed="rId7">
              <a:alphaModFix/>
            </a:blip>
            <a:stretch>
              <a:fillRect/>
            </a:stretch>
          </p:blipFill>
          <p:spPr>
            <a:xfrm>
              <a:off x="4627225" y="1031050"/>
              <a:ext cx="1661075" cy="1976394"/>
            </a:xfrm>
            <a:prstGeom prst="rect">
              <a:avLst/>
            </a:prstGeom>
            <a:noFill/>
            <a:ln>
              <a:noFill/>
            </a:ln>
          </p:spPr>
        </p:pic>
        <p:sp>
          <p:nvSpPr>
            <p:cNvPr id="310" name="Google Shape;310;p27"/>
            <p:cNvSpPr txBox="1"/>
            <p:nvPr/>
          </p:nvSpPr>
          <p:spPr>
            <a:xfrm>
              <a:off x="4461163" y="3068913"/>
              <a:ext cx="1993200" cy="26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b="1"/>
                <a:t>L. Arun Raj</a:t>
              </a:r>
              <a:endParaRPr sz="1200" b="1"/>
            </a:p>
          </p:txBody>
        </p:sp>
      </p:grpSp>
      <p:grpSp>
        <p:nvGrpSpPr>
          <p:cNvPr id="311" name="Google Shape;311;p27"/>
          <p:cNvGrpSpPr/>
          <p:nvPr/>
        </p:nvGrpSpPr>
        <p:grpSpPr>
          <a:xfrm>
            <a:off x="2396900" y="1032109"/>
            <a:ext cx="1993200" cy="2301403"/>
            <a:chOff x="2396900" y="1032109"/>
            <a:chExt cx="1993200" cy="2301403"/>
          </a:xfrm>
        </p:grpSpPr>
        <p:pic>
          <p:nvPicPr>
            <p:cNvPr id="312" name="Google Shape;312;p27"/>
            <p:cNvPicPr preferRelativeResize="0"/>
            <p:nvPr/>
          </p:nvPicPr>
          <p:blipFill>
            <a:blip r:embed="rId8">
              <a:alphaModFix/>
            </a:blip>
            <a:stretch>
              <a:fillRect/>
            </a:stretch>
          </p:blipFill>
          <p:spPr>
            <a:xfrm>
              <a:off x="2562958" y="1032109"/>
              <a:ext cx="1661085" cy="1974275"/>
            </a:xfrm>
            <a:prstGeom prst="rect">
              <a:avLst/>
            </a:prstGeom>
            <a:noFill/>
            <a:ln>
              <a:noFill/>
            </a:ln>
          </p:spPr>
        </p:pic>
        <p:sp>
          <p:nvSpPr>
            <p:cNvPr id="313" name="Google Shape;313;p27"/>
            <p:cNvSpPr txBox="1"/>
            <p:nvPr/>
          </p:nvSpPr>
          <p:spPr>
            <a:xfrm>
              <a:off x="2396900" y="3068913"/>
              <a:ext cx="1993200" cy="26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b="1"/>
                <a:t>T. Subha Mastan Rao</a:t>
              </a:r>
              <a:endParaRPr sz="1200" b="1"/>
            </a:p>
          </p:txBody>
        </p:sp>
      </p:grpSp>
      <p:grpSp>
        <p:nvGrpSpPr>
          <p:cNvPr id="314" name="Google Shape;314;p27"/>
          <p:cNvGrpSpPr/>
          <p:nvPr/>
        </p:nvGrpSpPr>
        <p:grpSpPr>
          <a:xfrm>
            <a:off x="263663" y="1032109"/>
            <a:ext cx="1993200" cy="2301403"/>
            <a:chOff x="263663" y="1032109"/>
            <a:chExt cx="1993200" cy="2301403"/>
          </a:xfrm>
        </p:grpSpPr>
        <p:pic>
          <p:nvPicPr>
            <p:cNvPr id="315" name="Google Shape;315;p27"/>
            <p:cNvPicPr preferRelativeResize="0"/>
            <p:nvPr/>
          </p:nvPicPr>
          <p:blipFill>
            <a:blip r:embed="rId9">
              <a:alphaModFix/>
            </a:blip>
            <a:stretch>
              <a:fillRect/>
            </a:stretch>
          </p:blipFill>
          <p:spPr>
            <a:xfrm>
              <a:off x="412950" y="1032109"/>
              <a:ext cx="1694625" cy="1974275"/>
            </a:xfrm>
            <a:prstGeom prst="rect">
              <a:avLst/>
            </a:prstGeom>
            <a:noFill/>
            <a:ln>
              <a:noFill/>
            </a:ln>
          </p:spPr>
        </p:pic>
        <p:sp>
          <p:nvSpPr>
            <p:cNvPr id="316" name="Google Shape;316;p27"/>
            <p:cNvSpPr txBox="1"/>
            <p:nvPr/>
          </p:nvSpPr>
          <p:spPr>
            <a:xfrm>
              <a:off x="263663" y="3068913"/>
              <a:ext cx="1993200" cy="26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b="1"/>
                <a:t>P. M. Ashok Kumar - </a:t>
              </a:r>
              <a:r>
                <a:rPr lang="es" sz="1200" b="1">
                  <a:highlight>
                    <a:srgbClr val="FFE599"/>
                  </a:highlight>
                </a:rPr>
                <a:t>PhD</a:t>
              </a:r>
              <a:endParaRPr sz="1200" b="1">
                <a:highlight>
                  <a:srgbClr val="FFE599"/>
                </a:highlight>
              </a:endParaRPr>
            </a:p>
          </p:txBody>
        </p:sp>
      </p:grpSp>
      <p:sp>
        <p:nvSpPr>
          <p:cNvPr id="317" name="Google Shape;317;p27"/>
          <p:cNvSpPr/>
          <p:nvPr/>
        </p:nvSpPr>
        <p:spPr>
          <a:xfrm>
            <a:off x="-376833" y="210625"/>
            <a:ext cx="3305700" cy="669000"/>
          </a:xfrm>
          <a:prstGeom prst="chevron">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000" b="1">
                <a:solidFill>
                  <a:srgbClr val="FFFFFF"/>
                </a:solidFill>
                <a:latin typeface="Open Sans"/>
                <a:ea typeface="Open Sans"/>
                <a:cs typeface="Open Sans"/>
                <a:sym typeface="Open Sans"/>
              </a:rPr>
              <a:t>ANÁLISIS CRÍTICO</a:t>
            </a:r>
            <a:endParaRPr sz="2000" b="1">
              <a:solidFill>
                <a:srgbClr val="FFFFFF"/>
              </a:solidFill>
              <a:latin typeface="Open Sans"/>
              <a:ea typeface="Open Sans"/>
              <a:cs typeface="Open Sans"/>
              <a:sym typeface="Open Sans"/>
            </a:endParaRPr>
          </a:p>
        </p:txBody>
      </p:sp>
      <p:grpSp>
        <p:nvGrpSpPr>
          <p:cNvPr id="318" name="Google Shape;318;p27"/>
          <p:cNvGrpSpPr/>
          <p:nvPr/>
        </p:nvGrpSpPr>
        <p:grpSpPr>
          <a:xfrm>
            <a:off x="6454362" y="210625"/>
            <a:ext cx="2488831" cy="483150"/>
            <a:chOff x="6454363" y="210625"/>
            <a:chExt cx="2488831" cy="483150"/>
          </a:xfrm>
        </p:grpSpPr>
        <p:sp>
          <p:nvSpPr>
            <p:cNvPr id="319" name="Google Shape;319;p27"/>
            <p:cNvSpPr txBox="1"/>
            <p:nvPr/>
          </p:nvSpPr>
          <p:spPr>
            <a:xfrm>
              <a:off x="7870425" y="300175"/>
              <a:ext cx="295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b="1">
                <a:latin typeface="Open Sans"/>
                <a:ea typeface="Open Sans"/>
                <a:cs typeface="Open Sans"/>
                <a:sym typeface="Open Sans"/>
              </a:endParaRPr>
            </a:p>
          </p:txBody>
        </p:sp>
        <p:sp>
          <p:nvSpPr>
            <p:cNvPr id="320" name="Google Shape;320;p27"/>
            <p:cNvSpPr/>
            <p:nvPr/>
          </p:nvSpPr>
          <p:spPr>
            <a:xfrm>
              <a:off x="6454363"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a:off x="6773910"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a:off x="7093457"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a:off x="7413004"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a:off x="7732551"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a:off x="8052099"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a:off x="8763193" y="317425"/>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a:off x="8371646" y="281425"/>
              <a:ext cx="252000" cy="252000"/>
            </a:xfrm>
            <a:prstGeom prst="ellipse">
              <a:avLst/>
            </a:prstGeom>
            <a:solidFill>
              <a:srgbClr val="FFAB40"/>
            </a:solidFill>
            <a:ln w="9525" cap="flat" cmpd="sng">
              <a:solidFill>
                <a:srgbClr val="FFAB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txBox="1"/>
            <p:nvPr/>
          </p:nvSpPr>
          <p:spPr>
            <a:xfrm>
              <a:off x="8349725" y="210625"/>
              <a:ext cx="295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b="1">
                  <a:latin typeface="Open Sans"/>
                  <a:ea typeface="Open Sans"/>
                  <a:cs typeface="Open Sans"/>
                  <a:sym typeface="Open Sans"/>
                </a:rPr>
                <a:t>G</a:t>
              </a:r>
              <a:endParaRPr b="1">
                <a:latin typeface="Open Sans"/>
                <a:ea typeface="Open Sans"/>
                <a:cs typeface="Open Sans"/>
                <a:sym typeface="Open Sans"/>
              </a:endParaRPr>
            </a:p>
          </p:txBody>
        </p:sp>
      </p:grpSp>
      <p:sp>
        <p:nvSpPr>
          <p:cNvPr id="329" name="Google Shape;329;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marR="0" lvl="0" indent="0" algn="r" rtl="0">
              <a:lnSpc>
                <a:spcPct val="100000"/>
              </a:lnSpc>
              <a:spcBef>
                <a:spcPts val="0"/>
              </a:spcBef>
              <a:spcAft>
                <a:spcPts val="0"/>
              </a:spcAft>
              <a:buNone/>
            </a:pPr>
            <a:fld id="{00000000-1234-1234-1234-123412341234}" type="slidenum">
              <a:rPr lang="es" sz="1500" b="1">
                <a:latin typeface="Open Sans"/>
                <a:ea typeface="Open Sans"/>
                <a:cs typeface="Open Sans"/>
                <a:sym typeface="Open Sans"/>
              </a:rPr>
              <a:t>15</a:t>
            </a:fld>
            <a:endParaRPr sz="1500" b="1">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4"/>
                                        </p:tgtEl>
                                        <p:attrNameLst>
                                          <p:attrName>style.visibility</p:attrName>
                                        </p:attrNameLst>
                                      </p:cBhvr>
                                      <p:to>
                                        <p:strVal val="visible"/>
                                      </p:to>
                                    </p:set>
                                    <p:animEffect transition="in" filter="fade">
                                      <p:cBhvr>
                                        <p:cTn id="7" dur="1000"/>
                                        <p:tgtEl>
                                          <p:spTgt spid="304"/>
                                        </p:tgtEl>
                                      </p:cBhvr>
                                    </p:animEffect>
                                  </p:childTnLst>
                                </p:cTn>
                              </p:par>
                              <p:par>
                                <p:cTn id="8" presetID="10" presetClass="entr" presetSubtype="0" fill="hold" nodeType="withEffect">
                                  <p:stCondLst>
                                    <p:cond delay="0"/>
                                  </p:stCondLst>
                                  <p:childTnLst>
                                    <p:set>
                                      <p:cBhvr>
                                        <p:cTn id="9" dur="1" fill="hold">
                                          <p:stCondLst>
                                            <p:cond delay="0"/>
                                          </p:stCondLst>
                                        </p:cTn>
                                        <p:tgtEl>
                                          <p:spTgt spid="305"/>
                                        </p:tgtEl>
                                        <p:attrNameLst>
                                          <p:attrName>style.visibility</p:attrName>
                                        </p:attrNameLst>
                                      </p:cBhvr>
                                      <p:to>
                                        <p:strVal val="visible"/>
                                      </p:to>
                                    </p:set>
                                    <p:animEffect transition="in" filter="fade">
                                      <p:cBhvr>
                                        <p:cTn id="10" dur="1000"/>
                                        <p:tgtEl>
                                          <p:spTgt spid="305"/>
                                        </p:tgtEl>
                                      </p:cBhvr>
                                    </p:animEffect>
                                  </p:childTnLst>
                                </p:cTn>
                              </p:par>
                              <p:par>
                                <p:cTn id="11" presetID="10" presetClass="entr" presetSubtype="0" fill="hold" nodeType="withEffect">
                                  <p:stCondLst>
                                    <p:cond delay="0"/>
                                  </p:stCondLst>
                                  <p:childTnLst>
                                    <p:set>
                                      <p:cBhvr>
                                        <p:cTn id="12" dur="1" fill="hold">
                                          <p:stCondLst>
                                            <p:cond delay="0"/>
                                          </p:stCondLst>
                                        </p:cTn>
                                        <p:tgtEl>
                                          <p:spTgt spid="308"/>
                                        </p:tgtEl>
                                        <p:attrNameLst>
                                          <p:attrName>style.visibility</p:attrName>
                                        </p:attrNameLst>
                                      </p:cBhvr>
                                      <p:to>
                                        <p:strVal val="visible"/>
                                      </p:to>
                                    </p:set>
                                    <p:animEffect transition="in" filter="fade">
                                      <p:cBhvr>
                                        <p:cTn id="13" dur="1000"/>
                                        <p:tgtEl>
                                          <p:spTgt spid="308"/>
                                        </p:tgtEl>
                                      </p:cBhvr>
                                    </p:animEffect>
                                  </p:childTnLst>
                                </p:cTn>
                              </p:par>
                              <p:par>
                                <p:cTn id="14" presetID="10" presetClass="entr" presetSubtype="0" fill="hold" nodeType="withEffect">
                                  <p:stCondLst>
                                    <p:cond delay="0"/>
                                  </p:stCondLst>
                                  <p:childTnLst>
                                    <p:set>
                                      <p:cBhvr>
                                        <p:cTn id="15" dur="1" fill="hold">
                                          <p:stCondLst>
                                            <p:cond delay="0"/>
                                          </p:stCondLst>
                                        </p:cTn>
                                        <p:tgtEl>
                                          <p:spTgt spid="311"/>
                                        </p:tgtEl>
                                        <p:attrNameLst>
                                          <p:attrName>style.visibility</p:attrName>
                                        </p:attrNameLst>
                                      </p:cBhvr>
                                      <p:to>
                                        <p:strVal val="visible"/>
                                      </p:to>
                                    </p:set>
                                    <p:animEffect transition="in" filter="fade">
                                      <p:cBhvr>
                                        <p:cTn id="16" dur="1000"/>
                                        <p:tgtEl>
                                          <p:spTgt spid="311"/>
                                        </p:tgtEl>
                                      </p:cBhvr>
                                    </p:animEffect>
                                  </p:childTnLst>
                                </p:cTn>
                              </p:par>
                              <p:par>
                                <p:cTn id="17" presetID="10" presetClass="entr" presetSubtype="0" fill="hold" nodeType="withEffect">
                                  <p:stCondLst>
                                    <p:cond delay="0"/>
                                  </p:stCondLst>
                                  <p:childTnLst>
                                    <p:set>
                                      <p:cBhvr>
                                        <p:cTn id="18" dur="1" fill="hold">
                                          <p:stCondLst>
                                            <p:cond delay="0"/>
                                          </p:stCondLst>
                                        </p:cTn>
                                        <p:tgtEl>
                                          <p:spTgt spid="314"/>
                                        </p:tgtEl>
                                        <p:attrNameLst>
                                          <p:attrName>style.visibility</p:attrName>
                                        </p:attrNameLst>
                                      </p:cBhvr>
                                      <p:to>
                                        <p:strVal val="visible"/>
                                      </p:to>
                                    </p:set>
                                    <p:animEffect transition="in" filter="fade">
                                      <p:cBhvr>
                                        <p:cTn id="19" dur="1000"/>
                                        <p:tgtEl>
                                          <p:spTgt spid="31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01"/>
                                        </p:tgtEl>
                                        <p:attrNameLst>
                                          <p:attrName>style.visibility</p:attrName>
                                        </p:attrNameLst>
                                      </p:cBhvr>
                                      <p:to>
                                        <p:strVal val="visible"/>
                                      </p:to>
                                    </p:set>
                                    <p:animEffect transition="in" filter="fade">
                                      <p:cBhvr>
                                        <p:cTn id="24" dur="1000"/>
                                        <p:tgtEl>
                                          <p:spTgt spid="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8"/>
          <p:cNvSpPr txBox="1">
            <a:spLocks noGrp="1"/>
          </p:cNvSpPr>
          <p:nvPr>
            <p:ph type="body" idx="1"/>
          </p:nvPr>
        </p:nvSpPr>
        <p:spPr>
          <a:xfrm>
            <a:off x="533400" y="1103575"/>
            <a:ext cx="7503300" cy="515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b="1">
                <a:latin typeface="Open Sans"/>
                <a:ea typeface="Open Sans"/>
                <a:cs typeface="Open Sans"/>
                <a:sym typeface="Open Sans"/>
              </a:rPr>
              <a:t>Baja calidad académica</a:t>
            </a:r>
            <a:endParaRPr>
              <a:latin typeface="Open Sans"/>
              <a:ea typeface="Open Sans"/>
              <a:cs typeface="Open Sans"/>
              <a:sym typeface="Open Sans"/>
            </a:endParaRPr>
          </a:p>
        </p:txBody>
      </p:sp>
      <p:pic>
        <p:nvPicPr>
          <p:cNvPr id="335" name="Google Shape;335;p28"/>
          <p:cNvPicPr preferRelativeResize="0"/>
          <p:nvPr/>
        </p:nvPicPr>
        <p:blipFill>
          <a:blip r:embed="rId3">
            <a:alphaModFix/>
          </a:blip>
          <a:stretch>
            <a:fillRect/>
          </a:stretch>
        </p:blipFill>
        <p:spPr>
          <a:xfrm>
            <a:off x="533425" y="1815350"/>
            <a:ext cx="3803474" cy="1947725"/>
          </a:xfrm>
          <a:prstGeom prst="rect">
            <a:avLst/>
          </a:prstGeom>
          <a:noFill/>
          <a:ln>
            <a:noFill/>
          </a:ln>
        </p:spPr>
      </p:pic>
      <p:pic>
        <p:nvPicPr>
          <p:cNvPr id="336" name="Google Shape;336;p28"/>
          <p:cNvPicPr preferRelativeResize="0"/>
          <p:nvPr/>
        </p:nvPicPr>
        <p:blipFill>
          <a:blip r:embed="rId4">
            <a:alphaModFix/>
          </a:blip>
          <a:stretch>
            <a:fillRect/>
          </a:stretch>
        </p:blipFill>
        <p:spPr>
          <a:xfrm>
            <a:off x="4444725" y="2687569"/>
            <a:ext cx="3591951" cy="1035750"/>
          </a:xfrm>
          <a:prstGeom prst="rect">
            <a:avLst/>
          </a:prstGeom>
          <a:noFill/>
          <a:ln>
            <a:noFill/>
          </a:ln>
        </p:spPr>
      </p:pic>
      <p:pic>
        <p:nvPicPr>
          <p:cNvPr id="337" name="Google Shape;337;p28"/>
          <p:cNvPicPr preferRelativeResize="0"/>
          <p:nvPr/>
        </p:nvPicPr>
        <p:blipFill>
          <a:blip r:embed="rId5">
            <a:alphaModFix/>
          </a:blip>
          <a:stretch>
            <a:fillRect/>
          </a:stretch>
        </p:blipFill>
        <p:spPr>
          <a:xfrm>
            <a:off x="4444719" y="1797693"/>
            <a:ext cx="3591950" cy="854727"/>
          </a:xfrm>
          <a:prstGeom prst="rect">
            <a:avLst/>
          </a:prstGeom>
          <a:noFill/>
          <a:ln>
            <a:noFill/>
          </a:ln>
        </p:spPr>
      </p:pic>
      <p:pic>
        <p:nvPicPr>
          <p:cNvPr id="338" name="Google Shape;338;p28"/>
          <p:cNvPicPr preferRelativeResize="0"/>
          <p:nvPr/>
        </p:nvPicPr>
        <p:blipFill>
          <a:blip r:embed="rId6">
            <a:alphaModFix/>
          </a:blip>
          <a:stretch>
            <a:fillRect/>
          </a:stretch>
        </p:blipFill>
        <p:spPr>
          <a:xfrm>
            <a:off x="4444725" y="1579600"/>
            <a:ext cx="1037190" cy="218100"/>
          </a:xfrm>
          <a:prstGeom prst="rect">
            <a:avLst/>
          </a:prstGeom>
          <a:noFill/>
          <a:ln>
            <a:noFill/>
          </a:ln>
        </p:spPr>
      </p:pic>
      <p:sp>
        <p:nvSpPr>
          <p:cNvPr id="339" name="Google Shape;339;p28"/>
          <p:cNvSpPr txBox="1"/>
          <p:nvPr/>
        </p:nvSpPr>
        <p:spPr>
          <a:xfrm>
            <a:off x="699750" y="3885025"/>
            <a:ext cx="7170600" cy="35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800" i="1">
                <a:latin typeface="Open Sans"/>
                <a:ea typeface="Open Sans"/>
                <a:cs typeface="Open Sans"/>
                <a:sym typeface="Open Sans"/>
              </a:rPr>
              <a:t>Desorganización de temas y subtemas</a:t>
            </a:r>
            <a:endParaRPr sz="1800" i="1">
              <a:latin typeface="Open Sans"/>
              <a:ea typeface="Open Sans"/>
              <a:cs typeface="Open Sans"/>
              <a:sym typeface="Open Sans"/>
            </a:endParaRPr>
          </a:p>
        </p:txBody>
      </p:sp>
      <p:sp>
        <p:nvSpPr>
          <p:cNvPr id="340" name="Google Shape;340;p28"/>
          <p:cNvSpPr/>
          <p:nvPr/>
        </p:nvSpPr>
        <p:spPr>
          <a:xfrm>
            <a:off x="-376833" y="210625"/>
            <a:ext cx="3305700" cy="669000"/>
          </a:xfrm>
          <a:prstGeom prst="chevron">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000" b="1">
                <a:solidFill>
                  <a:srgbClr val="FFFFFF"/>
                </a:solidFill>
                <a:latin typeface="Open Sans"/>
                <a:ea typeface="Open Sans"/>
                <a:cs typeface="Open Sans"/>
                <a:sym typeface="Open Sans"/>
              </a:rPr>
              <a:t>ANÁLISIS CRÍTICO</a:t>
            </a:r>
            <a:endParaRPr sz="2000" b="1">
              <a:solidFill>
                <a:srgbClr val="FFFFFF"/>
              </a:solidFill>
              <a:latin typeface="Open Sans"/>
              <a:ea typeface="Open Sans"/>
              <a:cs typeface="Open Sans"/>
              <a:sym typeface="Open Sans"/>
            </a:endParaRPr>
          </a:p>
        </p:txBody>
      </p:sp>
      <p:sp>
        <p:nvSpPr>
          <p:cNvPr id="341" name="Google Shape;341;p28"/>
          <p:cNvSpPr txBox="1">
            <a:spLocks noGrp="1"/>
          </p:cNvSpPr>
          <p:nvPr>
            <p:ph type="body" idx="1"/>
          </p:nvPr>
        </p:nvSpPr>
        <p:spPr>
          <a:xfrm>
            <a:off x="608050" y="4288800"/>
            <a:ext cx="7503300" cy="854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a:latin typeface="Open Sans"/>
                <a:ea typeface="Open Sans"/>
                <a:cs typeface="Open Sans"/>
                <a:sym typeface="Open Sans"/>
              </a:rPr>
              <a:t>Mezcla del estado del arte en secciones de metodología, resultados y conclusiones</a:t>
            </a:r>
            <a:endParaRPr>
              <a:latin typeface="Open Sans"/>
              <a:ea typeface="Open Sans"/>
              <a:cs typeface="Open Sans"/>
              <a:sym typeface="Open Sans"/>
            </a:endParaRPr>
          </a:p>
        </p:txBody>
      </p:sp>
      <p:grpSp>
        <p:nvGrpSpPr>
          <p:cNvPr id="342" name="Google Shape;342;p28"/>
          <p:cNvGrpSpPr/>
          <p:nvPr/>
        </p:nvGrpSpPr>
        <p:grpSpPr>
          <a:xfrm>
            <a:off x="6454362" y="210625"/>
            <a:ext cx="2488831" cy="483150"/>
            <a:chOff x="6454363" y="210625"/>
            <a:chExt cx="2488831" cy="483150"/>
          </a:xfrm>
        </p:grpSpPr>
        <p:sp>
          <p:nvSpPr>
            <p:cNvPr id="343" name="Google Shape;343;p28"/>
            <p:cNvSpPr txBox="1"/>
            <p:nvPr/>
          </p:nvSpPr>
          <p:spPr>
            <a:xfrm>
              <a:off x="7870425" y="300175"/>
              <a:ext cx="295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b="1">
                <a:latin typeface="Open Sans"/>
                <a:ea typeface="Open Sans"/>
                <a:cs typeface="Open Sans"/>
                <a:sym typeface="Open Sans"/>
              </a:endParaRPr>
            </a:p>
          </p:txBody>
        </p:sp>
        <p:sp>
          <p:nvSpPr>
            <p:cNvPr id="344" name="Google Shape;344;p28"/>
            <p:cNvSpPr/>
            <p:nvPr/>
          </p:nvSpPr>
          <p:spPr>
            <a:xfrm>
              <a:off x="6454363"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6773910"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7093457"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7413004"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7732551"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8052099"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8763193" y="317425"/>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a:off x="8371646" y="281425"/>
              <a:ext cx="252000" cy="252000"/>
            </a:xfrm>
            <a:prstGeom prst="ellipse">
              <a:avLst/>
            </a:prstGeom>
            <a:solidFill>
              <a:srgbClr val="FFAB40"/>
            </a:solidFill>
            <a:ln w="9525" cap="flat" cmpd="sng">
              <a:solidFill>
                <a:srgbClr val="FFAB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8"/>
            <p:cNvSpPr txBox="1"/>
            <p:nvPr/>
          </p:nvSpPr>
          <p:spPr>
            <a:xfrm>
              <a:off x="8349725" y="210625"/>
              <a:ext cx="295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b="1">
                  <a:latin typeface="Open Sans"/>
                  <a:ea typeface="Open Sans"/>
                  <a:cs typeface="Open Sans"/>
                  <a:sym typeface="Open Sans"/>
                </a:rPr>
                <a:t>G</a:t>
              </a:r>
              <a:endParaRPr b="1">
                <a:latin typeface="Open Sans"/>
                <a:ea typeface="Open Sans"/>
                <a:cs typeface="Open Sans"/>
                <a:sym typeface="Open Sans"/>
              </a:endParaRPr>
            </a:p>
          </p:txBody>
        </p:sp>
      </p:grpSp>
      <p:sp>
        <p:nvSpPr>
          <p:cNvPr id="353" name="Google Shape;353;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marR="0" lvl="0" indent="0" algn="r" rtl="0">
              <a:lnSpc>
                <a:spcPct val="100000"/>
              </a:lnSpc>
              <a:spcBef>
                <a:spcPts val="0"/>
              </a:spcBef>
              <a:spcAft>
                <a:spcPts val="0"/>
              </a:spcAft>
              <a:buNone/>
            </a:pPr>
            <a:fld id="{00000000-1234-1234-1234-123412341234}" type="slidenum">
              <a:rPr lang="es" sz="1500" b="1">
                <a:latin typeface="Open Sans"/>
                <a:ea typeface="Open Sans"/>
                <a:cs typeface="Open Sans"/>
                <a:sym typeface="Open Sans"/>
              </a:rPr>
              <a:t>16</a:t>
            </a:fld>
            <a:endParaRPr sz="1500" b="1">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5"/>
                                        </p:tgtEl>
                                        <p:attrNameLst>
                                          <p:attrName>style.visibility</p:attrName>
                                        </p:attrNameLst>
                                      </p:cBhvr>
                                      <p:to>
                                        <p:strVal val="visible"/>
                                      </p:to>
                                    </p:set>
                                    <p:animEffect transition="in" filter="fade">
                                      <p:cBhvr>
                                        <p:cTn id="7" dur="1000"/>
                                        <p:tgtEl>
                                          <p:spTgt spid="335"/>
                                        </p:tgtEl>
                                      </p:cBhvr>
                                    </p:animEffect>
                                  </p:childTnLst>
                                </p:cTn>
                              </p:par>
                              <p:par>
                                <p:cTn id="8" presetID="10" presetClass="entr" presetSubtype="0" fill="hold" nodeType="withEffect">
                                  <p:stCondLst>
                                    <p:cond delay="0"/>
                                  </p:stCondLst>
                                  <p:childTnLst>
                                    <p:set>
                                      <p:cBhvr>
                                        <p:cTn id="9" dur="1" fill="hold">
                                          <p:stCondLst>
                                            <p:cond delay="0"/>
                                          </p:stCondLst>
                                        </p:cTn>
                                        <p:tgtEl>
                                          <p:spTgt spid="336"/>
                                        </p:tgtEl>
                                        <p:attrNameLst>
                                          <p:attrName>style.visibility</p:attrName>
                                        </p:attrNameLst>
                                      </p:cBhvr>
                                      <p:to>
                                        <p:strVal val="visible"/>
                                      </p:to>
                                    </p:set>
                                    <p:animEffect transition="in" filter="fade">
                                      <p:cBhvr>
                                        <p:cTn id="10" dur="1000"/>
                                        <p:tgtEl>
                                          <p:spTgt spid="336"/>
                                        </p:tgtEl>
                                      </p:cBhvr>
                                    </p:animEffect>
                                  </p:childTnLst>
                                </p:cTn>
                              </p:par>
                              <p:par>
                                <p:cTn id="11" presetID="10" presetClass="entr" presetSubtype="0" fill="hold" nodeType="withEffect">
                                  <p:stCondLst>
                                    <p:cond delay="0"/>
                                  </p:stCondLst>
                                  <p:childTnLst>
                                    <p:set>
                                      <p:cBhvr>
                                        <p:cTn id="12" dur="1" fill="hold">
                                          <p:stCondLst>
                                            <p:cond delay="0"/>
                                          </p:stCondLst>
                                        </p:cTn>
                                        <p:tgtEl>
                                          <p:spTgt spid="337"/>
                                        </p:tgtEl>
                                        <p:attrNameLst>
                                          <p:attrName>style.visibility</p:attrName>
                                        </p:attrNameLst>
                                      </p:cBhvr>
                                      <p:to>
                                        <p:strVal val="visible"/>
                                      </p:to>
                                    </p:set>
                                    <p:animEffect transition="in" filter="fade">
                                      <p:cBhvr>
                                        <p:cTn id="13" dur="1000"/>
                                        <p:tgtEl>
                                          <p:spTgt spid="337"/>
                                        </p:tgtEl>
                                      </p:cBhvr>
                                    </p:animEffect>
                                  </p:childTnLst>
                                </p:cTn>
                              </p:par>
                              <p:par>
                                <p:cTn id="14" presetID="10" presetClass="entr" presetSubtype="0" fill="hold" nodeType="withEffect">
                                  <p:stCondLst>
                                    <p:cond delay="0"/>
                                  </p:stCondLst>
                                  <p:childTnLst>
                                    <p:set>
                                      <p:cBhvr>
                                        <p:cTn id="15" dur="1" fill="hold">
                                          <p:stCondLst>
                                            <p:cond delay="0"/>
                                          </p:stCondLst>
                                        </p:cTn>
                                        <p:tgtEl>
                                          <p:spTgt spid="338"/>
                                        </p:tgtEl>
                                        <p:attrNameLst>
                                          <p:attrName>style.visibility</p:attrName>
                                        </p:attrNameLst>
                                      </p:cBhvr>
                                      <p:to>
                                        <p:strVal val="visible"/>
                                      </p:to>
                                    </p:set>
                                    <p:animEffect transition="in" filter="fade">
                                      <p:cBhvr>
                                        <p:cTn id="16" dur="1000"/>
                                        <p:tgtEl>
                                          <p:spTgt spid="33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39"/>
                                        </p:tgtEl>
                                        <p:attrNameLst>
                                          <p:attrName>style.visibility</p:attrName>
                                        </p:attrNameLst>
                                      </p:cBhvr>
                                      <p:to>
                                        <p:strVal val="visible"/>
                                      </p:to>
                                    </p:set>
                                    <p:animEffect transition="in" filter="fade">
                                      <p:cBhvr>
                                        <p:cTn id="21" dur="1000"/>
                                        <p:tgtEl>
                                          <p:spTgt spid="33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41"/>
                                        </p:tgtEl>
                                        <p:attrNameLst>
                                          <p:attrName>style.visibility</p:attrName>
                                        </p:attrNameLst>
                                      </p:cBhvr>
                                      <p:to>
                                        <p:strVal val="visible"/>
                                      </p:to>
                                    </p:set>
                                    <p:animEffect transition="in" filter="fade">
                                      <p:cBhvr>
                                        <p:cTn id="26" dur="1000"/>
                                        <p:tgtEl>
                                          <p:spTgt spid="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9"/>
          <p:cNvSpPr txBox="1">
            <a:spLocks noGrp="1"/>
          </p:cNvSpPr>
          <p:nvPr>
            <p:ph type="body" idx="1"/>
          </p:nvPr>
        </p:nvSpPr>
        <p:spPr>
          <a:xfrm>
            <a:off x="311700" y="1152475"/>
            <a:ext cx="8520600" cy="450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b="1">
                <a:latin typeface="Open Sans"/>
                <a:ea typeface="Open Sans"/>
                <a:cs typeface="Open Sans"/>
                <a:sym typeface="Open Sans"/>
              </a:rPr>
              <a:t>Baja revisión de organización y calidad del paper</a:t>
            </a:r>
            <a:endParaRPr b="1">
              <a:latin typeface="Open Sans"/>
              <a:ea typeface="Open Sans"/>
              <a:cs typeface="Open Sans"/>
              <a:sym typeface="Open Sans"/>
            </a:endParaRPr>
          </a:p>
        </p:txBody>
      </p:sp>
      <p:pic>
        <p:nvPicPr>
          <p:cNvPr id="359" name="Google Shape;359;p29"/>
          <p:cNvPicPr preferRelativeResize="0"/>
          <p:nvPr/>
        </p:nvPicPr>
        <p:blipFill>
          <a:blip r:embed="rId3">
            <a:alphaModFix/>
          </a:blip>
          <a:stretch>
            <a:fillRect/>
          </a:stretch>
        </p:blipFill>
        <p:spPr>
          <a:xfrm>
            <a:off x="54525" y="2304250"/>
            <a:ext cx="3820549" cy="1637375"/>
          </a:xfrm>
          <a:prstGeom prst="rect">
            <a:avLst/>
          </a:prstGeom>
          <a:noFill/>
          <a:ln>
            <a:noFill/>
          </a:ln>
        </p:spPr>
      </p:pic>
      <p:pic>
        <p:nvPicPr>
          <p:cNvPr id="360" name="Google Shape;360;p29"/>
          <p:cNvPicPr preferRelativeResize="0"/>
          <p:nvPr/>
        </p:nvPicPr>
        <p:blipFill rotWithShape="1">
          <a:blip r:embed="rId4">
            <a:alphaModFix/>
          </a:blip>
          <a:srcRect t="62965"/>
          <a:stretch/>
        </p:blipFill>
        <p:spPr>
          <a:xfrm>
            <a:off x="6612225" y="2628430"/>
            <a:ext cx="2531775" cy="1773350"/>
          </a:xfrm>
          <a:prstGeom prst="rect">
            <a:avLst/>
          </a:prstGeom>
          <a:noFill/>
          <a:ln>
            <a:noFill/>
          </a:ln>
        </p:spPr>
      </p:pic>
      <p:pic>
        <p:nvPicPr>
          <p:cNvPr id="361" name="Google Shape;361;p29"/>
          <p:cNvPicPr preferRelativeResize="0"/>
          <p:nvPr/>
        </p:nvPicPr>
        <p:blipFill rotWithShape="1">
          <a:blip r:embed="rId4">
            <a:alphaModFix/>
          </a:blip>
          <a:srcRect b="36836"/>
          <a:stretch/>
        </p:blipFill>
        <p:spPr>
          <a:xfrm>
            <a:off x="4030950" y="2037862"/>
            <a:ext cx="2531775" cy="3024475"/>
          </a:xfrm>
          <a:prstGeom prst="rect">
            <a:avLst/>
          </a:prstGeom>
          <a:noFill/>
          <a:ln>
            <a:noFill/>
          </a:ln>
        </p:spPr>
      </p:pic>
      <p:sp>
        <p:nvSpPr>
          <p:cNvPr id="362" name="Google Shape;362;p29"/>
          <p:cNvSpPr txBox="1">
            <a:spLocks noGrp="1"/>
          </p:cNvSpPr>
          <p:nvPr>
            <p:ph type="body" idx="1"/>
          </p:nvPr>
        </p:nvSpPr>
        <p:spPr>
          <a:xfrm>
            <a:off x="196775" y="1616475"/>
            <a:ext cx="3678300" cy="333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400">
                <a:latin typeface="Open Sans"/>
                <a:ea typeface="Open Sans"/>
                <a:cs typeface="Open Sans"/>
                <a:sym typeface="Open Sans"/>
              </a:rPr>
              <a:t>Gráficos con títulos predeterminados</a:t>
            </a:r>
            <a:endParaRPr sz="1400">
              <a:latin typeface="Open Sans"/>
              <a:ea typeface="Open Sans"/>
              <a:cs typeface="Open Sans"/>
              <a:sym typeface="Open Sans"/>
            </a:endParaRPr>
          </a:p>
        </p:txBody>
      </p:sp>
      <p:sp>
        <p:nvSpPr>
          <p:cNvPr id="363" name="Google Shape;363;p29"/>
          <p:cNvSpPr txBox="1">
            <a:spLocks noGrp="1"/>
          </p:cNvSpPr>
          <p:nvPr>
            <p:ph type="body" idx="1"/>
          </p:nvPr>
        </p:nvSpPr>
        <p:spPr>
          <a:xfrm>
            <a:off x="4326675" y="1601025"/>
            <a:ext cx="39333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400">
                <a:latin typeface="Open Sans"/>
                <a:ea typeface="Open Sans"/>
                <a:cs typeface="Open Sans"/>
                <a:sym typeface="Open Sans"/>
              </a:rPr>
              <a:t>Gráficos en una sección pero citados en otra</a:t>
            </a:r>
            <a:endParaRPr sz="1400">
              <a:latin typeface="Open Sans"/>
              <a:ea typeface="Open Sans"/>
              <a:cs typeface="Open Sans"/>
              <a:sym typeface="Open Sans"/>
            </a:endParaRPr>
          </a:p>
        </p:txBody>
      </p:sp>
      <p:sp>
        <p:nvSpPr>
          <p:cNvPr id="364" name="Google Shape;364;p29"/>
          <p:cNvSpPr/>
          <p:nvPr/>
        </p:nvSpPr>
        <p:spPr>
          <a:xfrm>
            <a:off x="-376833" y="210625"/>
            <a:ext cx="3305700" cy="669000"/>
          </a:xfrm>
          <a:prstGeom prst="chevron">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000" b="1">
                <a:solidFill>
                  <a:srgbClr val="FFFFFF"/>
                </a:solidFill>
                <a:latin typeface="Open Sans"/>
                <a:ea typeface="Open Sans"/>
                <a:cs typeface="Open Sans"/>
                <a:sym typeface="Open Sans"/>
              </a:rPr>
              <a:t>ANÁLISIS CRÍTICO</a:t>
            </a:r>
            <a:endParaRPr sz="2000" b="1">
              <a:solidFill>
                <a:srgbClr val="FFFFFF"/>
              </a:solidFill>
              <a:latin typeface="Open Sans"/>
              <a:ea typeface="Open Sans"/>
              <a:cs typeface="Open Sans"/>
              <a:sym typeface="Open Sans"/>
            </a:endParaRPr>
          </a:p>
        </p:txBody>
      </p:sp>
      <p:grpSp>
        <p:nvGrpSpPr>
          <p:cNvPr id="365" name="Google Shape;365;p29"/>
          <p:cNvGrpSpPr/>
          <p:nvPr/>
        </p:nvGrpSpPr>
        <p:grpSpPr>
          <a:xfrm>
            <a:off x="6454362" y="210625"/>
            <a:ext cx="2488831" cy="483150"/>
            <a:chOff x="6454363" y="210625"/>
            <a:chExt cx="2488831" cy="483150"/>
          </a:xfrm>
        </p:grpSpPr>
        <p:sp>
          <p:nvSpPr>
            <p:cNvPr id="366" name="Google Shape;366;p29"/>
            <p:cNvSpPr txBox="1"/>
            <p:nvPr/>
          </p:nvSpPr>
          <p:spPr>
            <a:xfrm>
              <a:off x="7870425" y="300175"/>
              <a:ext cx="295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b="1">
                <a:latin typeface="Open Sans"/>
                <a:ea typeface="Open Sans"/>
                <a:cs typeface="Open Sans"/>
                <a:sym typeface="Open Sans"/>
              </a:endParaRPr>
            </a:p>
          </p:txBody>
        </p:sp>
        <p:sp>
          <p:nvSpPr>
            <p:cNvPr id="367" name="Google Shape;367;p29"/>
            <p:cNvSpPr/>
            <p:nvPr/>
          </p:nvSpPr>
          <p:spPr>
            <a:xfrm>
              <a:off x="6454363"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9"/>
            <p:cNvSpPr/>
            <p:nvPr/>
          </p:nvSpPr>
          <p:spPr>
            <a:xfrm>
              <a:off x="6773910"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9"/>
            <p:cNvSpPr/>
            <p:nvPr/>
          </p:nvSpPr>
          <p:spPr>
            <a:xfrm>
              <a:off x="7093457"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9"/>
            <p:cNvSpPr/>
            <p:nvPr/>
          </p:nvSpPr>
          <p:spPr>
            <a:xfrm>
              <a:off x="7413004"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9"/>
            <p:cNvSpPr/>
            <p:nvPr/>
          </p:nvSpPr>
          <p:spPr>
            <a:xfrm>
              <a:off x="7732551"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9"/>
            <p:cNvSpPr/>
            <p:nvPr/>
          </p:nvSpPr>
          <p:spPr>
            <a:xfrm>
              <a:off x="8052099"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9"/>
            <p:cNvSpPr/>
            <p:nvPr/>
          </p:nvSpPr>
          <p:spPr>
            <a:xfrm>
              <a:off x="8763193" y="317425"/>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9"/>
            <p:cNvSpPr/>
            <p:nvPr/>
          </p:nvSpPr>
          <p:spPr>
            <a:xfrm>
              <a:off x="8371646" y="281425"/>
              <a:ext cx="252000" cy="252000"/>
            </a:xfrm>
            <a:prstGeom prst="ellipse">
              <a:avLst/>
            </a:prstGeom>
            <a:solidFill>
              <a:srgbClr val="FFAB40"/>
            </a:solidFill>
            <a:ln w="9525" cap="flat" cmpd="sng">
              <a:solidFill>
                <a:srgbClr val="FFAB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9"/>
            <p:cNvSpPr txBox="1"/>
            <p:nvPr/>
          </p:nvSpPr>
          <p:spPr>
            <a:xfrm>
              <a:off x="8349725" y="210625"/>
              <a:ext cx="295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b="1">
                  <a:latin typeface="Open Sans"/>
                  <a:ea typeface="Open Sans"/>
                  <a:cs typeface="Open Sans"/>
                  <a:sym typeface="Open Sans"/>
                </a:rPr>
                <a:t>G</a:t>
              </a:r>
              <a:endParaRPr b="1">
                <a:latin typeface="Open Sans"/>
                <a:ea typeface="Open Sans"/>
                <a:cs typeface="Open Sans"/>
                <a:sym typeface="Open Sans"/>
              </a:endParaRPr>
            </a:p>
          </p:txBody>
        </p:sp>
      </p:grpSp>
      <p:sp>
        <p:nvSpPr>
          <p:cNvPr id="376" name="Google Shape;37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marR="0" lvl="0" indent="0" algn="r" rtl="0">
              <a:lnSpc>
                <a:spcPct val="100000"/>
              </a:lnSpc>
              <a:spcBef>
                <a:spcPts val="0"/>
              </a:spcBef>
              <a:spcAft>
                <a:spcPts val="0"/>
              </a:spcAft>
              <a:buNone/>
            </a:pPr>
            <a:fld id="{00000000-1234-1234-1234-123412341234}" type="slidenum">
              <a:rPr lang="es" sz="1500" b="1">
                <a:latin typeface="Open Sans"/>
                <a:ea typeface="Open Sans"/>
                <a:cs typeface="Open Sans"/>
                <a:sym typeface="Open Sans"/>
              </a:rPr>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9"/>
                                        </p:tgtEl>
                                        <p:attrNameLst>
                                          <p:attrName>style.visibility</p:attrName>
                                        </p:attrNameLst>
                                      </p:cBhvr>
                                      <p:to>
                                        <p:strVal val="visible"/>
                                      </p:to>
                                    </p:set>
                                    <p:animEffect transition="in" filter="fade">
                                      <p:cBhvr>
                                        <p:cTn id="7" dur="1000"/>
                                        <p:tgtEl>
                                          <p:spTgt spid="359"/>
                                        </p:tgtEl>
                                      </p:cBhvr>
                                    </p:animEffect>
                                  </p:childTnLst>
                                </p:cTn>
                              </p:par>
                              <p:par>
                                <p:cTn id="8" presetID="10" presetClass="entr" presetSubtype="0" fill="hold" nodeType="withEffect">
                                  <p:stCondLst>
                                    <p:cond delay="0"/>
                                  </p:stCondLst>
                                  <p:childTnLst>
                                    <p:set>
                                      <p:cBhvr>
                                        <p:cTn id="9" dur="1" fill="hold">
                                          <p:stCondLst>
                                            <p:cond delay="0"/>
                                          </p:stCondLst>
                                        </p:cTn>
                                        <p:tgtEl>
                                          <p:spTgt spid="362"/>
                                        </p:tgtEl>
                                        <p:attrNameLst>
                                          <p:attrName>style.visibility</p:attrName>
                                        </p:attrNameLst>
                                      </p:cBhvr>
                                      <p:to>
                                        <p:strVal val="visible"/>
                                      </p:to>
                                    </p:set>
                                    <p:animEffect transition="in" filter="fade">
                                      <p:cBhvr>
                                        <p:cTn id="10" dur="1000"/>
                                        <p:tgtEl>
                                          <p:spTgt spid="36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60"/>
                                        </p:tgtEl>
                                        <p:attrNameLst>
                                          <p:attrName>style.visibility</p:attrName>
                                        </p:attrNameLst>
                                      </p:cBhvr>
                                      <p:to>
                                        <p:strVal val="visible"/>
                                      </p:to>
                                    </p:set>
                                    <p:animEffect transition="in" filter="fade">
                                      <p:cBhvr>
                                        <p:cTn id="15" dur="1000"/>
                                        <p:tgtEl>
                                          <p:spTgt spid="360"/>
                                        </p:tgtEl>
                                      </p:cBhvr>
                                    </p:animEffect>
                                  </p:childTnLst>
                                </p:cTn>
                              </p:par>
                              <p:par>
                                <p:cTn id="16" presetID="10" presetClass="entr" presetSubtype="0" fill="hold" nodeType="withEffect">
                                  <p:stCondLst>
                                    <p:cond delay="0"/>
                                  </p:stCondLst>
                                  <p:childTnLst>
                                    <p:set>
                                      <p:cBhvr>
                                        <p:cTn id="17" dur="1" fill="hold">
                                          <p:stCondLst>
                                            <p:cond delay="0"/>
                                          </p:stCondLst>
                                        </p:cTn>
                                        <p:tgtEl>
                                          <p:spTgt spid="361"/>
                                        </p:tgtEl>
                                        <p:attrNameLst>
                                          <p:attrName>style.visibility</p:attrName>
                                        </p:attrNameLst>
                                      </p:cBhvr>
                                      <p:to>
                                        <p:strVal val="visible"/>
                                      </p:to>
                                    </p:set>
                                    <p:animEffect transition="in" filter="fade">
                                      <p:cBhvr>
                                        <p:cTn id="18" dur="1000"/>
                                        <p:tgtEl>
                                          <p:spTgt spid="361"/>
                                        </p:tgtEl>
                                      </p:cBhvr>
                                    </p:animEffect>
                                  </p:childTnLst>
                                </p:cTn>
                              </p:par>
                              <p:par>
                                <p:cTn id="19" presetID="10" presetClass="entr" presetSubtype="0" fill="hold" nodeType="withEffect">
                                  <p:stCondLst>
                                    <p:cond delay="0"/>
                                  </p:stCondLst>
                                  <p:childTnLst>
                                    <p:set>
                                      <p:cBhvr>
                                        <p:cTn id="20" dur="1" fill="hold">
                                          <p:stCondLst>
                                            <p:cond delay="0"/>
                                          </p:stCondLst>
                                        </p:cTn>
                                        <p:tgtEl>
                                          <p:spTgt spid="363"/>
                                        </p:tgtEl>
                                        <p:attrNameLst>
                                          <p:attrName>style.visibility</p:attrName>
                                        </p:attrNameLst>
                                      </p:cBhvr>
                                      <p:to>
                                        <p:strVal val="visible"/>
                                      </p:to>
                                    </p:set>
                                    <p:animEffect transition="in" filter="fade">
                                      <p:cBhvr>
                                        <p:cTn id="21" dur="1000"/>
                                        <p:tgtEl>
                                          <p:spTgt spid="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0"/>
          <p:cNvSpPr txBox="1"/>
          <p:nvPr/>
        </p:nvSpPr>
        <p:spPr>
          <a:xfrm>
            <a:off x="7299250" y="4021275"/>
            <a:ext cx="1621800" cy="35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600" b="1">
                <a:solidFill>
                  <a:srgbClr val="CC0000"/>
                </a:solidFill>
              </a:rPr>
              <a:t>3.a =/~ 3.b</a:t>
            </a:r>
            <a:endParaRPr sz="1600" b="1">
              <a:solidFill>
                <a:srgbClr val="CC0000"/>
              </a:solidFill>
            </a:endParaRPr>
          </a:p>
          <a:p>
            <a:pPr marL="0" lvl="0" indent="0" algn="l" rtl="0">
              <a:spcBef>
                <a:spcPts val="0"/>
              </a:spcBef>
              <a:spcAft>
                <a:spcPts val="0"/>
              </a:spcAft>
              <a:buNone/>
            </a:pPr>
            <a:endParaRPr sz="1600" b="1">
              <a:solidFill>
                <a:srgbClr val="CC0000"/>
              </a:solidFill>
            </a:endParaRPr>
          </a:p>
        </p:txBody>
      </p:sp>
      <p:sp>
        <p:nvSpPr>
          <p:cNvPr id="382" name="Google Shape;382;p30"/>
          <p:cNvSpPr txBox="1">
            <a:spLocks noGrp="1"/>
          </p:cNvSpPr>
          <p:nvPr>
            <p:ph type="body" idx="1"/>
          </p:nvPr>
        </p:nvSpPr>
        <p:spPr>
          <a:xfrm>
            <a:off x="311700" y="1152475"/>
            <a:ext cx="8520600" cy="450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a:latin typeface="Open Sans"/>
                <a:ea typeface="Open Sans"/>
                <a:cs typeface="Open Sans"/>
                <a:sym typeface="Open Sans"/>
              </a:rPr>
              <a:t>Texto Duplicado</a:t>
            </a:r>
            <a:endParaRPr>
              <a:latin typeface="Open Sans"/>
              <a:ea typeface="Open Sans"/>
              <a:cs typeface="Open Sans"/>
              <a:sym typeface="Open Sans"/>
            </a:endParaRPr>
          </a:p>
        </p:txBody>
      </p:sp>
      <p:pic>
        <p:nvPicPr>
          <p:cNvPr id="383" name="Google Shape;383;p30"/>
          <p:cNvPicPr preferRelativeResize="0"/>
          <p:nvPr/>
        </p:nvPicPr>
        <p:blipFill>
          <a:blip r:embed="rId3">
            <a:alphaModFix/>
          </a:blip>
          <a:stretch>
            <a:fillRect/>
          </a:stretch>
        </p:blipFill>
        <p:spPr>
          <a:xfrm>
            <a:off x="2250275" y="3255450"/>
            <a:ext cx="4419601" cy="1888044"/>
          </a:xfrm>
          <a:prstGeom prst="rect">
            <a:avLst/>
          </a:prstGeom>
          <a:noFill/>
          <a:ln>
            <a:noFill/>
          </a:ln>
        </p:spPr>
      </p:pic>
      <p:pic>
        <p:nvPicPr>
          <p:cNvPr id="384" name="Google Shape;384;p30"/>
          <p:cNvPicPr preferRelativeResize="0"/>
          <p:nvPr/>
        </p:nvPicPr>
        <p:blipFill rotWithShape="1">
          <a:blip r:embed="rId4">
            <a:alphaModFix/>
          </a:blip>
          <a:srcRect r="33545"/>
          <a:stretch/>
        </p:blipFill>
        <p:spPr>
          <a:xfrm>
            <a:off x="2287625" y="1405675"/>
            <a:ext cx="4167601" cy="1888050"/>
          </a:xfrm>
          <a:prstGeom prst="rect">
            <a:avLst/>
          </a:prstGeom>
          <a:noFill/>
          <a:ln>
            <a:noFill/>
          </a:ln>
        </p:spPr>
      </p:pic>
      <p:sp>
        <p:nvSpPr>
          <p:cNvPr id="385" name="Google Shape;385;p30"/>
          <p:cNvSpPr txBox="1"/>
          <p:nvPr/>
        </p:nvSpPr>
        <p:spPr>
          <a:xfrm>
            <a:off x="6598325" y="1968900"/>
            <a:ext cx="1621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600" b="1">
                <a:solidFill>
                  <a:srgbClr val="CC0000"/>
                </a:solidFill>
              </a:rPr>
              <a:t>1.a =/~ 1.b</a:t>
            </a:r>
            <a:endParaRPr sz="1600" b="1">
              <a:solidFill>
                <a:srgbClr val="CC0000"/>
              </a:solidFill>
            </a:endParaRPr>
          </a:p>
          <a:p>
            <a:pPr marL="0" lvl="0" indent="0" algn="l" rtl="0">
              <a:spcBef>
                <a:spcPts val="0"/>
              </a:spcBef>
              <a:spcAft>
                <a:spcPts val="0"/>
              </a:spcAft>
              <a:buNone/>
            </a:pPr>
            <a:r>
              <a:rPr lang="es" sz="1600" b="1">
                <a:solidFill>
                  <a:srgbClr val="CC0000"/>
                </a:solidFill>
              </a:rPr>
              <a:t>2.a =/~ 2.b</a:t>
            </a:r>
            <a:endParaRPr sz="1600" b="1">
              <a:solidFill>
                <a:srgbClr val="CC0000"/>
              </a:solidFill>
            </a:endParaRPr>
          </a:p>
        </p:txBody>
      </p:sp>
      <p:sp>
        <p:nvSpPr>
          <p:cNvPr id="386" name="Google Shape;386;p30"/>
          <p:cNvSpPr txBox="1"/>
          <p:nvPr/>
        </p:nvSpPr>
        <p:spPr>
          <a:xfrm>
            <a:off x="6553325" y="3492775"/>
            <a:ext cx="553800" cy="35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a:solidFill>
                  <a:srgbClr val="FF0000"/>
                </a:solidFill>
              </a:rPr>
              <a:t>3.a </a:t>
            </a:r>
            <a:endParaRPr>
              <a:solidFill>
                <a:srgbClr val="FF0000"/>
              </a:solidFill>
            </a:endParaRPr>
          </a:p>
        </p:txBody>
      </p:sp>
      <p:sp>
        <p:nvSpPr>
          <p:cNvPr id="387" name="Google Shape;387;p30"/>
          <p:cNvSpPr txBox="1"/>
          <p:nvPr/>
        </p:nvSpPr>
        <p:spPr>
          <a:xfrm>
            <a:off x="6553325" y="4058550"/>
            <a:ext cx="691500" cy="35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a:solidFill>
                  <a:srgbClr val="FF0000"/>
                </a:solidFill>
              </a:rPr>
              <a:t>3.b</a:t>
            </a:r>
            <a:endParaRPr>
              <a:solidFill>
                <a:srgbClr val="FF0000"/>
              </a:solidFill>
            </a:endParaRPr>
          </a:p>
          <a:p>
            <a:pPr marL="0" lvl="0" indent="0" algn="l" rtl="0">
              <a:spcBef>
                <a:spcPts val="0"/>
              </a:spcBef>
              <a:spcAft>
                <a:spcPts val="0"/>
              </a:spcAft>
              <a:buNone/>
            </a:pPr>
            <a:endParaRPr>
              <a:solidFill>
                <a:srgbClr val="FF0000"/>
              </a:solidFill>
            </a:endParaRPr>
          </a:p>
        </p:txBody>
      </p:sp>
      <p:sp>
        <p:nvSpPr>
          <p:cNvPr id="388" name="Google Shape;388;p30"/>
          <p:cNvSpPr/>
          <p:nvPr/>
        </p:nvSpPr>
        <p:spPr>
          <a:xfrm>
            <a:off x="-376833" y="210625"/>
            <a:ext cx="3305700" cy="669000"/>
          </a:xfrm>
          <a:prstGeom prst="chevron">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000" b="1">
                <a:solidFill>
                  <a:srgbClr val="FFFFFF"/>
                </a:solidFill>
                <a:latin typeface="Open Sans"/>
                <a:ea typeface="Open Sans"/>
                <a:cs typeface="Open Sans"/>
                <a:sym typeface="Open Sans"/>
              </a:rPr>
              <a:t>ANÁLISIS CRÍTICO</a:t>
            </a:r>
            <a:endParaRPr sz="2000" b="1">
              <a:solidFill>
                <a:srgbClr val="FFFFFF"/>
              </a:solidFill>
              <a:latin typeface="Open Sans"/>
              <a:ea typeface="Open Sans"/>
              <a:cs typeface="Open Sans"/>
              <a:sym typeface="Open Sans"/>
            </a:endParaRPr>
          </a:p>
        </p:txBody>
      </p:sp>
      <p:grpSp>
        <p:nvGrpSpPr>
          <p:cNvPr id="389" name="Google Shape;389;p30"/>
          <p:cNvGrpSpPr/>
          <p:nvPr/>
        </p:nvGrpSpPr>
        <p:grpSpPr>
          <a:xfrm>
            <a:off x="6454362" y="210625"/>
            <a:ext cx="2488831" cy="483150"/>
            <a:chOff x="6454363" y="210625"/>
            <a:chExt cx="2488831" cy="483150"/>
          </a:xfrm>
        </p:grpSpPr>
        <p:sp>
          <p:nvSpPr>
            <p:cNvPr id="390" name="Google Shape;390;p30"/>
            <p:cNvSpPr txBox="1"/>
            <p:nvPr/>
          </p:nvSpPr>
          <p:spPr>
            <a:xfrm>
              <a:off x="7870425" y="300175"/>
              <a:ext cx="295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b="1">
                <a:latin typeface="Open Sans"/>
                <a:ea typeface="Open Sans"/>
                <a:cs typeface="Open Sans"/>
                <a:sym typeface="Open Sans"/>
              </a:endParaRPr>
            </a:p>
          </p:txBody>
        </p:sp>
        <p:sp>
          <p:nvSpPr>
            <p:cNvPr id="391" name="Google Shape;391;p30"/>
            <p:cNvSpPr/>
            <p:nvPr/>
          </p:nvSpPr>
          <p:spPr>
            <a:xfrm>
              <a:off x="6454363"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a:off x="6773910"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0"/>
            <p:cNvSpPr/>
            <p:nvPr/>
          </p:nvSpPr>
          <p:spPr>
            <a:xfrm>
              <a:off x="7093457"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0"/>
            <p:cNvSpPr/>
            <p:nvPr/>
          </p:nvSpPr>
          <p:spPr>
            <a:xfrm>
              <a:off x="7413004"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0"/>
            <p:cNvSpPr/>
            <p:nvPr/>
          </p:nvSpPr>
          <p:spPr>
            <a:xfrm>
              <a:off x="7732551"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a:off x="8052099"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0"/>
            <p:cNvSpPr/>
            <p:nvPr/>
          </p:nvSpPr>
          <p:spPr>
            <a:xfrm>
              <a:off x="8763193" y="317425"/>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0"/>
            <p:cNvSpPr/>
            <p:nvPr/>
          </p:nvSpPr>
          <p:spPr>
            <a:xfrm>
              <a:off x="8371646" y="281425"/>
              <a:ext cx="252000" cy="252000"/>
            </a:xfrm>
            <a:prstGeom prst="ellipse">
              <a:avLst/>
            </a:prstGeom>
            <a:solidFill>
              <a:srgbClr val="FFAB40"/>
            </a:solidFill>
            <a:ln w="9525" cap="flat" cmpd="sng">
              <a:solidFill>
                <a:srgbClr val="FFAB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txBox="1"/>
            <p:nvPr/>
          </p:nvSpPr>
          <p:spPr>
            <a:xfrm>
              <a:off x="8349725" y="210625"/>
              <a:ext cx="295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b="1">
                  <a:latin typeface="Open Sans"/>
                  <a:ea typeface="Open Sans"/>
                  <a:cs typeface="Open Sans"/>
                  <a:sym typeface="Open Sans"/>
                </a:rPr>
                <a:t>G</a:t>
              </a:r>
              <a:endParaRPr b="1">
                <a:latin typeface="Open Sans"/>
                <a:ea typeface="Open Sans"/>
                <a:cs typeface="Open Sans"/>
                <a:sym typeface="Open Sans"/>
              </a:endParaRPr>
            </a:p>
          </p:txBody>
        </p:sp>
      </p:grpSp>
      <p:sp>
        <p:nvSpPr>
          <p:cNvPr id="400" name="Google Shape;400;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marR="0" lvl="0" indent="0" algn="r" rtl="0">
              <a:lnSpc>
                <a:spcPct val="100000"/>
              </a:lnSpc>
              <a:spcBef>
                <a:spcPts val="0"/>
              </a:spcBef>
              <a:spcAft>
                <a:spcPts val="0"/>
              </a:spcAft>
              <a:buNone/>
            </a:pPr>
            <a:fld id="{00000000-1234-1234-1234-123412341234}" type="slidenum">
              <a:rPr lang="es" sz="1500" b="1">
                <a:latin typeface="Open Sans"/>
                <a:ea typeface="Open Sans"/>
                <a:cs typeface="Open Sans"/>
                <a:sym typeface="Open Sans"/>
              </a:rPr>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4"/>
                                        </p:tgtEl>
                                        <p:attrNameLst>
                                          <p:attrName>style.visibility</p:attrName>
                                        </p:attrNameLst>
                                      </p:cBhvr>
                                      <p:to>
                                        <p:strVal val="visible"/>
                                      </p:to>
                                    </p:set>
                                    <p:animEffect transition="in" filter="fade">
                                      <p:cBhvr>
                                        <p:cTn id="7" dur="1000"/>
                                        <p:tgtEl>
                                          <p:spTgt spid="384"/>
                                        </p:tgtEl>
                                      </p:cBhvr>
                                    </p:animEffect>
                                  </p:childTnLst>
                                </p:cTn>
                              </p:par>
                              <p:par>
                                <p:cTn id="8" presetID="10" presetClass="entr" presetSubtype="0" fill="hold" nodeType="withEffect">
                                  <p:stCondLst>
                                    <p:cond delay="0"/>
                                  </p:stCondLst>
                                  <p:childTnLst>
                                    <p:set>
                                      <p:cBhvr>
                                        <p:cTn id="9" dur="1" fill="hold">
                                          <p:stCondLst>
                                            <p:cond delay="0"/>
                                          </p:stCondLst>
                                        </p:cTn>
                                        <p:tgtEl>
                                          <p:spTgt spid="385"/>
                                        </p:tgtEl>
                                        <p:attrNameLst>
                                          <p:attrName>style.visibility</p:attrName>
                                        </p:attrNameLst>
                                      </p:cBhvr>
                                      <p:to>
                                        <p:strVal val="visible"/>
                                      </p:to>
                                    </p:set>
                                    <p:animEffect transition="in" filter="fade">
                                      <p:cBhvr>
                                        <p:cTn id="10" dur="1000"/>
                                        <p:tgtEl>
                                          <p:spTgt spid="38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81"/>
                                        </p:tgtEl>
                                        <p:attrNameLst>
                                          <p:attrName>style.visibility</p:attrName>
                                        </p:attrNameLst>
                                      </p:cBhvr>
                                      <p:to>
                                        <p:strVal val="visible"/>
                                      </p:to>
                                    </p:set>
                                    <p:animEffect transition="in" filter="fade">
                                      <p:cBhvr>
                                        <p:cTn id="15" dur="1000"/>
                                        <p:tgtEl>
                                          <p:spTgt spid="381"/>
                                        </p:tgtEl>
                                      </p:cBhvr>
                                    </p:animEffect>
                                  </p:childTnLst>
                                </p:cTn>
                              </p:par>
                              <p:par>
                                <p:cTn id="16" presetID="10" presetClass="entr" presetSubtype="0" fill="hold" nodeType="withEffect">
                                  <p:stCondLst>
                                    <p:cond delay="0"/>
                                  </p:stCondLst>
                                  <p:childTnLst>
                                    <p:set>
                                      <p:cBhvr>
                                        <p:cTn id="17" dur="1" fill="hold">
                                          <p:stCondLst>
                                            <p:cond delay="0"/>
                                          </p:stCondLst>
                                        </p:cTn>
                                        <p:tgtEl>
                                          <p:spTgt spid="383"/>
                                        </p:tgtEl>
                                        <p:attrNameLst>
                                          <p:attrName>style.visibility</p:attrName>
                                        </p:attrNameLst>
                                      </p:cBhvr>
                                      <p:to>
                                        <p:strVal val="visible"/>
                                      </p:to>
                                    </p:set>
                                    <p:animEffect transition="in" filter="fade">
                                      <p:cBhvr>
                                        <p:cTn id="18" dur="1000"/>
                                        <p:tgtEl>
                                          <p:spTgt spid="383"/>
                                        </p:tgtEl>
                                      </p:cBhvr>
                                    </p:animEffect>
                                  </p:childTnLst>
                                </p:cTn>
                              </p:par>
                              <p:par>
                                <p:cTn id="19" presetID="10" presetClass="entr" presetSubtype="0" fill="hold" nodeType="withEffect">
                                  <p:stCondLst>
                                    <p:cond delay="0"/>
                                  </p:stCondLst>
                                  <p:childTnLst>
                                    <p:set>
                                      <p:cBhvr>
                                        <p:cTn id="20" dur="1" fill="hold">
                                          <p:stCondLst>
                                            <p:cond delay="0"/>
                                          </p:stCondLst>
                                        </p:cTn>
                                        <p:tgtEl>
                                          <p:spTgt spid="386"/>
                                        </p:tgtEl>
                                        <p:attrNameLst>
                                          <p:attrName>style.visibility</p:attrName>
                                        </p:attrNameLst>
                                      </p:cBhvr>
                                      <p:to>
                                        <p:strVal val="visible"/>
                                      </p:to>
                                    </p:set>
                                    <p:animEffect transition="in" filter="fade">
                                      <p:cBhvr>
                                        <p:cTn id="21" dur="1000"/>
                                        <p:tgtEl>
                                          <p:spTgt spid="386"/>
                                        </p:tgtEl>
                                      </p:cBhvr>
                                    </p:animEffect>
                                  </p:childTnLst>
                                </p:cTn>
                              </p:par>
                              <p:par>
                                <p:cTn id="22" presetID="10" presetClass="entr" presetSubtype="0" fill="hold" nodeType="withEffect">
                                  <p:stCondLst>
                                    <p:cond delay="0"/>
                                  </p:stCondLst>
                                  <p:childTnLst>
                                    <p:set>
                                      <p:cBhvr>
                                        <p:cTn id="23" dur="1" fill="hold">
                                          <p:stCondLst>
                                            <p:cond delay="0"/>
                                          </p:stCondLst>
                                        </p:cTn>
                                        <p:tgtEl>
                                          <p:spTgt spid="387"/>
                                        </p:tgtEl>
                                        <p:attrNameLst>
                                          <p:attrName>style.visibility</p:attrName>
                                        </p:attrNameLst>
                                      </p:cBhvr>
                                      <p:to>
                                        <p:strVal val="visible"/>
                                      </p:to>
                                    </p:set>
                                    <p:animEffect transition="in" filter="fade">
                                      <p:cBhvr>
                                        <p:cTn id="24" dur="1000"/>
                                        <p:tgtEl>
                                          <p:spTgt spid="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1"/>
          <p:cNvSpPr txBox="1">
            <a:spLocks noGrp="1"/>
          </p:cNvSpPr>
          <p:nvPr>
            <p:ph type="body" idx="1"/>
          </p:nvPr>
        </p:nvSpPr>
        <p:spPr>
          <a:xfrm>
            <a:off x="311700" y="1152475"/>
            <a:ext cx="8520600" cy="13494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SzPts val="1800"/>
              <a:buFont typeface="Open Sans"/>
              <a:buChar char="●"/>
            </a:pPr>
            <a:r>
              <a:rPr lang="es">
                <a:latin typeface="Open Sans"/>
                <a:ea typeface="Open Sans"/>
                <a:cs typeface="Open Sans"/>
                <a:sym typeface="Open Sans"/>
              </a:rPr>
              <a:t>Resultados no tienen estructura jerárquica. Inician con los resultados del Cluster y luego mencionan la elección de k óptimo (elbow curve), siendo en realidad al contrario.</a:t>
            </a:r>
            <a:endParaRPr sz="1800">
              <a:latin typeface="Open Sans"/>
              <a:ea typeface="Open Sans"/>
              <a:cs typeface="Open Sans"/>
              <a:sym typeface="Open Sans"/>
            </a:endParaRPr>
          </a:p>
        </p:txBody>
      </p:sp>
      <p:sp>
        <p:nvSpPr>
          <p:cNvPr id="406" name="Google Shape;406;p31"/>
          <p:cNvSpPr/>
          <p:nvPr/>
        </p:nvSpPr>
        <p:spPr>
          <a:xfrm>
            <a:off x="-376833" y="210625"/>
            <a:ext cx="3305700" cy="669000"/>
          </a:xfrm>
          <a:prstGeom prst="chevron">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000" b="1">
                <a:solidFill>
                  <a:srgbClr val="FFFFFF"/>
                </a:solidFill>
                <a:latin typeface="Open Sans"/>
                <a:ea typeface="Open Sans"/>
                <a:cs typeface="Open Sans"/>
                <a:sym typeface="Open Sans"/>
              </a:rPr>
              <a:t>ANÁLISIS CRÍTICO</a:t>
            </a:r>
            <a:endParaRPr sz="2000" b="1">
              <a:solidFill>
                <a:srgbClr val="FFFFFF"/>
              </a:solidFill>
              <a:latin typeface="Open Sans"/>
              <a:ea typeface="Open Sans"/>
              <a:cs typeface="Open Sans"/>
              <a:sym typeface="Open Sans"/>
            </a:endParaRPr>
          </a:p>
        </p:txBody>
      </p:sp>
      <p:sp>
        <p:nvSpPr>
          <p:cNvPr id="407" name="Google Shape;407;p31"/>
          <p:cNvSpPr txBox="1">
            <a:spLocks noGrp="1"/>
          </p:cNvSpPr>
          <p:nvPr>
            <p:ph type="body" idx="1"/>
          </p:nvPr>
        </p:nvSpPr>
        <p:spPr>
          <a:xfrm>
            <a:off x="311700" y="2477150"/>
            <a:ext cx="8520600" cy="6690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SzPts val="1800"/>
              <a:buFont typeface="Open Sans"/>
              <a:buChar char="●"/>
            </a:pPr>
            <a:r>
              <a:rPr lang="es">
                <a:latin typeface="Open Sans"/>
                <a:ea typeface="Open Sans"/>
                <a:cs typeface="Open Sans"/>
                <a:sym typeface="Open Sans"/>
              </a:rPr>
              <a:t>Conclusiones no responden a los objetivos propuestos</a:t>
            </a:r>
            <a:endParaRPr sz="1800">
              <a:latin typeface="Open Sans"/>
              <a:ea typeface="Open Sans"/>
              <a:cs typeface="Open Sans"/>
              <a:sym typeface="Open Sans"/>
            </a:endParaRPr>
          </a:p>
        </p:txBody>
      </p:sp>
      <p:sp>
        <p:nvSpPr>
          <p:cNvPr id="408" name="Google Shape;408;p31"/>
          <p:cNvSpPr txBox="1">
            <a:spLocks noGrp="1"/>
          </p:cNvSpPr>
          <p:nvPr>
            <p:ph type="body" idx="1"/>
          </p:nvPr>
        </p:nvSpPr>
        <p:spPr>
          <a:xfrm>
            <a:off x="311700" y="3083550"/>
            <a:ext cx="8520600" cy="14181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SzPts val="1800"/>
              <a:buFont typeface="Open Sans"/>
              <a:buChar char="●"/>
            </a:pPr>
            <a:r>
              <a:rPr lang="es">
                <a:latin typeface="Open Sans"/>
                <a:ea typeface="Open Sans"/>
                <a:cs typeface="Open Sans"/>
                <a:sym typeface="Open Sans"/>
              </a:rPr>
              <a:t>Objetivo General mal redactado</a:t>
            </a:r>
            <a:endParaRPr>
              <a:latin typeface="Open Sans"/>
              <a:ea typeface="Open Sans"/>
              <a:cs typeface="Open Sans"/>
              <a:sym typeface="Open Sans"/>
            </a:endParaRPr>
          </a:p>
          <a:p>
            <a:pPr marL="914400" lvl="1" indent="-342900" algn="just" rtl="0">
              <a:lnSpc>
                <a:spcPct val="150000"/>
              </a:lnSpc>
              <a:spcBef>
                <a:spcPts val="0"/>
              </a:spcBef>
              <a:spcAft>
                <a:spcPts val="0"/>
              </a:spcAft>
              <a:buSzPts val="1800"/>
              <a:buFont typeface="Open Sans"/>
              <a:buChar char="○"/>
            </a:pPr>
            <a:r>
              <a:rPr lang="es" sz="1800">
                <a:latin typeface="Open Sans"/>
                <a:ea typeface="Open Sans"/>
                <a:cs typeface="Open Sans"/>
                <a:sym typeface="Open Sans"/>
              </a:rPr>
              <a:t>Recuperar imágenes de documentos utilizando la recuperación de imágenes basada en texto de </a:t>
            </a:r>
            <a:r>
              <a:rPr lang="es" sz="1800" b="1">
                <a:latin typeface="Open Sans"/>
                <a:ea typeface="Open Sans"/>
                <a:cs typeface="Open Sans"/>
                <a:sym typeface="Open Sans"/>
              </a:rPr>
              <a:t>¿manera? </a:t>
            </a:r>
            <a:r>
              <a:rPr lang="es" sz="1800">
                <a:latin typeface="Open Sans"/>
                <a:ea typeface="Open Sans"/>
                <a:cs typeface="Open Sans"/>
                <a:sym typeface="Open Sans"/>
              </a:rPr>
              <a:t>no supervisada. </a:t>
            </a:r>
            <a:endParaRPr sz="1800">
              <a:latin typeface="Open Sans"/>
              <a:ea typeface="Open Sans"/>
              <a:cs typeface="Open Sans"/>
              <a:sym typeface="Open Sans"/>
            </a:endParaRPr>
          </a:p>
        </p:txBody>
      </p:sp>
      <p:pic>
        <p:nvPicPr>
          <p:cNvPr id="409" name="Google Shape;409;p31"/>
          <p:cNvPicPr preferRelativeResize="0"/>
          <p:nvPr/>
        </p:nvPicPr>
        <p:blipFill>
          <a:blip r:embed="rId3">
            <a:alphaModFix/>
          </a:blip>
          <a:stretch>
            <a:fillRect/>
          </a:stretch>
        </p:blipFill>
        <p:spPr>
          <a:xfrm>
            <a:off x="2928875" y="4501650"/>
            <a:ext cx="4067845" cy="3370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5"/>
                                        </p:tgtEl>
                                        <p:attrNameLst>
                                          <p:attrName>style.visibility</p:attrName>
                                        </p:attrNameLst>
                                      </p:cBhvr>
                                      <p:to>
                                        <p:strVal val="visible"/>
                                      </p:to>
                                    </p:set>
                                    <p:animEffect transition="in" filter="fade">
                                      <p:cBhvr>
                                        <p:cTn id="7" dur="1000"/>
                                        <p:tgtEl>
                                          <p:spTgt spid="40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7"/>
                                        </p:tgtEl>
                                        <p:attrNameLst>
                                          <p:attrName>style.visibility</p:attrName>
                                        </p:attrNameLst>
                                      </p:cBhvr>
                                      <p:to>
                                        <p:strVal val="visible"/>
                                      </p:to>
                                    </p:set>
                                    <p:animEffect transition="in" filter="fade">
                                      <p:cBhvr>
                                        <p:cTn id="12" dur="1000"/>
                                        <p:tgtEl>
                                          <p:spTgt spid="40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8"/>
                                        </p:tgtEl>
                                        <p:attrNameLst>
                                          <p:attrName>style.visibility</p:attrName>
                                        </p:attrNameLst>
                                      </p:cBhvr>
                                      <p:to>
                                        <p:strVal val="visible"/>
                                      </p:to>
                                    </p:set>
                                    <p:animEffect transition="in" filter="fade">
                                      <p:cBhvr>
                                        <p:cTn id="17" dur="1000"/>
                                        <p:tgtEl>
                                          <p:spTgt spid="40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9"/>
                                        </p:tgtEl>
                                        <p:attrNameLst>
                                          <p:attrName>style.visibility</p:attrName>
                                        </p:attrNameLst>
                                      </p:cBhvr>
                                      <p:to>
                                        <p:strVal val="visible"/>
                                      </p:to>
                                    </p:set>
                                    <p:animEffect transition="in" filter="fade">
                                      <p:cBhvr>
                                        <p:cTn id="22" dur="1000"/>
                                        <p:tgtEl>
                                          <p:spTgt spid="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11308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latin typeface="Open Sans"/>
                <a:ea typeface="Open Sans"/>
                <a:cs typeface="Open Sans"/>
                <a:sym typeface="Open Sans"/>
              </a:rPr>
              <a:t>INDICACIONES PREVIAS</a:t>
            </a:r>
            <a:endParaRPr b="1">
              <a:latin typeface="Open Sans"/>
              <a:ea typeface="Open Sans"/>
              <a:cs typeface="Open Sans"/>
              <a:sym typeface="Open Sans"/>
            </a:endParaRPr>
          </a:p>
        </p:txBody>
      </p:sp>
      <p:sp>
        <p:nvSpPr>
          <p:cNvPr id="65" name="Google Shape;65;p14"/>
          <p:cNvSpPr txBox="1">
            <a:spLocks noGrp="1"/>
          </p:cNvSpPr>
          <p:nvPr>
            <p:ph type="body" idx="1"/>
          </p:nvPr>
        </p:nvSpPr>
        <p:spPr>
          <a:xfrm>
            <a:off x="311700" y="1992425"/>
            <a:ext cx="8520600" cy="895800"/>
          </a:xfrm>
          <a:prstGeom prst="rect">
            <a:avLst/>
          </a:prstGeom>
        </p:spPr>
        <p:txBody>
          <a:bodyPr spcFirstLastPara="1" wrap="square" lIns="91425" tIns="91425" rIns="91425" bIns="91425" anchor="t" anchorCtr="0">
            <a:noAutofit/>
          </a:bodyPr>
          <a:lstStyle/>
          <a:p>
            <a:pPr marL="457200" lvl="0" indent="-330200" algn="just" rtl="0">
              <a:lnSpc>
                <a:spcPct val="100000"/>
              </a:lnSpc>
              <a:spcBef>
                <a:spcPts val="1000"/>
              </a:spcBef>
              <a:spcAft>
                <a:spcPts val="0"/>
              </a:spcAft>
              <a:buClr>
                <a:schemeClr val="dk1"/>
              </a:buClr>
              <a:buSzPts val="1600"/>
              <a:buFont typeface="Open Sans"/>
              <a:buChar char="●"/>
            </a:pPr>
            <a:r>
              <a:rPr lang="es" sz="1600">
                <a:solidFill>
                  <a:schemeClr val="dk1"/>
                </a:solidFill>
                <a:latin typeface="Open Sans"/>
                <a:ea typeface="Open Sans"/>
                <a:cs typeface="Open Sans"/>
                <a:sym typeface="Open Sans"/>
              </a:rPr>
              <a:t>Las diapositivas están numeradas (bottom) y seccionadas (top). De existir alguna consulta por referir el número o sección para ser respondido al final.</a:t>
            </a:r>
            <a:endParaRPr sz="1600">
              <a:solidFill>
                <a:schemeClr val="dk1"/>
              </a:solidFill>
              <a:latin typeface="Open Sans"/>
              <a:ea typeface="Open Sans"/>
              <a:cs typeface="Open Sans"/>
              <a:sym typeface="Open Sans"/>
            </a:endParaRPr>
          </a:p>
        </p:txBody>
      </p:sp>
      <p:sp>
        <p:nvSpPr>
          <p:cNvPr id="66" name="Google Shape;66;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s" sz="1500" b="1">
                <a:latin typeface="Open Sans"/>
                <a:ea typeface="Open Sans"/>
                <a:cs typeface="Open Sans"/>
                <a:sym typeface="Open Sans"/>
              </a:rPr>
              <a:t>2</a:t>
            </a:fld>
            <a:endParaRPr sz="1500" b="1">
              <a:latin typeface="Open Sans"/>
              <a:ea typeface="Open Sans"/>
              <a:cs typeface="Open Sans"/>
              <a:sym typeface="Open Sans"/>
            </a:endParaRPr>
          </a:p>
        </p:txBody>
      </p:sp>
      <p:grpSp>
        <p:nvGrpSpPr>
          <p:cNvPr id="67" name="Google Shape;67;p14"/>
          <p:cNvGrpSpPr/>
          <p:nvPr/>
        </p:nvGrpSpPr>
        <p:grpSpPr>
          <a:xfrm>
            <a:off x="6296200" y="210625"/>
            <a:ext cx="2536106" cy="393600"/>
            <a:chOff x="6296200" y="210625"/>
            <a:chExt cx="2536106" cy="393600"/>
          </a:xfrm>
        </p:grpSpPr>
        <p:sp>
          <p:nvSpPr>
            <p:cNvPr id="68" name="Google Shape;68;p14"/>
            <p:cNvSpPr/>
            <p:nvPr/>
          </p:nvSpPr>
          <p:spPr>
            <a:xfrm>
              <a:off x="6711022" y="317425"/>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p:nvPr/>
          </p:nvSpPr>
          <p:spPr>
            <a:xfrm>
              <a:off x="7034569" y="317425"/>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7358117" y="317425"/>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a:off x="7681664" y="317425"/>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8005211" y="317425"/>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p:nvPr/>
          </p:nvSpPr>
          <p:spPr>
            <a:xfrm>
              <a:off x="8328758" y="317425"/>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p:nvPr/>
          </p:nvSpPr>
          <p:spPr>
            <a:xfrm>
              <a:off x="8652306" y="317425"/>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p:nvPr/>
          </p:nvSpPr>
          <p:spPr>
            <a:xfrm>
              <a:off x="6315475" y="281425"/>
              <a:ext cx="252000" cy="252000"/>
            </a:xfrm>
            <a:prstGeom prst="ellipse">
              <a:avLst/>
            </a:prstGeom>
            <a:solidFill>
              <a:srgbClr val="FFAB40"/>
            </a:solidFill>
            <a:ln w="9525" cap="flat" cmpd="sng">
              <a:solidFill>
                <a:srgbClr val="FFAB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txBox="1"/>
            <p:nvPr/>
          </p:nvSpPr>
          <p:spPr>
            <a:xfrm>
              <a:off x="6296200" y="210625"/>
              <a:ext cx="295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b="1">
                  <a:latin typeface="Open Sans"/>
                  <a:ea typeface="Open Sans"/>
                  <a:cs typeface="Open Sans"/>
                  <a:sym typeface="Open Sans"/>
                </a:rPr>
                <a:t>A</a:t>
              </a:r>
              <a:endParaRPr b="1">
                <a:latin typeface="Open Sans"/>
                <a:ea typeface="Open Sans"/>
                <a:cs typeface="Open Sans"/>
                <a:sym typeface="Open Sans"/>
              </a:endParaRPr>
            </a:p>
          </p:txBody>
        </p:sp>
      </p:grpSp>
      <p:sp>
        <p:nvSpPr>
          <p:cNvPr id="77" name="Google Shape;77;p14"/>
          <p:cNvSpPr txBox="1">
            <a:spLocks noGrp="1"/>
          </p:cNvSpPr>
          <p:nvPr>
            <p:ph type="body" idx="1"/>
          </p:nvPr>
        </p:nvSpPr>
        <p:spPr>
          <a:xfrm>
            <a:off x="311700" y="2888225"/>
            <a:ext cx="8520600" cy="1114800"/>
          </a:xfrm>
          <a:prstGeom prst="rect">
            <a:avLst/>
          </a:prstGeom>
        </p:spPr>
        <p:txBody>
          <a:bodyPr spcFirstLastPara="1" wrap="square" lIns="91425" tIns="91425" rIns="91425" bIns="91425" anchor="t" anchorCtr="0">
            <a:noAutofit/>
          </a:bodyPr>
          <a:lstStyle/>
          <a:p>
            <a:pPr marL="457200" lvl="0" indent="-330200" algn="just" rtl="0">
              <a:lnSpc>
                <a:spcPct val="100000"/>
              </a:lnSpc>
              <a:spcBef>
                <a:spcPts val="1000"/>
              </a:spcBef>
              <a:spcAft>
                <a:spcPts val="0"/>
              </a:spcAft>
              <a:buClr>
                <a:schemeClr val="dk1"/>
              </a:buClr>
              <a:buSzPts val="1600"/>
              <a:buFont typeface="Open Sans"/>
              <a:buChar char="●"/>
            </a:pPr>
            <a:r>
              <a:rPr lang="es" sz="1600">
                <a:solidFill>
                  <a:schemeClr val="dk1"/>
                </a:solidFill>
                <a:latin typeface="Open Sans"/>
                <a:ea typeface="Open Sans"/>
                <a:cs typeface="Open Sans"/>
                <a:sym typeface="Open Sans"/>
              </a:rPr>
              <a:t>En las etapas de lectura y análisis del paper se encontraron varias </a:t>
            </a:r>
            <a:r>
              <a:rPr lang="es" sz="1600" b="1">
                <a:solidFill>
                  <a:schemeClr val="dk1"/>
                </a:solidFill>
                <a:latin typeface="Open Sans"/>
                <a:ea typeface="Open Sans"/>
                <a:cs typeface="Open Sans"/>
                <a:sym typeface="Open Sans"/>
              </a:rPr>
              <a:t>particularidades y falencias del paper</a:t>
            </a:r>
            <a:r>
              <a:rPr lang="es" sz="1600">
                <a:solidFill>
                  <a:schemeClr val="dk1"/>
                </a:solidFill>
                <a:latin typeface="Open Sans"/>
                <a:ea typeface="Open Sans"/>
                <a:cs typeface="Open Sans"/>
                <a:sym typeface="Open Sans"/>
              </a:rPr>
              <a:t>, las cuales creemos pertinente mencionar y detallar después a la sección de “Resultados y Conclusiones”.</a:t>
            </a:r>
            <a:endParaRPr sz="1600">
              <a:solidFill>
                <a:schemeClr val="dk1"/>
              </a:solidFill>
              <a:latin typeface="Open Sans"/>
              <a:ea typeface="Open Sans"/>
              <a:cs typeface="Open Sans"/>
              <a:sym typeface="Open Sans"/>
            </a:endParaRPr>
          </a:p>
        </p:txBody>
      </p:sp>
      <p:cxnSp>
        <p:nvCxnSpPr>
          <p:cNvPr id="78" name="Google Shape;78;p14"/>
          <p:cNvCxnSpPr/>
          <p:nvPr/>
        </p:nvCxnSpPr>
        <p:spPr>
          <a:xfrm>
            <a:off x="4746150" y="382625"/>
            <a:ext cx="1203000" cy="22800"/>
          </a:xfrm>
          <a:prstGeom prst="straightConnector1">
            <a:avLst/>
          </a:prstGeom>
          <a:noFill/>
          <a:ln w="28575" cap="flat" cmpd="sng">
            <a:solidFill>
              <a:srgbClr val="FFAB40"/>
            </a:solidFill>
            <a:prstDash val="solid"/>
            <a:round/>
            <a:headEnd type="none" w="med" len="med"/>
            <a:tailEnd type="triangle" w="med" len="med"/>
          </a:ln>
        </p:spPr>
      </p:cxnSp>
      <p:cxnSp>
        <p:nvCxnSpPr>
          <p:cNvPr id="79" name="Google Shape;79;p14"/>
          <p:cNvCxnSpPr/>
          <p:nvPr/>
        </p:nvCxnSpPr>
        <p:spPr>
          <a:xfrm>
            <a:off x="7315775" y="4848625"/>
            <a:ext cx="1203000" cy="22800"/>
          </a:xfrm>
          <a:prstGeom prst="straightConnector1">
            <a:avLst/>
          </a:prstGeom>
          <a:noFill/>
          <a:ln w="28575" cap="flat" cmpd="sng">
            <a:solidFill>
              <a:srgbClr val="FFAB40"/>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fade">
                                      <p:cBhvr>
                                        <p:cTn id="12" dur="1000"/>
                                        <p:tgtEl>
                                          <p:spTgt spid="7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1000"/>
                                        <p:tgtEl>
                                          <p:spTgt spid="7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7"/>
                                        </p:tgtEl>
                                        <p:attrNameLst>
                                          <p:attrName>style.visibility</p:attrName>
                                        </p:attrNameLst>
                                      </p:cBhvr>
                                      <p:to>
                                        <p:strVal val="visible"/>
                                      </p:to>
                                    </p:set>
                                    <p:animEffect transition="in" filter="fade">
                                      <p:cBhvr>
                                        <p:cTn id="22" dur="10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2"/>
          <p:cNvSpPr txBox="1">
            <a:spLocks noGrp="1"/>
          </p:cNvSpPr>
          <p:nvPr>
            <p:ph type="body" idx="1"/>
          </p:nvPr>
        </p:nvSpPr>
        <p:spPr>
          <a:xfrm>
            <a:off x="311700" y="1152475"/>
            <a:ext cx="8520600" cy="450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b="1">
                <a:latin typeface="Open Sans"/>
                <a:ea typeface="Open Sans"/>
                <a:cs typeface="Open Sans"/>
                <a:sym typeface="Open Sans"/>
              </a:rPr>
              <a:t>Mala Referenciación Bibliográfica</a:t>
            </a:r>
            <a:endParaRPr b="1">
              <a:latin typeface="Open Sans"/>
              <a:ea typeface="Open Sans"/>
              <a:cs typeface="Open Sans"/>
              <a:sym typeface="Open Sans"/>
            </a:endParaRPr>
          </a:p>
        </p:txBody>
      </p:sp>
      <p:pic>
        <p:nvPicPr>
          <p:cNvPr id="415" name="Google Shape;415;p32"/>
          <p:cNvPicPr preferRelativeResize="0"/>
          <p:nvPr/>
        </p:nvPicPr>
        <p:blipFill>
          <a:blip r:embed="rId3">
            <a:alphaModFix/>
          </a:blip>
          <a:stretch>
            <a:fillRect/>
          </a:stretch>
        </p:blipFill>
        <p:spPr>
          <a:xfrm>
            <a:off x="4332050" y="953938"/>
            <a:ext cx="4001092" cy="3235625"/>
          </a:xfrm>
          <a:prstGeom prst="rect">
            <a:avLst/>
          </a:prstGeom>
          <a:noFill/>
          <a:ln>
            <a:noFill/>
          </a:ln>
        </p:spPr>
      </p:pic>
      <p:sp>
        <p:nvSpPr>
          <p:cNvPr id="416" name="Google Shape;416;p32"/>
          <p:cNvSpPr/>
          <p:nvPr/>
        </p:nvSpPr>
        <p:spPr>
          <a:xfrm>
            <a:off x="-376833" y="210625"/>
            <a:ext cx="3305700" cy="669000"/>
          </a:xfrm>
          <a:prstGeom prst="chevron">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000" b="1">
                <a:solidFill>
                  <a:srgbClr val="FFFFFF"/>
                </a:solidFill>
                <a:latin typeface="Open Sans"/>
                <a:ea typeface="Open Sans"/>
                <a:cs typeface="Open Sans"/>
                <a:sym typeface="Open Sans"/>
              </a:rPr>
              <a:t>ANÁLISIS CRÍTICO</a:t>
            </a:r>
            <a:endParaRPr sz="2000" b="1">
              <a:solidFill>
                <a:srgbClr val="FFFFFF"/>
              </a:solidFill>
              <a:latin typeface="Open Sans"/>
              <a:ea typeface="Open Sans"/>
              <a:cs typeface="Open Sans"/>
              <a:sym typeface="Open Sans"/>
            </a:endParaRPr>
          </a:p>
        </p:txBody>
      </p:sp>
      <p:sp>
        <p:nvSpPr>
          <p:cNvPr id="417" name="Google Shape;417;p32"/>
          <p:cNvSpPr txBox="1">
            <a:spLocks noGrp="1"/>
          </p:cNvSpPr>
          <p:nvPr>
            <p:ph type="body" idx="1"/>
          </p:nvPr>
        </p:nvSpPr>
        <p:spPr>
          <a:xfrm>
            <a:off x="311700" y="1757375"/>
            <a:ext cx="3806100" cy="45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600">
                <a:latin typeface="Open Sans"/>
                <a:ea typeface="Open Sans"/>
                <a:cs typeface="Open Sans"/>
                <a:sym typeface="Open Sans"/>
              </a:rPr>
              <a:t>Citas textuales sin comillas</a:t>
            </a:r>
            <a:endParaRPr sz="1600">
              <a:latin typeface="Open Sans"/>
              <a:ea typeface="Open Sans"/>
              <a:cs typeface="Open Sans"/>
              <a:sym typeface="Open Sans"/>
            </a:endParaRPr>
          </a:p>
          <a:p>
            <a:pPr marL="0" lvl="0" indent="0" algn="l" rtl="0">
              <a:spcBef>
                <a:spcPts val="1600"/>
              </a:spcBef>
              <a:spcAft>
                <a:spcPts val="1600"/>
              </a:spcAft>
              <a:buNone/>
            </a:pPr>
            <a:r>
              <a:rPr lang="es" sz="1600">
                <a:latin typeface="Open Sans"/>
                <a:ea typeface="Open Sans"/>
                <a:cs typeface="Open Sans"/>
                <a:sym typeface="Open Sans"/>
              </a:rPr>
              <a:t>Considerado posible plagio</a:t>
            </a:r>
            <a:endParaRPr sz="1600">
              <a:latin typeface="Open Sans"/>
              <a:ea typeface="Open Sans"/>
              <a:cs typeface="Open Sans"/>
              <a:sym typeface="Open Sans"/>
            </a:endParaRPr>
          </a:p>
        </p:txBody>
      </p:sp>
      <p:grpSp>
        <p:nvGrpSpPr>
          <p:cNvPr id="418" name="Google Shape;418;p32"/>
          <p:cNvGrpSpPr/>
          <p:nvPr/>
        </p:nvGrpSpPr>
        <p:grpSpPr>
          <a:xfrm>
            <a:off x="6454362" y="210625"/>
            <a:ext cx="2488831" cy="483150"/>
            <a:chOff x="6454363" y="210625"/>
            <a:chExt cx="2488831" cy="483150"/>
          </a:xfrm>
        </p:grpSpPr>
        <p:sp>
          <p:nvSpPr>
            <p:cNvPr id="419" name="Google Shape;419;p32"/>
            <p:cNvSpPr txBox="1"/>
            <p:nvPr/>
          </p:nvSpPr>
          <p:spPr>
            <a:xfrm>
              <a:off x="7870425" y="300175"/>
              <a:ext cx="295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b="1">
                <a:latin typeface="Open Sans"/>
                <a:ea typeface="Open Sans"/>
                <a:cs typeface="Open Sans"/>
                <a:sym typeface="Open Sans"/>
              </a:endParaRPr>
            </a:p>
          </p:txBody>
        </p:sp>
        <p:sp>
          <p:nvSpPr>
            <p:cNvPr id="420" name="Google Shape;420;p32"/>
            <p:cNvSpPr/>
            <p:nvPr/>
          </p:nvSpPr>
          <p:spPr>
            <a:xfrm>
              <a:off x="6454363"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6773910"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7093457"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7413004"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732551"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8052099"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8763193" y="317425"/>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8371646" y="281425"/>
              <a:ext cx="252000" cy="252000"/>
            </a:xfrm>
            <a:prstGeom prst="ellipse">
              <a:avLst/>
            </a:prstGeom>
            <a:solidFill>
              <a:srgbClr val="FFAB40"/>
            </a:solidFill>
            <a:ln w="9525" cap="flat" cmpd="sng">
              <a:solidFill>
                <a:srgbClr val="FFAB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txBox="1"/>
            <p:nvPr/>
          </p:nvSpPr>
          <p:spPr>
            <a:xfrm>
              <a:off x="8349725" y="210625"/>
              <a:ext cx="295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b="1">
                  <a:latin typeface="Open Sans"/>
                  <a:ea typeface="Open Sans"/>
                  <a:cs typeface="Open Sans"/>
                  <a:sym typeface="Open Sans"/>
                </a:rPr>
                <a:t>G</a:t>
              </a:r>
              <a:endParaRPr b="1">
                <a:latin typeface="Open Sans"/>
                <a:ea typeface="Open Sans"/>
                <a:cs typeface="Open Sans"/>
                <a:sym typeface="Open Sans"/>
              </a:endParaRPr>
            </a:p>
          </p:txBody>
        </p:sp>
      </p:grpSp>
      <p:sp>
        <p:nvSpPr>
          <p:cNvPr id="429" name="Google Shape;429;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marR="0" lvl="0" indent="0" algn="r" rtl="0">
              <a:lnSpc>
                <a:spcPct val="100000"/>
              </a:lnSpc>
              <a:spcBef>
                <a:spcPts val="0"/>
              </a:spcBef>
              <a:spcAft>
                <a:spcPts val="0"/>
              </a:spcAft>
              <a:buNone/>
            </a:pPr>
            <a:fld id="{00000000-1234-1234-1234-123412341234}" type="slidenum">
              <a:rPr lang="es" sz="1500" b="1">
                <a:latin typeface="Open Sans"/>
                <a:ea typeface="Open Sans"/>
                <a:cs typeface="Open Sans"/>
                <a:sym typeface="Open Sans"/>
              </a:rPr>
              <a:t>20</a:t>
            </a:fld>
            <a:endParaRPr sz="1500" b="1">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5"/>
                                        </p:tgtEl>
                                        <p:attrNameLst>
                                          <p:attrName>style.visibility</p:attrName>
                                        </p:attrNameLst>
                                      </p:cBhvr>
                                      <p:to>
                                        <p:strVal val="visible"/>
                                      </p:to>
                                    </p:set>
                                    <p:animEffect transition="in" filter="fade">
                                      <p:cBhvr>
                                        <p:cTn id="7" dur="1000"/>
                                        <p:tgtEl>
                                          <p:spTgt spid="4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7"/>
                                        </p:tgtEl>
                                        <p:attrNameLst>
                                          <p:attrName>style.visibility</p:attrName>
                                        </p:attrNameLst>
                                      </p:cBhvr>
                                      <p:to>
                                        <p:strVal val="visible"/>
                                      </p:to>
                                    </p:set>
                                    <p:animEffect transition="in" filter="fade">
                                      <p:cBhvr>
                                        <p:cTn id="12" dur="1000"/>
                                        <p:tgtEl>
                                          <p:spTgt spid="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3"/>
          <p:cNvSpPr txBox="1">
            <a:spLocks noGrp="1"/>
          </p:cNvSpPr>
          <p:nvPr>
            <p:ph type="body" idx="1"/>
          </p:nvPr>
        </p:nvSpPr>
        <p:spPr>
          <a:xfrm>
            <a:off x="311700" y="1152475"/>
            <a:ext cx="8520600" cy="450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b="1">
                <a:latin typeface="Open Sans"/>
                <a:ea typeface="Open Sans"/>
                <a:cs typeface="Open Sans"/>
                <a:sym typeface="Open Sans"/>
              </a:rPr>
              <a:t>Plagio</a:t>
            </a:r>
            <a:endParaRPr b="1">
              <a:latin typeface="Open Sans"/>
              <a:ea typeface="Open Sans"/>
              <a:cs typeface="Open Sans"/>
              <a:sym typeface="Open Sans"/>
            </a:endParaRPr>
          </a:p>
        </p:txBody>
      </p:sp>
      <p:pic>
        <p:nvPicPr>
          <p:cNvPr id="435" name="Google Shape;435;p33"/>
          <p:cNvPicPr preferRelativeResize="0"/>
          <p:nvPr/>
        </p:nvPicPr>
        <p:blipFill>
          <a:blip r:embed="rId3">
            <a:alphaModFix/>
          </a:blip>
          <a:stretch>
            <a:fillRect/>
          </a:stretch>
        </p:blipFill>
        <p:spPr>
          <a:xfrm>
            <a:off x="3928525" y="903100"/>
            <a:ext cx="4785724" cy="2558600"/>
          </a:xfrm>
          <a:prstGeom prst="rect">
            <a:avLst/>
          </a:prstGeom>
          <a:noFill/>
          <a:ln>
            <a:noFill/>
          </a:ln>
        </p:spPr>
      </p:pic>
      <p:sp>
        <p:nvSpPr>
          <p:cNvPr id="436" name="Google Shape;436;p33"/>
          <p:cNvSpPr txBox="1"/>
          <p:nvPr/>
        </p:nvSpPr>
        <p:spPr>
          <a:xfrm>
            <a:off x="413375" y="2549350"/>
            <a:ext cx="1820400" cy="1343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 sz="1200"/>
              <a:t>Blei, D. M., Ng, A. Y., &amp; Jordan, M. I. (2003). Latent Dirichlet allocation (LDA). Journal of</a:t>
            </a:r>
            <a:endParaRPr sz="1200"/>
          </a:p>
          <a:p>
            <a:pPr marL="0" lvl="0" indent="0" algn="just" rtl="0">
              <a:spcBef>
                <a:spcPts val="0"/>
              </a:spcBef>
              <a:spcAft>
                <a:spcPts val="0"/>
              </a:spcAft>
              <a:buClr>
                <a:schemeClr val="dk1"/>
              </a:buClr>
              <a:buSzPts val="1100"/>
              <a:buFont typeface="Arial"/>
              <a:buNone/>
            </a:pPr>
            <a:r>
              <a:rPr lang="es" sz="1200"/>
              <a:t>Machine Learning Research, 3, 993</a:t>
            </a:r>
            <a:endParaRPr sz="1200"/>
          </a:p>
          <a:p>
            <a:pPr marL="0" lvl="0" indent="0" algn="just" rtl="0">
              <a:spcBef>
                <a:spcPts val="0"/>
              </a:spcBef>
              <a:spcAft>
                <a:spcPts val="0"/>
              </a:spcAft>
              <a:buNone/>
            </a:pPr>
            <a:endParaRPr sz="1200"/>
          </a:p>
        </p:txBody>
      </p:sp>
      <p:cxnSp>
        <p:nvCxnSpPr>
          <p:cNvPr id="437" name="Google Shape;437;p33"/>
          <p:cNvCxnSpPr>
            <a:endCxn id="436" idx="3"/>
          </p:cNvCxnSpPr>
          <p:nvPr/>
        </p:nvCxnSpPr>
        <p:spPr>
          <a:xfrm flipH="1">
            <a:off x="2233775" y="2000650"/>
            <a:ext cx="2114700" cy="1220400"/>
          </a:xfrm>
          <a:prstGeom prst="straightConnector1">
            <a:avLst/>
          </a:prstGeom>
          <a:noFill/>
          <a:ln w="28575" cap="flat" cmpd="sng">
            <a:solidFill>
              <a:srgbClr val="FF0000"/>
            </a:solidFill>
            <a:prstDash val="solid"/>
            <a:round/>
            <a:headEnd type="none" w="med" len="med"/>
            <a:tailEnd type="triangle" w="med" len="med"/>
          </a:ln>
        </p:spPr>
      </p:cxnSp>
      <p:pic>
        <p:nvPicPr>
          <p:cNvPr id="438" name="Google Shape;438;p33"/>
          <p:cNvPicPr preferRelativeResize="0"/>
          <p:nvPr/>
        </p:nvPicPr>
        <p:blipFill>
          <a:blip r:embed="rId4">
            <a:alphaModFix/>
          </a:blip>
          <a:stretch>
            <a:fillRect/>
          </a:stretch>
        </p:blipFill>
        <p:spPr>
          <a:xfrm>
            <a:off x="264900" y="3892750"/>
            <a:ext cx="7728384" cy="1164075"/>
          </a:xfrm>
          <a:prstGeom prst="rect">
            <a:avLst/>
          </a:prstGeom>
          <a:noFill/>
          <a:ln>
            <a:noFill/>
          </a:ln>
        </p:spPr>
      </p:pic>
      <p:cxnSp>
        <p:nvCxnSpPr>
          <p:cNvPr id="439" name="Google Shape;439;p33"/>
          <p:cNvCxnSpPr/>
          <p:nvPr/>
        </p:nvCxnSpPr>
        <p:spPr>
          <a:xfrm flipH="1">
            <a:off x="5525075" y="2343900"/>
            <a:ext cx="1138200" cy="2097300"/>
          </a:xfrm>
          <a:prstGeom prst="straightConnector1">
            <a:avLst/>
          </a:prstGeom>
          <a:noFill/>
          <a:ln w="28575" cap="flat" cmpd="sng">
            <a:solidFill>
              <a:srgbClr val="FF0000"/>
            </a:solidFill>
            <a:prstDash val="solid"/>
            <a:round/>
            <a:headEnd type="none" w="med" len="med"/>
            <a:tailEnd type="triangle" w="med" len="med"/>
          </a:ln>
        </p:spPr>
      </p:cxnSp>
      <p:sp>
        <p:nvSpPr>
          <p:cNvPr id="440" name="Google Shape;440;p33"/>
          <p:cNvSpPr/>
          <p:nvPr/>
        </p:nvSpPr>
        <p:spPr>
          <a:xfrm>
            <a:off x="-376833" y="210625"/>
            <a:ext cx="3305700" cy="669000"/>
          </a:xfrm>
          <a:prstGeom prst="chevron">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000" b="1">
                <a:solidFill>
                  <a:srgbClr val="FFFFFF"/>
                </a:solidFill>
                <a:latin typeface="Open Sans"/>
                <a:ea typeface="Open Sans"/>
                <a:cs typeface="Open Sans"/>
                <a:sym typeface="Open Sans"/>
              </a:rPr>
              <a:t>ANÁLISIS CRÍTICO</a:t>
            </a:r>
            <a:endParaRPr sz="2000" b="1">
              <a:solidFill>
                <a:srgbClr val="FFFFFF"/>
              </a:solidFill>
              <a:latin typeface="Open Sans"/>
              <a:ea typeface="Open Sans"/>
              <a:cs typeface="Open Sans"/>
              <a:sym typeface="Open Sans"/>
            </a:endParaRPr>
          </a:p>
        </p:txBody>
      </p:sp>
      <p:grpSp>
        <p:nvGrpSpPr>
          <p:cNvPr id="441" name="Google Shape;441;p33"/>
          <p:cNvGrpSpPr/>
          <p:nvPr/>
        </p:nvGrpSpPr>
        <p:grpSpPr>
          <a:xfrm>
            <a:off x="6454362" y="210625"/>
            <a:ext cx="2488831" cy="483150"/>
            <a:chOff x="6454363" y="210625"/>
            <a:chExt cx="2488831" cy="483150"/>
          </a:xfrm>
        </p:grpSpPr>
        <p:sp>
          <p:nvSpPr>
            <p:cNvPr id="442" name="Google Shape;442;p33"/>
            <p:cNvSpPr txBox="1"/>
            <p:nvPr/>
          </p:nvSpPr>
          <p:spPr>
            <a:xfrm>
              <a:off x="7870425" y="300175"/>
              <a:ext cx="295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b="1">
                <a:latin typeface="Open Sans"/>
                <a:ea typeface="Open Sans"/>
                <a:cs typeface="Open Sans"/>
                <a:sym typeface="Open Sans"/>
              </a:endParaRPr>
            </a:p>
          </p:txBody>
        </p:sp>
        <p:sp>
          <p:nvSpPr>
            <p:cNvPr id="443" name="Google Shape;443;p33"/>
            <p:cNvSpPr/>
            <p:nvPr/>
          </p:nvSpPr>
          <p:spPr>
            <a:xfrm>
              <a:off x="6454363"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6773910"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7093457"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7413004"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7732551"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8052099"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8763193" y="317425"/>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8371646" y="281425"/>
              <a:ext cx="252000" cy="252000"/>
            </a:xfrm>
            <a:prstGeom prst="ellipse">
              <a:avLst/>
            </a:prstGeom>
            <a:solidFill>
              <a:srgbClr val="FFAB40"/>
            </a:solidFill>
            <a:ln w="9525" cap="flat" cmpd="sng">
              <a:solidFill>
                <a:srgbClr val="FFAB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txBox="1"/>
            <p:nvPr/>
          </p:nvSpPr>
          <p:spPr>
            <a:xfrm>
              <a:off x="8349725" y="210625"/>
              <a:ext cx="295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b="1">
                  <a:latin typeface="Open Sans"/>
                  <a:ea typeface="Open Sans"/>
                  <a:cs typeface="Open Sans"/>
                  <a:sym typeface="Open Sans"/>
                </a:rPr>
                <a:t>G</a:t>
              </a:r>
              <a:endParaRPr b="1">
                <a:latin typeface="Open Sans"/>
                <a:ea typeface="Open Sans"/>
                <a:cs typeface="Open Sans"/>
                <a:sym typeface="Open Sans"/>
              </a:endParaRPr>
            </a:p>
          </p:txBody>
        </p:sp>
      </p:grpSp>
      <p:sp>
        <p:nvSpPr>
          <p:cNvPr id="452" name="Google Shape;452;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marR="0" lvl="0" indent="0" algn="r" rtl="0">
              <a:lnSpc>
                <a:spcPct val="100000"/>
              </a:lnSpc>
              <a:spcBef>
                <a:spcPts val="0"/>
              </a:spcBef>
              <a:spcAft>
                <a:spcPts val="0"/>
              </a:spcAft>
              <a:buNone/>
            </a:pPr>
            <a:fld id="{00000000-1234-1234-1234-123412341234}" type="slidenum">
              <a:rPr lang="es" sz="1500" b="1">
                <a:latin typeface="Open Sans"/>
                <a:ea typeface="Open Sans"/>
                <a:cs typeface="Open Sans"/>
                <a:sym typeface="Open Sans"/>
              </a:rPr>
              <a:t>21</a:t>
            </a:fld>
            <a:endParaRPr sz="1500" b="1">
              <a:latin typeface="Open Sans"/>
              <a:ea typeface="Open Sans"/>
              <a:cs typeface="Open Sans"/>
              <a:sym typeface="Open Sans"/>
            </a:endParaRPr>
          </a:p>
        </p:txBody>
      </p:sp>
      <p:sp>
        <p:nvSpPr>
          <p:cNvPr id="453" name="Google Shape;453;p33"/>
          <p:cNvSpPr txBox="1">
            <a:spLocks noGrp="1"/>
          </p:cNvSpPr>
          <p:nvPr>
            <p:ph type="body" idx="1"/>
          </p:nvPr>
        </p:nvSpPr>
        <p:spPr>
          <a:xfrm>
            <a:off x="311700" y="1757375"/>
            <a:ext cx="3806100" cy="450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1600">
                <a:latin typeface="Open Sans"/>
                <a:ea typeface="Open Sans"/>
                <a:cs typeface="Open Sans"/>
                <a:sym typeface="Open Sans"/>
              </a:rPr>
              <a:t>Mínima credibilidad académica</a:t>
            </a:r>
            <a:endParaRPr sz="1600">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5"/>
                                        </p:tgtEl>
                                        <p:attrNameLst>
                                          <p:attrName>style.visibility</p:attrName>
                                        </p:attrNameLst>
                                      </p:cBhvr>
                                      <p:to>
                                        <p:strVal val="visible"/>
                                      </p:to>
                                    </p:set>
                                    <p:animEffect transition="in" filter="fade">
                                      <p:cBhvr>
                                        <p:cTn id="7" dur="1000"/>
                                        <p:tgtEl>
                                          <p:spTgt spid="4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6"/>
                                        </p:tgtEl>
                                        <p:attrNameLst>
                                          <p:attrName>style.visibility</p:attrName>
                                        </p:attrNameLst>
                                      </p:cBhvr>
                                      <p:to>
                                        <p:strVal val="visible"/>
                                      </p:to>
                                    </p:set>
                                    <p:animEffect transition="in" filter="fade">
                                      <p:cBhvr>
                                        <p:cTn id="12" dur="1000"/>
                                        <p:tgtEl>
                                          <p:spTgt spid="436"/>
                                        </p:tgtEl>
                                      </p:cBhvr>
                                    </p:animEffect>
                                  </p:childTnLst>
                                </p:cTn>
                              </p:par>
                              <p:par>
                                <p:cTn id="13" presetID="10" presetClass="entr" presetSubtype="0" fill="hold" nodeType="withEffect">
                                  <p:stCondLst>
                                    <p:cond delay="0"/>
                                  </p:stCondLst>
                                  <p:childTnLst>
                                    <p:set>
                                      <p:cBhvr>
                                        <p:cTn id="14" dur="1" fill="hold">
                                          <p:stCondLst>
                                            <p:cond delay="0"/>
                                          </p:stCondLst>
                                        </p:cTn>
                                        <p:tgtEl>
                                          <p:spTgt spid="437"/>
                                        </p:tgtEl>
                                        <p:attrNameLst>
                                          <p:attrName>style.visibility</p:attrName>
                                        </p:attrNameLst>
                                      </p:cBhvr>
                                      <p:to>
                                        <p:strVal val="visible"/>
                                      </p:to>
                                    </p:set>
                                    <p:animEffect transition="in" filter="fade">
                                      <p:cBhvr>
                                        <p:cTn id="15" dur="1000"/>
                                        <p:tgtEl>
                                          <p:spTgt spid="43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38"/>
                                        </p:tgtEl>
                                        <p:attrNameLst>
                                          <p:attrName>style.visibility</p:attrName>
                                        </p:attrNameLst>
                                      </p:cBhvr>
                                      <p:to>
                                        <p:strVal val="visible"/>
                                      </p:to>
                                    </p:set>
                                    <p:animEffect transition="in" filter="fade">
                                      <p:cBhvr>
                                        <p:cTn id="20" dur="1000"/>
                                        <p:tgtEl>
                                          <p:spTgt spid="438"/>
                                        </p:tgtEl>
                                      </p:cBhvr>
                                    </p:animEffect>
                                  </p:childTnLst>
                                </p:cTn>
                              </p:par>
                              <p:par>
                                <p:cTn id="21" presetID="10" presetClass="entr" presetSubtype="0" fill="hold" nodeType="withEffect">
                                  <p:stCondLst>
                                    <p:cond delay="0"/>
                                  </p:stCondLst>
                                  <p:childTnLst>
                                    <p:set>
                                      <p:cBhvr>
                                        <p:cTn id="22" dur="1" fill="hold">
                                          <p:stCondLst>
                                            <p:cond delay="0"/>
                                          </p:stCondLst>
                                        </p:cTn>
                                        <p:tgtEl>
                                          <p:spTgt spid="439"/>
                                        </p:tgtEl>
                                        <p:attrNameLst>
                                          <p:attrName>style.visibility</p:attrName>
                                        </p:attrNameLst>
                                      </p:cBhvr>
                                      <p:to>
                                        <p:strVal val="visible"/>
                                      </p:to>
                                    </p:set>
                                    <p:animEffect transition="in" filter="fade">
                                      <p:cBhvr>
                                        <p:cTn id="23" dur="1000"/>
                                        <p:tgtEl>
                                          <p:spTgt spid="43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53"/>
                                        </p:tgtEl>
                                        <p:attrNameLst>
                                          <p:attrName>style.visibility</p:attrName>
                                        </p:attrNameLst>
                                      </p:cBhvr>
                                      <p:to>
                                        <p:strVal val="visible"/>
                                      </p:to>
                                    </p:set>
                                    <p:animEffect transition="in" filter="fade">
                                      <p:cBhvr>
                                        <p:cTn id="28" dur="1000"/>
                                        <p:tgtEl>
                                          <p:spTgt spid="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34"/>
          <p:cNvSpPr txBox="1">
            <a:spLocks noGrp="1"/>
          </p:cNvSpPr>
          <p:nvPr>
            <p:ph type="body" idx="1"/>
          </p:nvPr>
        </p:nvSpPr>
        <p:spPr>
          <a:xfrm>
            <a:off x="311700" y="1152475"/>
            <a:ext cx="8319600" cy="3633900"/>
          </a:xfrm>
          <a:prstGeom prst="rect">
            <a:avLst/>
          </a:prstGeom>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SzPts val="1500"/>
              <a:buFont typeface="Open Sans"/>
              <a:buAutoNum type="arabicPeriod"/>
            </a:pPr>
            <a:r>
              <a:rPr lang="es" sz="1500">
                <a:latin typeface="Open Sans"/>
                <a:ea typeface="Open Sans"/>
                <a:cs typeface="Open Sans"/>
                <a:sym typeface="Open Sans"/>
              </a:rPr>
              <a:t>P. M. Ashok Kumar, T. Subha Mastan Rao, L. Arun Raj, and E. Pugazhendi, (2020) An Efficient Text-Based Image Retrieval Using Natural Language Processing (NLP) Techniques. </a:t>
            </a:r>
            <a:r>
              <a:rPr lang="es" sz="1500" i="1">
                <a:latin typeface="Open Sans"/>
                <a:ea typeface="Open Sans"/>
                <a:cs typeface="Open Sans"/>
                <a:sym typeface="Open Sans"/>
              </a:rPr>
              <a:t>Intelligent System Design, Springer, </a:t>
            </a:r>
            <a:r>
              <a:rPr lang="es" sz="1500">
                <a:latin typeface="Open Sans"/>
                <a:ea typeface="Open Sans"/>
                <a:cs typeface="Open Sans"/>
                <a:sym typeface="Open Sans"/>
              </a:rPr>
              <a:t>505-519. Available on </a:t>
            </a:r>
            <a:r>
              <a:rPr lang="es" sz="1500" u="sng">
                <a:solidFill>
                  <a:schemeClr val="hlink"/>
                </a:solidFill>
                <a:latin typeface="Courier New"/>
                <a:ea typeface="Courier New"/>
                <a:cs typeface="Courier New"/>
                <a:sym typeface="Courier New"/>
                <a:hlinkClick r:id="rId3"/>
              </a:rPr>
              <a:t>https://link.springer.com/book/10.1007%2F978-981-15-5400-1?page=2#toc</a:t>
            </a:r>
            <a:r>
              <a:rPr lang="es" sz="1500">
                <a:latin typeface="Courier New"/>
                <a:ea typeface="Courier New"/>
                <a:cs typeface="Courier New"/>
                <a:sym typeface="Courier New"/>
              </a:rPr>
              <a:t> </a:t>
            </a:r>
            <a:endParaRPr sz="1500">
              <a:latin typeface="Courier New"/>
              <a:ea typeface="Courier New"/>
              <a:cs typeface="Courier New"/>
              <a:sym typeface="Courier New"/>
            </a:endParaRPr>
          </a:p>
          <a:p>
            <a:pPr marL="457200" lvl="0" indent="-323850" algn="l" rtl="0">
              <a:lnSpc>
                <a:spcPct val="115000"/>
              </a:lnSpc>
              <a:spcBef>
                <a:spcPts val="0"/>
              </a:spcBef>
              <a:spcAft>
                <a:spcPts val="0"/>
              </a:spcAft>
              <a:buSzPts val="1500"/>
              <a:buFont typeface="Open Sans"/>
              <a:buAutoNum type="arabicPeriod"/>
            </a:pPr>
            <a:r>
              <a:rPr lang="es" sz="1500">
                <a:latin typeface="Open Sans"/>
                <a:ea typeface="Open Sans"/>
                <a:cs typeface="Open Sans"/>
                <a:sym typeface="Open Sans"/>
              </a:rPr>
              <a:t>WIKI Editors, (2020) Latent Dirichlet Allocation, Available on </a:t>
            </a:r>
            <a:r>
              <a:rPr lang="es" sz="1500" u="sng">
                <a:solidFill>
                  <a:schemeClr val="hlink"/>
                </a:solidFill>
                <a:latin typeface="Courier New"/>
                <a:ea typeface="Courier New"/>
                <a:cs typeface="Courier New"/>
                <a:sym typeface="Courier New"/>
                <a:hlinkClick r:id="rId4"/>
              </a:rPr>
              <a:t>https://en.wikipedia.org/wiki/Latent_Dirichlet_allocation</a:t>
            </a:r>
            <a:r>
              <a:rPr lang="es" sz="1500">
                <a:latin typeface="Courier New"/>
                <a:ea typeface="Courier New"/>
                <a:cs typeface="Courier New"/>
                <a:sym typeface="Courier New"/>
              </a:rPr>
              <a:t> </a:t>
            </a:r>
            <a:endParaRPr sz="1500">
              <a:latin typeface="Courier New"/>
              <a:ea typeface="Courier New"/>
              <a:cs typeface="Courier New"/>
              <a:sym typeface="Courier New"/>
            </a:endParaRPr>
          </a:p>
          <a:p>
            <a:pPr marL="457200" lvl="0" indent="-323850" algn="l" rtl="0">
              <a:lnSpc>
                <a:spcPct val="115000"/>
              </a:lnSpc>
              <a:spcBef>
                <a:spcPts val="0"/>
              </a:spcBef>
              <a:spcAft>
                <a:spcPts val="0"/>
              </a:spcAft>
              <a:buSzPts val="1500"/>
              <a:buFont typeface="Open Sans"/>
              <a:buAutoNum type="arabicPeriod"/>
            </a:pPr>
            <a:r>
              <a:rPr lang="es" sz="1500">
                <a:latin typeface="Open Sans"/>
                <a:ea typeface="Open Sans"/>
                <a:cs typeface="Open Sans"/>
                <a:sym typeface="Open Sans"/>
              </a:rPr>
              <a:t>Blei, D. M., Ng, A. Y., &amp; Jordan, M. I. (2003). Latent Dirichlet allocation (LDA). Journal of Machine Learning Research, 3, 993</a:t>
            </a:r>
            <a:endParaRPr sz="1500">
              <a:latin typeface="Open Sans"/>
              <a:ea typeface="Open Sans"/>
              <a:cs typeface="Open Sans"/>
              <a:sym typeface="Open Sans"/>
            </a:endParaRPr>
          </a:p>
          <a:p>
            <a:pPr marL="457200" lvl="0" indent="-323850" algn="l" rtl="0">
              <a:lnSpc>
                <a:spcPct val="115000"/>
              </a:lnSpc>
              <a:spcBef>
                <a:spcPts val="0"/>
              </a:spcBef>
              <a:spcAft>
                <a:spcPts val="0"/>
              </a:spcAft>
              <a:buSzPts val="1500"/>
              <a:buFont typeface="Open Sans"/>
              <a:buAutoNum type="arabicPeriod"/>
            </a:pPr>
            <a:r>
              <a:rPr lang="es" sz="1500">
                <a:latin typeface="Open Sans"/>
                <a:ea typeface="Open Sans"/>
                <a:cs typeface="Open Sans"/>
                <a:sym typeface="Open Sans"/>
              </a:rPr>
              <a:t>Copyleaks, (2020) Analisis de Plagio, </a:t>
            </a:r>
            <a:r>
              <a:rPr lang="es" sz="1500" u="sng">
                <a:solidFill>
                  <a:schemeClr val="hlink"/>
                </a:solidFill>
                <a:latin typeface="Courier New"/>
                <a:ea typeface="Courier New"/>
                <a:cs typeface="Courier New"/>
                <a:sym typeface="Courier New"/>
                <a:hlinkClick r:id="rId5"/>
              </a:rPr>
              <a:t>https://copyleaks.com/dashboard/v1/businesses/report/afbee83apdzu7a2t/preview?key=r7zs3dpxm3ek6yh5&amp;suspectId=009e0084e1&amp;viewMode=one-to-one&amp;contentMode=html&amp;sourcePage=1&amp;suspectPage=1&amp;fbclid=IwAR1LrroackogzpO0mefkxcuogNHYCTJOXDH-vMTw77zBjFng9VgTEqJwL9E</a:t>
            </a:r>
            <a:r>
              <a:rPr lang="es" sz="1500">
                <a:latin typeface="Courier New"/>
                <a:ea typeface="Courier New"/>
                <a:cs typeface="Courier New"/>
                <a:sym typeface="Courier New"/>
              </a:rPr>
              <a:t> </a:t>
            </a:r>
            <a:endParaRPr sz="1500">
              <a:latin typeface="Courier New"/>
              <a:ea typeface="Courier New"/>
              <a:cs typeface="Courier New"/>
              <a:sym typeface="Courier New"/>
            </a:endParaRPr>
          </a:p>
        </p:txBody>
      </p:sp>
      <p:sp>
        <p:nvSpPr>
          <p:cNvPr id="459" name="Google Shape;459;p34"/>
          <p:cNvSpPr/>
          <p:nvPr/>
        </p:nvSpPr>
        <p:spPr>
          <a:xfrm>
            <a:off x="-376833" y="210625"/>
            <a:ext cx="3305700" cy="669000"/>
          </a:xfrm>
          <a:prstGeom prst="chevron">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000" b="1">
                <a:solidFill>
                  <a:srgbClr val="FFFFFF"/>
                </a:solidFill>
                <a:latin typeface="Open Sans"/>
                <a:ea typeface="Open Sans"/>
                <a:cs typeface="Open Sans"/>
                <a:sym typeface="Open Sans"/>
              </a:rPr>
              <a:t>REFERENCIAS BIBLIOGRÁFICAS</a:t>
            </a:r>
            <a:endParaRPr sz="2000" b="1">
              <a:solidFill>
                <a:srgbClr val="FFFFFF"/>
              </a:solidFill>
              <a:latin typeface="Open Sans"/>
              <a:ea typeface="Open Sans"/>
              <a:cs typeface="Open Sans"/>
              <a:sym typeface="Open Sans"/>
            </a:endParaRPr>
          </a:p>
        </p:txBody>
      </p:sp>
      <p:grpSp>
        <p:nvGrpSpPr>
          <p:cNvPr id="460" name="Google Shape;460;p34"/>
          <p:cNvGrpSpPr/>
          <p:nvPr/>
        </p:nvGrpSpPr>
        <p:grpSpPr>
          <a:xfrm>
            <a:off x="6323388" y="210625"/>
            <a:ext cx="2508913" cy="393600"/>
            <a:chOff x="6323388" y="210625"/>
            <a:chExt cx="2508913" cy="393600"/>
          </a:xfrm>
        </p:grpSpPr>
        <p:sp>
          <p:nvSpPr>
            <p:cNvPr id="461" name="Google Shape;461;p34"/>
            <p:cNvSpPr/>
            <p:nvPr/>
          </p:nvSpPr>
          <p:spPr>
            <a:xfrm>
              <a:off x="6323388"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4"/>
            <p:cNvSpPr/>
            <p:nvPr/>
          </p:nvSpPr>
          <p:spPr>
            <a:xfrm>
              <a:off x="6642935"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4"/>
            <p:cNvSpPr/>
            <p:nvPr/>
          </p:nvSpPr>
          <p:spPr>
            <a:xfrm>
              <a:off x="6962482"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4"/>
            <p:cNvSpPr/>
            <p:nvPr/>
          </p:nvSpPr>
          <p:spPr>
            <a:xfrm>
              <a:off x="7282029"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4"/>
            <p:cNvSpPr/>
            <p:nvPr/>
          </p:nvSpPr>
          <p:spPr>
            <a:xfrm>
              <a:off x="7601576"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4"/>
            <p:cNvSpPr/>
            <p:nvPr/>
          </p:nvSpPr>
          <p:spPr>
            <a:xfrm>
              <a:off x="7921124"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4"/>
            <p:cNvSpPr/>
            <p:nvPr/>
          </p:nvSpPr>
          <p:spPr>
            <a:xfrm>
              <a:off x="8240671" y="3174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4"/>
            <p:cNvSpPr/>
            <p:nvPr/>
          </p:nvSpPr>
          <p:spPr>
            <a:xfrm>
              <a:off x="8560218" y="281425"/>
              <a:ext cx="252000" cy="252000"/>
            </a:xfrm>
            <a:prstGeom prst="ellipse">
              <a:avLst/>
            </a:prstGeom>
            <a:solidFill>
              <a:srgbClr val="FFAB40"/>
            </a:solidFill>
            <a:ln w="9525" cap="flat" cmpd="sng">
              <a:solidFill>
                <a:srgbClr val="FFAB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4"/>
            <p:cNvSpPr txBox="1"/>
            <p:nvPr/>
          </p:nvSpPr>
          <p:spPr>
            <a:xfrm>
              <a:off x="8536500" y="210625"/>
              <a:ext cx="295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b="1">
                  <a:latin typeface="Open Sans"/>
                  <a:ea typeface="Open Sans"/>
                  <a:cs typeface="Open Sans"/>
                  <a:sym typeface="Open Sans"/>
                </a:rPr>
                <a:t>H</a:t>
              </a:r>
              <a:endParaRPr b="1">
                <a:latin typeface="Open Sans"/>
                <a:ea typeface="Open Sans"/>
                <a:cs typeface="Open Sans"/>
                <a:sym typeface="Open Sans"/>
              </a:endParaRPr>
            </a:p>
          </p:txBody>
        </p:sp>
      </p:grpSp>
      <p:sp>
        <p:nvSpPr>
          <p:cNvPr id="470" name="Google Shape;470;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marR="0" lvl="0" indent="0" algn="r" rtl="0">
              <a:lnSpc>
                <a:spcPct val="100000"/>
              </a:lnSpc>
              <a:spcBef>
                <a:spcPts val="0"/>
              </a:spcBef>
              <a:spcAft>
                <a:spcPts val="0"/>
              </a:spcAft>
              <a:buNone/>
            </a:pPr>
            <a:fld id="{00000000-1234-1234-1234-123412341234}" type="slidenum">
              <a:rPr lang="es" sz="1500" b="1">
                <a:latin typeface="Open Sans"/>
                <a:ea typeface="Open Sans"/>
                <a:cs typeface="Open Sans"/>
                <a:sym typeface="Open Sans"/>
              </a:rP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35"/>
          <p:cNvSpPr txBox="1">
            <a:spLocks noGrp="1"/>
          </p:cNvSpPr>
          <p:nvPr>
            <p:ph type="body" idx="1"/>
          </p:nvPr>
        </p:nvSpPr>
        <p:spPr>
          <a:xfrm>
            <a:off x="311700" y="4078175"/>
            <a:ext cx="2657400" cy="6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3100" b="1">
                <a:latin typeface="Open Sans"/>
                <a:ea typeface="Open Sans"/>
                <a:cs typeface="Open Sans"/>
                <a:sym typeface="Open Sans"/>
              </a:rPr>
              <a:t>PREGUNTAS</a:t>
            </a:r>
            <a:endParaRPr sz="3100" b="1">
              <a:latin typeface="Open Sans"/>
              <a:ea typeface="Open Sans"/>
              <a:cs typeface="Open Sans"/>
              <a:sym typeface="Open Sans"/>
            </a:endParaRPr>
          </a:p>
        </p:txBody>
      </p:sp>
      <p:cxnSp>
        <p:nvCxnSpPr>
          <p:cNvPr id="476" name="Google Shape;476;p35"/>
          <p:cNvCxnSpPr/>
          <p:nvPr/>
        </p:nvCxnSpPr>
        <p:spPr>
          <a:xfrm>
            <a:off x="408400" y="4733550"/>
            <a:ext cx="2384100" cy="0"/>
          </a:xfrm>
          <a:prstGeom prst="straightConnector1">
            <a:avLst/>
          </a:prstGeom>
          <a:noFill/>
          <a:ln w="38100" cap="flat" cmpd="sng">
            <a:solidFill>
              <a:srgbClr val="FF9900"/>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body" idx="1"/>
          </p:nvPr>
        </p:nvSpPr>
        <p:spPr>
          <a:xfrm>
            <a:off x="2189875" y="1283175"/>
            <a:ext cx="6588900" cy="3372900"/>
          </a:xfrm>
          <a:prstGeom prst="rect">
            <a:avLst/>
          </a:prstGeom>
        </p:spPr>
        <p:txBody>
          <a:bodyPr spcFirstLastPara="1" wrap="square" lIns="91425" tIns="91425" rIns="91425" bIns="91425" anchor="t" anchorCtr="0">
            <a:noAutofit/>
          </a:bodyPr>
          <a:lstStyle/>
          <a:p>
            <a:pPr marL="457200" lvl="0" indent="-349250" algn="l" rtl="0">
              <a:lnSpc>
                <a:spcPct val="150000"/>
              </a:lnSpc>
              <a:spcBef>
                <a:spcPts val="0"/>
              </a:spcBef>
              <a:spcAft>
                <a:spcPts val="0"/>
              </a:spcAft>
              <a:buSzPts val="1900"/>
              <a:buFont typeface="Open Sans"/>
              <a:buAutoNum type="alphaUcPeriod"/>
            </a:pPr>
            <a:r>
              <a:rPr lang="es" sz="1900">
                <a:latin typeface="Open Sans"/>
                <a:ea typeface="Open Sans"/>
                <a:cs typeface="Open Sans"/>
                <a:sym typeface="Open Sans"/>
              </a:rPr>
              <a:t>Contexto</a:t>
            </a:r>
            <a:endParaRPr sz="1900">
              <a:latin typeface="Open Sans"/>
              <a:ea typeface="Open Sans"/>
              <a:cs typeface="Open Sans"/>
              <a:sym typeface="Open Sans"/>
            </a:endParaRPr>
          </a:p>
          <a:p>
            <a:pPr marL="457200" lvl="0" indent="-349250" algn="l" rtl="0">
              <a:lnSpc>
                <a:spcPct val="150000"/>
              </a:lnSpc>
              <a:spcBef>
                <a:spcPts val="0"/>
              </a:spcBef>
              <a:spcAft>
                <a:spcPts val="0"/>
              </a:spcAft>
              <a:buSzPts val="1900"/>
              <a:buFont typeface="Open Sans"/>
              <a:buAutoNum type="alphaUcPeriod"/>
            </a:pPr>
            <a:r>
              <a:rPr lang="es" sz="1900">
                <a:latin typeface="Open Sans"/>
                <a:ea typeface="Open Sans"/>
                <a:cs typeface="Open Sans"/>
                <a:sym typeface="Open Sans"/>
              </a:rPr>
              <a:t>Problemática</a:t>
            </a:r>
            <a:endParaRPr sz="1500">
              <a:latin typeface="Open Sans"/>
              <a:ea typeface="Open Sans"/>
              <a:cs typeface="Open Sans"/>
              <a:sym typeface="Open Sans"/>
            </a:endParaRPr>
          </a:p>
          <a:p>
            <a:pPr marL="457200" lvl="0" indent="-349250" algn="l" rtl="0">
              <a:lnSpc>
                <a:spcPct val="150000"/>
              </a:lnSpc>
              <a:spcBef>
                <a:spcPts val="0"/>
              </a:spcBef>
              <a:spcAft>
                <a:spcPts val="0"/>
              </a:spcAft>
              <a:buSzPts val="1900"/>
              <a:buFont typeface="Open Sans"/>
              <a:buAutoNum type="alphaUcPeriod"/>
            </a:pPr>
            <a:r>
              <a:rPr lang="es" sz="1900">
                <a:latin typeface="Open Sans"/>
                <a:ea typeface="Open Sans"/>
                <a:cs typeface="Open Sans"/>
                <a:sym typeface="Open Sans"/>
              </a:rPr>
              <a:t>Soluciones propuestas</a:t>
            </a:r>
            <a:endParaRPr sz="1500">
              <a:latin typeface="Open Sans"/>
              <a:ea typeface="Open Sans"/>
              <a:cs typeface="Open Sans"/>
              <a:sym typeface="Open Sans"/>
            </a:endParaRPr>
          </a:p>
          <a:p>
            <a:pPr marL="457200" lvl="0" indent="-349250" algn="l" rtl="0">
              <a:lnSpc>
                <a:spcPct val="150000"/>
              </a:lnSpc>
              <a:spcBef>
                <a:spcPts val="0"/>
              </a:spcBef>
              <a:spcAft>
                <a:spcPts val="0"/>
              </a:spcAft>
              <a:buSzPts val="1900"/>
              <a:buFont typeface="Open Sans"/>
              <a:buAutoNum type="alphaUcPeriod"/>
            </a:pPr>
            <a:r>
              <a:rPr lang="es" sz="1900">
                <a:latin typeface="Open Sans"/>
                <a:ea typeface="Open Sans"/>
                <a:cs typeface="Open Sans"/>
                <a:sym typeface="Open Sans"/>
              </a:rPr>
              <a:t>Estado del arte</a:t>
            </a:r>
            <a:endParaRPr sz="1500">
              <a:latin typeface="Open Sans"/>
              <a:ea typeface="Open Sans"/>
              <a:cs typeface="Open Sans"/>
              <a:sym typeface="Open Sans"/>
            </a:endParaRPr>
          </a:p>
          <a:p>
            <a:pPr marL="457200" lvl="0" indent="-349250" algn="l" rtl="0">
              <a:lnSpc>
                <a:spcPct val="150000"/>
              </a:lnSpc>
              <a:spcBef>
                <a:spcPts val="0"/>
              </a:spcBef>
              <a:spcAft>
                <a:spcPts val="0"/>
              </a:spcAft>
              <a:buSzPts val="1900"/>
              <a:buFont typeface="Open Sans"/>
              <a:buAutoNum type="alphaUcPeriod"/>
            </a:pPr>
            <a:r>
              <a:rPr lang="es" sz="1900">
                <a:latin typeface="Open Sans"/>
                <a:ea typeface="Open Sans"/>
                <a:cs typeface="Open Sans"/>
                <a:sym typeface="Open Sans"/>
              </a:rPr>
              <a:t>Metodología utilizada</a:t>
            </a:r>
            <a:endParaRPr sz="2300">
              <a:latin typeface="Open Sans"/>
              <a:ea typeface="Open Sans"/>
              <a:cs typeface="Open Sans"/>
              <a:sym typeface="Open Sans"/>
            </a:endParaRPr>
          </a:p>
          <a:p>
            <a:pPr marL="457200" lvl="0" indent="-349250" algn="l" rtl="0">
              <a:lnSpc>
                <a:spcPct val="150000"/>
              </a:lnSpc>
              <a:spcBef>
                <a:spcPts val="0"/>
              </a:spcBef>
              <a:spcAft>
                <a:spcPts val="0"/>
              </a:spcAft>
              <a:buSzPts val="1900"/>
              <a:buFont typeface="Open Sans"/>
              <a:buAutoNum type="alphaUcPeriod"/>
            </a:pPr>
            <a:r>
              <a:rPr lang="es" sz="1900">
                <a:latin typeface="Open Sans"/>
                <a:ea typeface="Open Sans"/>
                <a:cs typeface="Open Sans"/>
                <a:sym typeface="Open Sans"/>
              </a:rPr>
              <a:t>Resultados, conclusiones y trabajos futuros</a:t>
            </a:r>
            <a:endParaRPr sz="1900">
              <a:latin typeface="Open Sans"/>
              <a:ea typeface="Open Sans"/>
              <a:cs typeface="Open Sans"/>
              <a:sym typeface="Open Sans"/>
            </a:endParaRPr>
          </a:p>
          <a:p>
            <a:pPr marL="457200" lvl="0" indent="-349250" algn="l" rtl="0">
              <a:lnSpc>
                <a:spcPct val="150000"/>
              </a:lnSpc>
              <a:spcBef>
                <a:spcPts val="0"/>
              </a:spcBef>
              <a:spcAft>
                <a:spcPts val="0"/>
              </a:spcAft>
              <a:buSzPts val="1900"/>
              <a:buFont typeface="Open Sans"/>
              <a:buAutoNum type="alphaUcPeriod"/>
            </a:pPr>
            <a:r>
              <a:rPr lang="es" sz="1900">
                <a:latin typeface="Open Sans"/>
                <a:ea typeface="Open Sans"/>
                <a:cs typeface="Open Sans"/>
                <a:sym typeface="Open Sans"/>
              </a:rPr>
              <a:t>Análisis crítico del paper</a:t>
            </a:r>
            <a:endParaRPr sz="1900">
              <a:latin typeface="Open Sans"/>
              <a:ea typeface="Open Sans"/>
              <a:cs typeface="Open Sans"/>
              <a:sym typeface="Open Sans"/>
            </a:endParaRPr>
          </a:p>
          <a:p>
            <a:pPr marL="457200" lvl="0" indent="-349250" algn="l" rtl="0">
              <a:lnSpc>
                <a:spcPct val="150000"/>
              </a:lnSpc>
              <a:spcBef>
                <a:spcPts val="0"/>
              </a:spcBef>
              <a:spcAft>
                <a:spcPts val="0"/>
              </a:spcAft>
              <a:buSzPts val="1900"/>
              <a:buFont typeface="Open Sans"/>
              <a:buAutoNum type="alphaUcPeriod"/>
            </a:pPr>
            <a:r>
              <a:rPr lang="es" sz="1900">
                <a:latin typeface="Open Sans"/>
                <a:ea typeface="Open Sans"/>
                <a:cs typeface="Open Sans"/>
                <a:sym typeface="Open Sans"/>
              </a:rPr>
              <a:t>Referencias Bibliográficas</a:t>
            </a:r>
            <a:endParaRPr sz="1900">
              <a:latin typeface="Open Sans"/>
              <a:ea typeface="Open Sans"/>
              <a:cs typeface="Open Sans"/>
              <a:sym typeface="Open Sans"/>
            </a:endParaRPr>
          </a:p>
          <a:p>
            <a:pPr marL="457200" lvl="0" indent="0" algn="l" rtl="0">
              <a:lnSpc>
                <a:spcPct val="150000"/>
              </a:lnSpc>
              <a:spcBef>
                <a:spcPts val="1600"/>
              </a:spcBef>
              <a:spcAft>
                <a:spcPts val="1600"/>
              </a:spcAft>
              <a:buNone/>
            </a:pPr>
            <a:endParaRPr sz="1900">
              <a:latin typeface="Open Sans"/>
              <a:ea typeface="Open Sans"/>
              <a:cs typeface="Open Sans"/>
              <a:sym typeface="Open Sans"/>
            </a:endParaRPr>
          </a:p>
        </p:txBody>
      </p:sp>
      <p:sp>
        <p:nvSpPr>
          <p:cNvPr id="85" name="Google Shape;85;p15"/>
          <p:cNvSpPr/>
          <p:nvPr/>
        </p:nvSpPr>
        <p:spPr>
          <a:xfrm>
            <a:off x="-430783" y="285775"/>
            <a:ext cx="3305700" cy="669000"/>
          </a:xfrm>
          <a:prstGeom prst="chevron">
            <a:avLst>
              <a:gd name="adj" fmla="val 50000"/>
            </a:avLst>
          </a:prstGeom>
          <a:solidFill>
            <a:srgbClr val="D8382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000" b="1">
                <a:solidFill>
                  <a:srgbClr val="FFFFFF"/>
                </a:solidFill>
                <a:latin typeface="Open Sans"/>
                <a:ea typeface="Open Sans"/>
                <a:cs typeface="Open Sans"/>
                <a:sym typeface="Open Sans"/>
              </a:rPr>
              <a:t>ÍNDICE</a:t>
            </a:r>
            <a:endParaRPr sz="2000" b="1">
              <a:solidFill>
                <a:srgbClr val="FFFFFF"/>
              </a:solidFill>
              <a:latin typeface="Open Sans"/>
              <a:ea typeface="Open Sans"/>
              <a:cs typeface="Open Sans"/>
              <a:sym typeface="Open Sans"/>
            </a:endParaRPr>
          </a:p>
        </p:txBody>
      </p:sp>
      <p:sp>
        <p:nvSpPr>
          <p:cNvPr id="86" name="Google Shape;8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marR="0" lvl="0" indent="0" algn="r" rtl="0">
              <a:lnSpc>
                <a:spcPct val="100000"/>
              </a:lnSpc>
              <a:spcBef>
                <a:spcPts val="0"/>
              </a:spcBef>
              <a:spcAft>
                <a:spcPts val="0"/>
              </a:spcAft>
              <a:buNone/>
            </a:pPr>
            <a:fld id="{00000000-1234-1234-1234-123412341234}" type="slidenum">
              <a:rPr lang="es" sz="1500" b="1">
                <a:latin typeface="Open Sans"/>
                <a:ea typeface="Open Sans"/>
                <a:cs typeface="Open Sans"/>
                <a:sym typeface="Open Sans"/>
              </a:rPr>
              <a:t>3</a:t>
            </a:fld>
            <a:endParaRPr sz="1500" b="1">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body" idx="1"/>
          </p:nvPr>
        </p:nvSpPr>
        <p:spPr>
          <a:xfrm>
            <a:off x="344813" y="1685875"/>
            <a:ext cx="8520600" cy="12291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Font typeface="Open Sans"/>
              <a:buChar char="●"/>
            </a:pPr>
            <a:r>
              <a:rPr lang="es">
                <a:latin typeface="Open Sans"/>
                <a:ea typeface="Open Sans"/>
                <a:cs typeface="Open Sans"/>
                <a:sym typeface="Open Sans"/>
              </a:rPr>
              <a:t>El sistema de recuperación de imágenes es un sistema informático para navegar, buscar y recuperar imágenes de una gran base de datos de imágenes digitales o texto.</a:t>
            </a:r>
            <a:endParaRPr>
              <a:latin typeface="Open Sans"/>
              <a:ea typeface="Open Sans"/>
              <a:cs typeface="Open Sans"/>
              <a:sym typeface="Open Sans"/>
            </a:endParaRPr>
          </a:p>
        </p:txBody>
      </p:sp>
      <p:sp>
        <p:nvSpPr>
          <p:cNvPr id="92" name="Google Shape;92;p16"/>
          <p:cNvSpPr/>
          <p:nvPr/>
        </p:nvSpPr>
        <p:spPr>
          <a:xfrm>
            <a:off x="-376833" y="210625"/>
            <a:ext cx="3305700" cy="669000"/>
          </a:xfrm>
          <a:prstGeom prst="chevron">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000" b="1">
                <a:solidFill>
                  <a:srgbClr val="FFFFFF"/>
                </a:solidFill>
                <a:latin typeface="Open Sans"/>
                <a:ea typeface="Open Sans"/>
                <a:cs typeface="Open Sans"/>
                <a:sym typeface="Open Sans"/>
              </a:rPr>
              <a:t>CONTEXTO</a:t>
            </a:r>
            <a:endParaRPr sz="2000" b="1">
              <a:solidFill>
                <a:srgbClr val="FFFFFF"/>
              </a:solidFill>
              <a:latin typeface="Open Sans"/>
              <a:ea typeface="Open Sans"/>
              <a:cs typeface="Open Sans"/>
              <a:sym typeface="Open Sans"/>
            </a:endParaRPr>
          </a:p>
        </p:txBody>
      </p:sp>
      <p:grpSp>
        <p:nvGrpSpPr>
          <p:cNvPr id="93" name="Google Shape;93;p16"/>
          <p:cNvGrpSpPr/>
          <p:nvPr/>
        </p:nvGrpSpPr>
        <p:grpSpPr>
          <a:xfrm>
            <a:off x="6296200" y="210625"/>
            <a:ext cx="2536106" cy="393600"/>
            <a:chOff x="6296200" y="210625"/>
            <a:chExt cx="2536106" cy="393600"/>
          </a:xfrm>
        </p:grpSpPr>
        <p:sp>
          <p:nvSpPr>
            <p:cNvPr id="94" name="Google Shape;94;p16"/>
            <p:cNvSpPr/>
            <p:nvPr/>
          </p:nvSpPr>
          <p:spPr>
            <a:xfrm>
              <a:off x="6711022" y="317425"/>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6"/>
            <p:cNvSpPr/>
            <p:nvPr/>
          </p:nvSpPr>
          <p:spPr>
            <a:xfrm>
              <a:off x="7034569" y="317425"/>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6"/>
            <p:cNvSpPr/>
            <p:nvPr/>
          </p:nvSpPr>
          <p:spPr>
            <a:xfrm>
              <a:off x="7358117" y="317425"/>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6"/>
            <p:cNvSpPr/>
            <p:nvPr/>
          </p:nvSpPr>
          <p:spPr>
            <a:xfrm>
              <a:off x="7681664" y="317425"/>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p:nvPr/>
          </p:nvSpPr>
          <p:spPr>
            <a:xfrm>
              <a:off x="8005211" y="317425"/>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p:nvPr/>
          </p:nvSpPr>
          <p:spPr>
            <a:xfrm>
              <a:off x="8328758" y="317425"/>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p:cNvSpPr/>
            <p:nvPr/>
          </p:nvSpPr>
          <p:spPr>
            <a:xfrm>
              <a:off x="8652306" y="317425"/>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6"/>
            <p:cNvSpPr/>
            <p:nvPr/>
          </p:nvSpPr>
          <p:spPr>
            <a:xfrm>
              <a:off x="6315475" y="281425"/>
              <a:ext cx="252000" cy="252000"/>
            </a:xfrm>
            <a:prstGeom prst="ellipse">
              <a:avLst/>
            </a:prstGeom>
            <a:solidFill>
              <a:srgbClr val="FFAB40"/>
            </a:solidFill>
            <a:ln w="9525" cap="flat" cmpd="sng">
              <a:solidFill>
                <a:srgbClr val="FFAB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6"/>
            <p:cNvSpPr txBox="1"/>
            <p:nvPr/>
          </p:nvSpPr>
          <p:spPr>
            <a:xfrm>
              <a:off x="6296200" y="210625"/>
              <a:ext cx="295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b="1">
                  <a:latin typeface="Open Sans"/>
                  <a:ea typeface="Open Sans"/>
                  <a:cs typeface="Open Sans"/>
                  <a:sym typeface="Open Sans"/>
                </a:rPr>
                <a:t>A</a:t>
              </a:r>
              <a:endParaRPr b="1">
                <a:latin typeface="Open Sans"/>
                <a:ea typeface="Open Sans"/>
                <a:cs typeface="Open Sans"/>
                <a:sym typeface="Open Sans"/>
              </a:endParaRPr>
            </a:p>
          </p:txBody>
        </p:sp>
      </p:grpSp>
      <p:sp>
        <p:nvSpPr>
          <p:cNvPr id="103" name="Google Shape;103;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marR="0" lvl="0" indent="0" algn="r" rtl="0">
              <a:lnSpc>
                <a:spcPct val="100000"/>
              </a:lnSpc>
              <a:spcBef>
                <a:spcPts val="0"/>
              </a:spcBef>
              <a:spcAft>
                <a:spcPts val="0"/>
              </a:spcAft>
              <a:buNone/>
            </a:pPr>
            <a:fld id="{00000000-1234-1234-1234-123412341234}" type="slidenum">
              <a:rPr lang="es" sz="1500" b="1">
                <a:latin typeface="Open Sans"/>
                <a:ea typeface="Open Sans"/>
                <a:cs typeface="Open Sans"/>
                <a:sym typeface="Open Sans"/>
              </a:rPr>
              <a:t>4</a:t>
            </a:fld>
            <a:endParaRPr sz="1500" b="1">
              <a:latin typeface="Open Sans"/>
              <a:ea typeface="Open Sans"/>
              <a:cs typeface="Open Sans"/>
              <a:sym typeface="Open Sans"/>
            </a:endParaRPr>
          </a:p>
        </p:txBody>
      </p:sp>
      <p:sp>
        <p:nvSpPr>
          <p:cNvPr id="104" name="Google Shape;104;p16"/>
          <p:cNvSpPr txBox="1">
            <a:spLocks noGrp="1"/>
          </p:cNvSpPr>
          <p:nvPr>
            <p:ph type="body" idx="1"/>
          </p:nvPr>
        </p:nvSpPr>
        <p:spPr>
          <a:xfrm>
            <a:off x="344813" y="3170400"/>
            <a:ext cx="8520600" cy="8631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Font typeface="Open Sans"/>
              <a:buChar char="●"/>
            </a:pPr>
            <a:r>
              <a:rPr lang="es">
                <a:latin typeface="Open Sans"/>
                <a:ea typeface="Open Sans"/>
                <a:cs typeface="Open Sans"/>
                <a:sym typeface="Open Sans"/>
              </a:rPr>
              <a:t>Métodos tradicionales utilizan algún método para agregar metadatos</a:t>
            </a:r>
            <a:endParaRPr>
              <a:latin typeface="Open Sans"/>
              <a:ea typeface="Open Sans"/>
              <a:cs typeface="Open Sans"/>
              <a:sym typeface="Open Sans"/>
            </a:endParaRPr>
          </a:p>
          <a:p>
            <a:pPr marL="0" lvl="0" indent="0" algn="just" rtl="0">
              <a:spcBef>
                <a:spcPts val="1600"/>
              </a:spcBef>
              <a:spcAft>
                <a:spcPts val="1600"/>
              </a:spcAft>
              <a:buNone/>
            </a:pPr>
            <a:endParaRPr>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10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fade">
                                      <p:cBhvr>
                                        <p:cTn id="12" dur="10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body" idx="1"/>
          </p:nvPr>
        </p:nvSpPr>
        <p:spPr>
          <a:xfrm>
            <a:off x="311700" y="965500"/>
            <a:ext cx="8520600" cy="2002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 sz="1700" b="1">
                <a:latin typeface="Open Sans"/>
                <a:ea typeface="Open Sans"/>
                <a:cs typeface="Open Sans"/>
                <a:sym typeface="Open Sans"/>
              </a:rPr>
              <a:t>Problemática</a:t>
            </a:r>
            <a:endParaRPr sz="1700" b="1">
              <a:latin typeface="Open Sans"/>
              <a:ea typeface="Open Sans"/>
              <a:cs typeface="Open Sans"/>
              <a:sym typeface="Open Sans"/>
            </a:endParaRPr>
          </a:p>
          <a:p>
            <a:pPr marL="0" lvl="0" indent="0" algn="just" rtl="0">
              <a:spcBef>
                <a:spcPts val="1600"/>
              </a:spcBef>
              <a:spcAft>
                <a:spcPts val="0"/>
              </a:spcAft>
              <a:buClr>
                <a:schemeClr val="dk1"/>
              </a:buClr>
              <a:buSzPts val="1100"/>
              <a:buFont typeface="Arial"/>
              <a:buNone/>
            </a:pPr>
            <a:r>
              <a:rPr lang="es" sz="1600">
                <a:latin typeface="Open Sans"/>
                <a:ea typeface="Open Sans"/>
                <a:cs typeface="Open Sans"/>
                <a:sym typeface="Open Sans"/>
              </a:rPr>
              <a:t>Dificultades de la anotación manual de imágenes: </a:t>
            </a:r>
            <a:endParaRPr sz="1600">
              <a:latin typeface="Open Sans"/>
              <a:ea typeface="Open Sans"/>
              <a:cs typeface="Open Sans"/>
              <a:sym typeface="Open Sans"/>
            </a:endParaRPr>
          </a:p>
          <a:p>
            <a:pPr marL="457200" lvl="0" indent="-330200" algn="just" rtl="0">
              <a:spcBef>
                <a:spcPts val="1600"/>
              </a:spcBef>
              <a:spcAft>
                <a:spcPts val="0"/>
              </a:spcAft>
              <a:buSzPts val="1600"/>
              <a:buFont typeface="Open Sans"/>
              <a:buChar char="●"/>
            </a:pPr>
            <a:r>
              <a:rPr lang="es" sz="1600">
                <a:latin typeface="Open Sans"/>
                <a:ea typeface="Open Sans"/>
                <a:cs typeface="Open Sans"/>
                <a:sym typeface="Open Sans"/>
              </a:rPr>
              <a:t>Mucho tiempo</a:t>
            </a:r>
            <a:endParaRPr sz="1600">
              <a:latin typeface="Open Sans"/>
              <a:ea typeface="Open Sans"/>
              <a:cs typeface="Open Sans"/>
              <a:sym typeface="Open Sans"/>
            </a:endParaRPr>
          </a:p>
          <a:p>
            <a:pPr marL="457200" lvl="0" indent="-330200" algn="just" rtl="0">
              <a:spcBef>
                <a:spcPts val="0"/>
              </a:spcBef>
              <a:spcAft>
                <a:spcPts val="0"/>
              </a:spcAft>
              <a:buSzPts val="1600"/>
              <a:buFont typeface="Open Sans"/>
              <a:buChar char="●"/>
            </a:pPr>
            <a:r>
              <a:rPr lang="es" sz="1600">
                <a:latin typeface="Open Sans"/>
                <a:ea typeface="Open Sans"/>
                <a:cs typeface="Open Sans"/>
                <a:sym typeface="Open Sans"/>
              </a:rPr>
              <a:t>Laboriosa </a:t>
            </a:r>
            <a:endParaRPr sz="1600">
              <a:latin typeface="Open Sans"/>
              <a:ea typeface="Open Sans"/>
              <a:cs typeface="Open Sans"/>
              <a:sym typeface="Open Sans"/>
            </a:endParaRPr>
          </a:p>
          <a:p>
            <a:pPr marL="457200" lvl="0" indent="-330200" algn="just" rtl="0">
              <a:spcBef>
                <a:spcPts val="0"/>
              </a:spcBef>
              <a:spcAft>
                <a:spcPts val="0"/>
              </a:spcAft>
              <a:buSzPts val="1600"/>
              <a:buFont typeface="Open Sans"/>
              <a:buChar char="●"/>
            </a:pPr>
            <a:r>
              <a:rPr lang="es" sz="1600">
                <a:latin typeface="Open Sans"/>
                <a:ea typeface="Open Sans"/>
                <a:cs typeface="Open Sans"/>
                <a:sym typeface="Open Sans"/>
              </a:rPr>
              <a:t>Costosa</a:t>
            </a:r>
            <a:endParaRPr sz="1600">
              <a:latin typeface="Open Sans"/>
              <a:ea typeface="Open Sans"/>
              <a:cs typeface="Open Sans"/>
              <a:sym typeface="Open Sans"/>
            </a:endParaRPr>
          </a:p>
        </p:txBody>
      </p:sp>
      <p:sp>
        <p:nvSpPr>
          <p:cNvPr id="110" name="Google Shape;110;p17"/>
          <p:cNvSpPr/>
          <p:nvPr/>
        </p:nvSpPr>
        <p:spPr>
          <a:xfrm>
            <a:off x="-582126" y="234325"/>
            <a:ext cx="5588400" cy="669000"/>
          </a:xfrm>
          <a:prstGeom prst="chevron">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000" b="1">
                <a:solidFill>
                  <a:srgbClr val="FFFFFF"/>
                </a:solidFill>
                <a:latin typeface="Open Sans"/>
                <a:ea typeface="Open Sans"/>
                <a:cs typeface="Open Sans"/>
                <a:sym typeface="Open Sans"/>
              </a:rPr>
              <a:t>PROBLEMÁTICA &amp; SOLUCIONES</a:t>
            </a:r>
            <a:endParaRPr sz="2000" b="1">
              <a:solidFill>
                <a:srgbClr val="FFFFFF"/>
              </a:solidFill>
              <a:latin typeface="Open Sans"/>
              <a:ea typeface="Open Sans"/>
              <a:cs typeface="Open Sans"/>
              <a:sym typeface="Open Sans"/>
            </a:endParaRPr>
          </a:p>
        </p:txBody>
      </p:sp>
      <p:sp>
        <p:nvSpPr>
          <p:cNvPr id="111" name="Google Shape;111;p17"/>
          <p:cNvSpPr txBox="1">
            <a:spLocks noGrp="1"/>
          </p:cNvSpPr>
          <p:nvPr>
            <p:ph type="body" idx="1"/>
          </p:nvPr>
        </p:nvSpPr>
        <p:spPr>
          <a:xfrm>
            <a:off x="311700" y="2878275"/>
            <a:ext cx="8520600" cy="1963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s" sz="1700" b="1">
                <a:latin typeface="Open Sans"/>
                <a:ea typeface="Open Sans"/>
                <a:cs typeface="Open Sans"/>
                <a:sym typeface="Open Sans"/>
              </a:rPr>
              <a:t>Solución propuesta</a:t>
            </a:r>
            <a:endParaRPr sz="1700">
              <a:latin typeface="Open Sans"/>
              <a:ea typeface="Open Sans"/>
              <a:cs typeface="Open Sans"/>
              <a:sym typeface="Open Sans"/>
            </a:endParaRPr>
          </a:p>
          <a:p>
            <a:pPr marL="0" lvl="0" indent="0" algn="just" rtl="0">
              <a:spcBef>
                <a:spcPts val="1600"/>
              </a:spcBef>
              <a:spcAft>
                <a:spcPts val="0"/>
              </a:spcAft>
              <a:buClr>
                <a:schemeClr val="dk1"/>
              </a:buClr>
              <a:buSzPts val="1100"/>
              <a:buFont typeface="Arial"/>
              <a:buNone/>
            </a:pPr>
            <a:r>
              <a:rPr lang="es" sz="1600">
                <a:latin typeface="Open Sans"/>
                <a:ea typeface="Open Sans"/>
                <a:cs typeface="Open Sans"/>
                <a:sym typeface="Open Sans"/>
              </a:rPr>
              <a:t>Recuperar imágenes mediante </a:t>
            </a:r>
            <a:r>
              <a:rPr lang="es" sz="1600" b="1">
                <a:solidFill>
                  <a:srgbClr val="4A86E8"/>
                </a:solidFill>
                <a:latin typeface="Open Sans"/>
                <a:ea typeface="Open Sans"/>
                <a:cs typeface="Open Sans"/>
                <a:sym typeface="Open Sans"/>
              </a:rPr>
              <a:t>sistema de recuperación de imágenes basado en texto</a:t>
            </a:r>
            <a:r>
              <a:rPr lang="es" sz="1600">
                <a:latin typeface="Open Sans"/>
                <a:ea typeface="Open Sans"/>
                <a:cs typeface="Open Sans"/>
                <a:sym typeface="Open Sans"/>
              </a:rPr>
              <a:t>. </a:t>
            </a:r>
            <a:endParaRPr sz="1600">
              <a:latin typeface="Open Sans"/>
              <a:ea typeface="Open Sans"/>
              <a:cs typeface="Open Sans"/>
              <a:sym typeface="Open Sans"/>
            </a:endParaRPr>
          </a:p>
          <a:p>
            <a:pPr marL="0" lvl="0" indent="0" algn="just" rtl="0">
              <a:spcBef>
                <a:spcPts val="1600"/>
              </a:spcBef>
              <a:spcAft>
                <a:spcPts val="1600"/>
              </a:spcAft>
              <a:buClr>
                <a:schemeClr val="dk1"/>
              </a:buClr>
              <a:buSzPts val="1100"/>
              <a:buFont typeface="Arial"/>
              <a:buNone/>
            </a:pPr>
            <a:r>
              <a:rPr lang="es" sz="1600">
                <a:latin typeface="Open Sans"/>
                <a:ea typeface="Open Sans"/>
                <a:cs typeface="Open Sans"/>
                <a:sym typeface="Open Sans"/>
              </a:rPr>
              <a:t>Recopilando documentos/imágenes desde los sitios web, </a:t>
            </a:r>
            <a:r>
              <a:rPr lang="es" sz="1600" b="1">
                <a:solidFill>
                  <a:srgbClr val="4A86E8"/>
                </a:solidFill>
                <a:latin typeface="Open Sans"/>
                <a:ea typeface="Open Sans"/>
                <a:cs typeface="Open Sans"/>
                <a:sym typeface="Open Sans"/>
              </a:rPr>
              <a:t>convirtiendo los documentos no estructurados en documentos estructurados.</a:t>
            </a:r>
            <a:endParaRPr sz="1600" b="1">
              <a:solidFill>
                <a:srgbClr val="4A86E8"/>
              </a:solidFill>
              <a:latin typeface="Open Sans"/>
              <a:ea typeface="Open Sans"/>
              <a:cs typeface="Open Sans"/>
              <a:sym typeface="Open Sans"/>
            </a:endParaRPr>
          </a:p>
        </p:txBody>
      </p:sp>
      <p:grpSp>
        <p:nvGrpSpPr>
          <p:cNvPr id="112" name="Google Shape;112;p17"/>
          <p:cNvGrpSpPr/>
          <p:nvPr/>
        </p:nvGrpSpPr>
        <p:grpSpPr>
          <a:xfrm>
            <a:off x="6343475" y="234325"/>
            <a:ext cx="2488831" cy="393600"/>
            <a:chOff x="6343475" y="234325"/>
            <a:chExt cx="2488831" cy="393600"/>
          </a:xfrm>
        </p:grpSpPr>
        <p:sp>
          <p:nvSpPr>
            <p:cNvPr id="113" name="Google Shape;113;p17"/>
            <p:cNvSpPr/>
            <p:nvPr/>
          </p:nvSpPr>
          <p:spPr>
            <a:xfrm>
              <a:off x="6343475" y="3411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7054569" y="341125"/>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7"/>
            <p:cNvSpPr/>
            <p:nvPr/>
          </p:nvSpPr>
          <p:spPr>
            <a:xfrm>
              <a:off x="7374117" y="341125"/>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p:nvPr/>
          </p:nvSpPr>
          <p:spPr>
            <a:xfrm>
              <a:off x="7693664" y="341125"/>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a:off x="8013211" y="341125"/>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7"/>
            <p:cNvSpPr/>
            <p:nvPr/>
          </p:nvSpPr>
          <p:spPr>
            <a:xfrm>
              <a:off x="8332758" y="341125"/>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7"/>
            <p:cNvSpPr/>
            <p:nvPr/>
          </p:nvSpPr>
          <p:spPr>
            <a:xfrm>
              <a:off x="8652306" y="341125"/>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a:off x="6663022" y="305125"/>
              <a:ext cx="252000" cy="252000"/>
            </a:xfrm>
            <a:prstGeom prst="ellipse">
              <a:avLst/>
            </a:prstGeom>
            <a:solidFill>
              <a:srgbClr val="FFAB40"/>
            </a:solidFill>
            <a:ln w="9525" cap="flat" cmpd="sng">
              <a:solidFill>
                <a:srgbClr val="FFAB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txBox="1"/>
            <p:nvPr/>
          </p:nvSpPr>
          <p:spPr>
            <a:xfrm>
              <a:off x="6637025" y="234325"/>
              <a:ext cx="295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b="1">
                  <a:latin typeface="Open Sans"/>
                  <a:ea typeface="Open Sans"/>
                  <a:cs typeface="Open Sans"/>
                  <a:sym typeface="Open Sans"/>
                </a:rPr>
                <a:t>B</a:t>
              </a:r>
              <a:endParaRPr b="1">
                <a:latin typeface="Open Sans"/>
                <a:ea typeface="Open Sans"/>
                <a:cs typeface="Open Sans"/>
                <a:sym typeface="Open Sans"/>
              </a:endParaRPr>
            </a:p>
          </p:txBody>
        </p:sp>
      </p:grpSp>
      <p:sp>
        <p:nvSpPr>
          <p:cNvPr id="122" name="Google Shape;12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marR="0" lvl="0" indent="0" algn="r" rtl="0">
              <a:lnSpc>
                <a:spcPct val="100000"/>
              </a:lnSpc>
              <a:spcBef>
                <a:spcPts val="0"/>
              </a:spcBef>
              <a:spcAft>
                <a:spcPts val="0"/>
              </a:spcAft>
              <a:buNone/>
            </a:pPr>
            <a:fld id="{00000000-1234-1234-1234-123412341234}" type="slidenum">
              <a:rPr lang="es" sz="1500" b="1">
                <a:latin typeface="Open Sans"/>
                <a:ea typeface="Open Sans"/>
                <a:cs typeface="Open Sans"/>
                <a:sym typeface="Open Sans"/>
              </a:rPr>
              <a:t>5</a:t>
            </a:fld>
            <a:endParaRPr sz="1500" b="1">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1000"/>
                                        <p:tgtEl>
                                          <p:spTgt spid="1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fade">
                                      <p:cBhvr>
                                        <p:cTn id="12" dur="10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body" idx="1"/>
          </p:nvPr>
        </p:nvSpPr>
        <p:spPr>
          <a:xfrm>
            <a:off x="311700" y="1009000"/>
            <a:ext cx="8520600" cy="3829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600" b="1">
                <a:latin typeface="Open Sans"/>
                <a:ea typeface="Open Sans"/>
                <a:cs typeface="Open Sans"/>
                <a:sym typeface="Open Sans"/>
              </a:rPr>
              <a:t>Objetivo General</a:t>
            </a:r>
            <a:endParaRPr sz="1600" b="1">
              <a:latin typeface="Open Sans"/>
              <a:ea typeface="Open Sans"/>
              <a:cs typeface="Open Sans"/>
              <a:sym typeface="Open Sans"/>
            </a:endParaRPr>
          </a:p>
          <a:p>
            <a:pPr marL="457200" lvl="0" indent="-330200" algn="just" rtl="0">
              <a:spcBef>
                <a:spcPts val="1600"/>
              </a:spcBef>
              <a:spcAft>
                <a:spcPts val="0"/>
              </a:spcAft>
              <a:buSzPts val="1600"/>
              <a:buFont typeface="Open Sans"/>
              <a:buChar char="●"/>
            </a:pPr>
            <a:r>
              <a:rPr lang="es" sz="1600">
                <a:latin typeface="Open Sans"/>
                <a:ea typeface="Open Sans"/>
                <a:cs typeface="Open Sans"/>
                <a:sym typeface="Open Sans"/>
              </a:rPr>
              <a:t>Recuperar imágenes de documentos utilizando la recuperación de imágenes basada en texto de manera no supervisada. </a:t>
            </a:r>
            <a:endParaRPr sz="1600">
              <a:latin typeface="Open Sans"/>
              <a:ea typeface="Open Sans"/>
              <a:cs typeface="Open Sans"/>
              <a:sym typeface="Open Sans"/>
            </a:endParaRPr>
          </a:p>
          <a:p>
            <a:pPr marL="0" lvl="0" indent="0" algn="just" rtl="0">
              <a:spcBef>
                <a:spcPts val="1600"/>
              </a:spcBef>
              <a:spcAft>
                <a:spcPts val="0"/>
              </a:spcAft>
              <a:buNone/>
            </a:pPr>
            <a:r>
              <a:rPr lang="es" sz="1600" b="1">
                <a:latin typeface="Open Sans"/>
                <a:ea typeface="Open Sans"/>
                <a:cs typeface="Open Sans"/>
                <a:sym typeface="Open Sans"/>
              </a:rPr>
              <a:t>Objetivo Específico</a:t>
            </a:r>
            <a:endParaRPr sz="1600" b="1">
              <a:latin typeface="Open Sans"/>
              <a:ea typeface="Open Sans"/>
              <a:cs typeface="Open Sans"/>
              <a:sym typeface="Open Sans"/>
            </a:endParaRPr>
          </a:p>
          <a:p>
            <a:pPr marL="457200" lvl="0" indent="-330200" algn="just" rtl="0">
              <a:spcBef>
                <a:spcPts val="1600"/>
              </a:spcBef>
              <a:spcAft>
                <a:spcPts val="0"/>
              </a:spcAft>
              <a:buSzPts val="1600"/>
              <a:buFont typeface="Open Sans"/>
              <a:buAutoNum type="arabicPeriod"/>
            </a:pPr>
            <a:r>
              <a:rPr lang="es" sz="1600">
                <a:latin typeface="Open Sans"/>
                <a:ea typeface="Open Sans"/>
                <a:cs typeface="Open Sans"/>
                <a:sym typeface="Open Sans"/>
              </a:rPr>
              <a:t>Recopilar documentos e imágenes web mediante web scraping.</a:t>
            </a:r>
            <a:endParaRPr sz="1600">
              <a:latin typeface="Open Sans"/>
              <a:ea typeface="Open Sans"/>
              <a:cs typeface="Open Sans"/>
              <a:sym typeface="Open Sans"/>
            </a:endParaRPr>
          </a:p>
          <a:p>
            <a:pPr marL="457200" lvl="0" indent="-330200" algn="just" rtl="0">
              <a:spcBef>
                <a:spcPts val="0"/>
              </a:spcBef>
              <a:spcAft>
                <a:spcPts val="0"/>
              </a:spcAft>
              <a:buSzPts val="1600"/>
              <a:buFont typeface="Open Sans"/>
              <a:buAutoNum type="arabicPeriod"/>
            </a:pPr>
            <a:r>
              <a:rPr lang="es" sz="1600">
                <a:latin typeface="Open Sans"/>
                <a:ea typeface="Open Sans"/>
                <a:cs typeface="Open Sans"/>
                <a:sym typeface="Open Sans"/>
              </a:rPr>
              <a:t>Convertir los documentos no estructurados en documentos estructurados.</a:t>
            </a:r>
            <a:endParaRPr sz="1600">
              <a:latin typeface="Open Sans"/>
              <a:ea typeface="Open Sans"/>
              <a:cs typeface="Open Sans"/>
              <a:sym typeface="Open Sans"/>
            </a:endParaRPr>
          </a:p>
          <a:p>
            <a:pPr marL="457200" lvl="0" indent="-330200" algn="just" rtl="0">
              <a:spcBef>
                <a:spcPts val="0"/>
              </a:spcBef>
              <a:spcAft>
                <a:spcPts val="0"/>
              </a:spcAft>
              <a:buSzPts val="1600"/>
              <a:buFont typeface="Open Sans"/>
              <a:buAutoNum type="arabicPeriod"/>
            </a:pPr>
            <a:r>
              <a:rPr lang="es" sz="1600">
                <a:latin typeface="Open Sans"/>
                <a:ea typeface="Open Sans"/>
                <a:cs typeface="Open Sans"/>
                <a:sym typeface="Open Sans"/>
              </a:rPr>
              <a:t>Extraer características de los documentos y clusterizar mediante un algoritmo de extracción de características. </a:t>
            </a:r>
            <a:endParaRPr sz="1600">
              <a:latin typeface="Open Sans"/>
              <a:ea typeface="Open Sans"/>
              <a:cs typeface="Open Sans"/>
              <a:sym typeface="Open Sans"/>
            </a:endParaRPr>
          </a:p>
          <a:p>
            <a:pPr marL="457200" lvl="0" indent="-330200" algn="just" rtl="0">
              <a:spcBef>
                <a:spcPts val="0"/>
              </a:spcBef>
              <a:spcAft>
                <a:spcPts val="0"/>
              </a:spcAft>
              <a:buSzPts val="1600"/>
              <a:buFont typeface="Open Sans"/>
              <a:buAutoNum type="arabicPeriod"/>
            </a:pPr>
            <a:r>
              <a:rPr lang="es" sz="1600">
                <a:latin typeface="Open Sans"/>
                <a:ea typeface="Open Sans"/>
                <a:cs typeface="Open Sans"/>
                <a:sym typeface="Open Sans"/>
              </a:rPr>
              <a:t>Recuperación del documento prediciendo a qué grupo pertenece la consulta y aplicar la medida de similitud para obtener documentos más relevantes para recuperar imágenes del documento relevante.</a:t>
            </a:r>
            <a:endParaRPr sz="1600">
              <a:latin typeface="Open Sans"/>
              <a:ea typeface="Open Sans"/>
              <a:cs typeface="Open Sans"/>
              <a:sym typeface="Open Sans"/>
            </a:endParaRPr>
          </a:p>
          <a:p>
            <a:pPr marL="0" lvl="0" indent="0" algn="just" rtl="0">
              <a:spcBef>
                <a:spcPts val="1600"/>
              </a:spcBef>
              <a:spcAft>
                <a:spcPts val="1600"/>
              </a:spcAft>
              <a:buNone/>
            </a:pPr>
            <a:endParaRPr sz="1600">
              <a:latin typeface="Open Sans"/>
              <a:ea typeface="Open Sans"/>
              <a:cs typeface="Open Sans"/>
              <a:sym typeface="Open Sans"/>
            </a:endParaRPr>
          </a:p>
        </p:txBody>
      </p:sp>
      <p:sp>
        <p:nvSpPr>
          <p:cNvPr id="128" name="Google Shape;128;p18"/>
          <p:cNvSpPr/>
          <p:nvPr/>
        </p:nvSpPr>
        <p:spPr>
          <a:xfrm>
            <a:off x="-582125" y="234325"/>
            <a:ext cx="3396600" cy="669000"/>
          </a:xfrm>
          <a:prstGeom prst="chevron">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000" b="1">
                <a:solidFill>
                  <a:srgbClr val="FFFFFF"/>
                </a:solidFill>
                <a:latin typeface="Open Sans"/>
                <a:ea typeface="Open Sans"/>
                <a:cs typeface="Open Sans"/>
                <a:sym typeface="Open Sans"/>
              </a:rPr>
              <a:t>OBJETIVOS</a:t>
            </a:r>
            <a:endParaRPr sz="2000" b="1">
              <a:solidFill>
                <a:srgbClr val="FFFFFF"/>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body" idx="1"/>
          </p:nvPr>
        </p:nvSpPr>
        <p:spPr>
          <a:xfrm>
            <a:off x="311700" y="897775"/>
            <a:ext cx="4699200" cy="270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700" b="1">
                <a:latin typeface="Open Sans"/>
                <a:ea typeface="Open Sans"/>
                <a:cs typeface="Open Sans"/>
                <a:sym typeface="Open Sans"/>
              </a:rPr>
              <a:t>Image retrieval</a:t>
            </a:r>
            <a:endParaRPr sz="1700" b="1">
              <a:latin typeface="Open Sans"/>
              <a:ea typeface="Open Sans"/>
              <a:cs typeface="Open Sans"/>
              <a:sym typeface="Open Sans"/>
            </a:endParaRPr>
          </a:p>
          <a:p>
            <a:pPr marL="457200" lvl="0" indent="-323850" algn="just" rtl="0">
              <a:spcBef>
                <a:spcPts val="1600"/>
              </a:spcBef>
              <a:spcAft>
                <a:spcPts val="0"/>
              </a:spcAft>
              <a:buSzPts val="1500"/>
              <a:buFont typeface="Open Sans"/>
              <a:buChar char="●"/>
            </a:pPr>
            <a:r>
              <a:rPr lang="es" sz="1500">
                <a:latin typeface="Open Sans"/>
                <a:ea typeface="Open Sans"/>
                <a:cs typeface="Open Sans"/>
                <a:sym typeface="Open Sans"/>
              </a:rPr>
              <a:t>Tradicionalmente basado en keywords y descripciones de las imágenes. (Captions). </a:t>
            </a:r>
            <a:endParaRPr sz="1500">
              <a:latin typeface="Open Sans"/>
              <a:ea typeface="Open Sans"/>
              <a:cs typeface="Open Sans"/>
              <a:sym typeface="Open Sans"/>
            </a:endParaRPr>
          </a:p>
          <a:p>
            <a:pPr marL="457200" lvl="0" indent="-323850" algn="just" rtl="0">
              <a:spcBef>
                <a:spcPts val="0"/>
              </a:spcBef>
              <a:spcAft>
                <a:spcPts val="0"/>
              </a:spcAft>
              <a:buSzPts val="1500"/>
              <a:buFont typeface="Open Sans"/>
              <a:buChar char="●"/>
            </a:pPr>
            <a:r>
              <a:rPr lang="es" sz="1500">
                <a:latin typeface="Open Sans"/>
                <a:ea typeface="Open Sans"/>
                <a:cs typeface="Open Sans"/>
                <a:sym typeface="Open Sans"/>
              </a:rPr>
              <a:t>Algunas investigaciones se centran en utilizar múltiples fuentes para un mejor etiquetado de imágenes.</a:t>
            </a:r>
            <a:endParaRPr sz="1500">
              <a:latin typeface="Open Sans"/>
              <a:ea typeface="Open Sans"/>
              <a:cs typeface="Open Sans"/>
              <a:sym typeface="Open Sans"/>
            </a:endParaRPr>
          </a:p>
          <a:p>
            <a:pPr marL="457200" lvl="0" indent="-323850" algn="just" rtl="0">
              <a:spcBef>
                <a:spcPts val="0"/>
              </a:spcBef>
              <a:spcAft>
                <a:spcPts val="0"/>
              </a:spcAft>
              <a:buSzPts val="1500"/>
              <a:buFont typeface="Open Sans"/>
              <a:buChar char="●"/>
            </a:pPr>
            <a:r>
              <a:rPr lang="es" sz="1500">
                <a:latin typeface="Open Sans"/>
                <a:ea typeface="Open Sans"/>
                <a:cs typeface="Open Sans"/>
                <a:sym typeface="Open Sans"/>
              </a:rPr>
              <a:t>Otras técnicas se enfocan en identificar los contenidos de las imágenes e incluso interpretar textos presentes</a:t>
            </a:r>
            <a:endParaRPr sz="1500">
              <a:latin typeface="Open Sans"/>
              <a:ea typeface="Open Sans"/>
              <a:cs typeface="Open Sans"/>
              <a:sym typeface="Open Sans"/>
            </a:endParaRPr>
          </a:p>
        </p:txBody>
      </p:sp>
      <p:grpSp>
        <p:nvGrpSpPr>
          <p:cNvPr id="134" name="Google Shape;134;p19"/>
          <p:cNvGrpSpPr/>
          <p:nvPr/>
        </p:nvGrpSpPr>
        <p:grpSpPr>
          <a:xfrm>
            <a:off x="845088" y="3581400"/>
            <a:ext cx="4002438" cy="1562100"/>
            <a:chOff x="845088" y="3581400"/>
            <a:chExt cx="4002438" cy="1562100"/>
          </a:xfrm>
        </p:grpSpPr>
        <p:pic>
          <p:nvPicPr>
            <p:cNvPr id="135" name="Google Shape;135;p19"/>
            <p:cNvPicPr preferRelativeResize="0"/>
            <p:nvPr/>
          </p:nvPicPr>
          <p:blipFill>
            <a:blip r:embed="rId3">
              <a:alphaModFix/>
            </a:blip>
            <a:stretch>
              <a:fillRect/>
            </a:stretch>
          </p:blipFill>
          <p:spPr>
            <a:xfrm>
              <a:off x="845088" y="3581400"/>
              <a:ext cx="2085975" cy="1562100"/>
            </a:xfrm>
            <a:prstGeom prst="rect">
              <a:avLst/>
            </a:prstGeom>
            <a:noFill/>
            <a:ln>
              <a:noFill/>
            </a:ln>
          </p:spPr>
        </p:pic>
        <p:pic>
          <p:nvPicPr>
            <p:cNvPr id="136" name="Google Shape;136;p19"/>
            <p:cNvPicPr preferRelativeResize="0"/>
            <p:nvPr/>
          </p:nvPicPr>
          <p:blipFill>
            <a:blip r:embed="rId4">
              <a:alphaModFix/>
            </a:blip>
            <a:stretch>
              <a:fillRect/>
            </a:stretch>
          </p:blipFill>
          <p:spPr>
            <a:xfrm>
              <a:off x="3066350" y="3774613"/>
              <a:ext cx="1781175" cy="1076325"/>
            </a:xfrm>
            <a:prstGeom prst="rect">
              <a:avLst/>
            </a:prstGeom>
            <a:noFill/>
            <a:ln>
              <a:noFill/>
            </a:ln>
          </p:spPr>
        </p:pic>
      </p:grpSp>
      <p:sp>
        <p:nvSpPr>
          <p:cNvPr id="137" name="Google Shape;137;p19"/>
          <p:cNvSpPr/>
          <p:nvPr/>
        </p:nvSpPr>
        <p:spPr>
          <a:xfrm>
            <a:off x="-376833" y="210625"/>
            <a:ext cx="3305700" cy="669000"/>
          </a:xfrm>
          <a:prstGeom prst="chevron">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000" b="1">
                <a:solidFill>
                  <a:srgbClr val="FFFFFF"/>
                </a:solidFill>
                <a:latin typeface="Open Sans"/>
                <a:ea typeface="Open Sans"/>
                <a:cs typeface="Open Sans"/>
                <a:sym typeface="Open Sans"/>
              </a:rPr>
              <a:t>ESTADO DEL ARTE</a:t>
            </a:r>
            <a:endParaRPr sz="2000" b="1">
              <a:solidFill>
                <a:srgbClr val="FFFFFF"/>
              </a:solidFill>
              <a:latin typeface="Open Sans"/>
              <a:ea typeface="Open Sans"/>
              <a:cs typeface="Open Sans"/>
              <a:sym typeface="Open Sans"/>
            </a:endParaRPr>
          </a:p>
        </p:txBody>
      </p:sp>
      <p:sp>
        <p:nvSpPr>
          <p:cNvPr id="138" name="Google Shape;138;p19"/>
          <p:cNvSpPr txBox="1">
            <a:spLocks noGrp="1"/>
          </p:cNvSpPr>
          <p:nvPr>
            <p:ph type="body" idx="1"/>
          </p:nvPr>
        </p:nvSpPr>
        <p:spPr>
          <a:xfrm>
            <a:off x="5232450" y="939925"/>
            <a:ext cx="3788700" cy="262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700" b="1">
                <a:latin typeface="Open Sans"/>
                <a:ea typeface="Open Sans"/>
                <a:cs typeface="Open Sans"/>
                <a:sym typeface="Open Sans"/>
              </a:rPr>
              <a:t>Document Clustering</a:t>
            </a:r>
            <a:endParaRPr sz="1700" b="1">
              <a:latin typeface="Open Sans"/>
              <a:ea typeface="Open Sans"/>
              <a:cs typeface="Open Sans"/>
              <a:sym typeface="Open Sans"/>
            </a:endParaRPr>
          </a:p>
          <a:p>
            <a:pPr marL="457200" lvl="0" indent="-323850" algn="just" rtl="0">
              <a:spcBef>
                <a:spcPts val="1600"/>
              </a:spcBef>
              <a:spcAft>
                <a:spcPts val="0"/>
              </a:spcAft>
              <a:buSzPts val="1500"/>
              <a:buFont typeface="Open Sans"/>
              <a:buChar char="●"/>
            </a:pPr>
            <a:r>
              <a:rPr lang="es" sz="1500">
                <a:latin typeface="Open Sans"/>
                <a:ea typeface="Open Sans"/>
                <a:cs typeface="Open Sans"/>
                <a:sym typeface="Open Sans"/>
              </a:rPr>
              <a:t>Los agrupamientos son colección de documentos en grupos semánticamente relevantes.</a:t>
            </a:r>
            <a:endParaRPr sz="1500">
              <a:latin typeface="Open Sans"/>
              <a:ea typeface="Open Sans"/>
              <a:cs typeface="Open Sans"/>
              <a:sym typeface="Open Sans"/>
            </a:endParaRPr>
          </a:p>
          <a:p>
            <a:pPr marL="457200" lvl="0" indent="-323850" algn="just" rtl="0">
              <a:spcBef>
                <a:spcPts val="0"/>
              </a:spcBef>
              <a:spcAft>
                <a:spcPts val="0"/>
              </a:spcAft>
              <a:buSzPts val="1500"/>
              <a:buFont typeface="Open Sans"/>
              <a:buChar char="●"/>
            </a:pPr>
            <a:r>
              <a:rPr lang="es" sz="1500">
                <a:latin typeface="Open Sans"/>
                <a:ea typeface="Open Sans"/>
                <a:cs typeface="Open Sans"/>
                <a:sym typeface="Open Sans"/>
              </a:rPr>
              <a:t>Se utiliza K-means. K-means es un método de agrupamiento de datos. Se utiliza el los feature vectors obtenidos con TF-IDF.</a:t>
            </a:r>
            <a:endParaRPr sz="1500">
              <a:latin typeface="Open Sans"/>
              <a:ea typeface="Open Sans"/>
              <a:cs typeface="Open Sans"/>
              <a:sym typeface="Open Sans"/>
            </a:endParaRPr>
          </a:p>
        </p:txBody>
      </p:sp>
      <p:grpSp>
        <p:nvGrpSpPr>
          <p:cNvPr id="139" name="Google Shape;139;p19"/>
          <p:cNvGrpSpPr/>
          <p:nvPr/>
        </p:nvGrpSpPr>
        <p:grpSpPr>
          <a:xfrm>
            <a:off x="6299375" y="145525"/>
            <a:ext cx="2488831" cy="393600"/>
            <a:chOff x="6299375" y="145525"/>
            <a:chExt cx="2488831" cy="393600"/>
          </a:xfrm>
        </p:grpSpPr>
        <p:sp>
          <p:nvSpPr>
            <p:cNvPr id="140" name="Google Shape;140;p19"/>
            <p:cNvSpPr/>
            <p:nvPr/>
          </p:nvSpPr>
          <p:spPr>
            <a:xfrm>
              <a:off x="6299375" y="2523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9"/>
            <p:cNvSpPr/>
            <p:nvPr/>
          </p:nvSpPr>
          <p:spPr>
            <a:xfrm>
              <a:off x="6618922" y="2523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9"/>
            <p:cNvSpPr/>
            <p:nvPr/>
          </p:nvSpPr>
          <p:spPr>
            <a:xfrm>
              <a:off x="7330017" y="252325"/>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9"/>
            <p:cNvSpPr/>
            <p:nvPr/>
          </p:nvSpPr>
          <p:spPr>
            <a:xfrm>
              <a:off x="7649564" y="252325"/>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9"/>
            <p:cNvSpPr/>
            <p:nvPr/>
          </p:nvSpPr>
          <p:spPr>
            <a:xfrm>
              <a:off x="7969111" y="252325"/>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9"/>
            <p:cNvSpPr/>
            <p:nvPr/>
          </p:nvSpPr>
          <p:spPr>
            <a:xfrm>
              <a:off x="8288658" y="252325"/>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9"/>
            <p:cNvSpPr/>
            <p:nvPr/>
          </p:nvSpPr>
          <p:spPr>
            <a:xfrm>
              <a:off x="8608206" y="252325"/>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9"/>
            <p:cNvSpPr/>
            <p:nvPr/>
          </p:nvSpPr>
          <p:spPr>
            <a:xfrm>
              <a:off x="6938469" y="216325"/>
              <a:ext cx="252000" cy="252000"/>
            </a:xfrm>
            <a:prstGeom prst="ellipse">
              <a:avLst/>
            </a:prstGeom>
            <a:solidFill>
              <a:srgbClr val="FFAB40"/>
            </a:solidFill>
            <a:ln w="9525" cap="flat" cmpd="sng">
              <a:solidFill>
                <a:srgbClr val="FFAB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9"/>
            <p:cNvSpPr txBox="1"/>
            <p:nvPr/>
          </p:nvSpPr>
          <p:spPr>
            <a:xfrm>
              <a:off x="6913425" y="145525"/>
              <a:ext cx="295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b="1">
                  <a:latin typeface="Open Sans"/>
                  <a:ea typeface="Open Sans"/>
                  <a:cs typeface="Open Sans"/>
                  <a:sym typeface="Open Sans"/>
                </a:rPr>
                <a:t>C</a:t>
              </a:r>
              <a:endParaRPr b="1">
                <a:latin typeface="Open Sans"/>
                <a:ea typeface="Open Sans"/>
                <a:cs typeface="Open Sans"/>
                <a:sym typeface="Open Sans"/>
              </a:endParaRPr>
            </a:p>
          </p:txBody>
        </p:sp>
      </p:grpSp>
      <p:sp>
        <p:nvSpPr>
          <p:cNvPr id="149" name="Google Shape;14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marR="0" lvl="0" indent="0" algn="r" rtl="0">
              <a:lnSpc>
                <a:spcPct val="100000"/>
              </a:lnSpc>
              <a:spcBef>
                <a:spcPts val="0"/>
              </a:spcBef>
              <a:spcAft>
                <a:spcPts val="0"/>
              </a:spcAft>
              <a:buNone/>
            </a:pPr>
            <a:fld id="{00000000-1234-1234-1234-123412341234}" type="slidenum">
              <a:rPr lang="es" sz="1500" b="1">
                <a:latin typeface="Open Sans"/>
                <a:ea typeface="Open Sans"/>
                <a:cs typeface="Open Sans"/>
                <a:sym typeface="Open Sans"/>
              </a:rPr>
              <a:t>7</a:t>
            </a:fld>
            <a:endParaRPr sz="1500" b="1">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10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fade">
                                      <p:cBhvr>
                                        <p:cTn id="12" dur="1000"/>
                                        <p:tgtEl>
                                          <p:spTgt spid="1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8"/>
                                        </p:tgtEl>
                                        <p:attrNameLst>
                                          <p:attrName>style.visibility</p:attrName>
                                        </p:attrNameLst>
                                      </p:cBhvr>
                                      <p:to>
                                        <p:strVal val="visible"/>
                                      </p:to>
                                    </p:set>
                                    <p:animEffect transition="in" filter="fade">
                                      <p:cBhvr>
                                        <p:cTn id="17" dur="10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body" idx="1"/>
          </p:nvPr>
        </p:nvSpPr>
        <p:spPr>
          <a:xfrm>
            <a:off x="528100" y="1873850"/>
            <a:ext cx="4335000" cy="197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700" b="1">
                <a:latin typeface="Open Sans"/>
                <a:ea typeface="Open Sans"/>
                <a:cs typeface="Open Sans"/>
                <a:sym typeface="Open Sans"/>
              </a:rPr>
              <a:t>Topic Modelling</a:t>
            </a:r>
            <a:endParaRPr sz="1700">
              <a:latin typeface="Open Sans"/>
              <a:ea typeface="Open Sans"/>
              <a:cs typeface="Open Sans"/>
              <a:sym typeface="Open Sans"/>
            </a:endParaRPr>
          </a:p>
          <a:p>
            <a:pPr marL="457200" lvl="0" indent="-330200" algn="l" rtl="0">
              <a:lnSpc>
                <a:spcPct val="150000"/>
              </a:lnSpc>
              <a:spcBef>
                <a:spcPts val="1600"/>
              </a:spcBef>
              <a:spcAft>
                <a:spcPts val="0"/>
              </a:spcAft>
              <a:buSzPts val="1600"/>
              <a:buFont typeface="Open Sans"/>
              <a:buChar char="●"/>
            </a:pPr>
            <a:r>
              <a:rPr lang="es" sz="1600">
                <a:latin typeface="Open Sans"/>
                <a:ea typeface="Open Sans"/>
                <a:cs typeface="Open Sans"/>
                <a:sym typeface="Open Sans"/>
              </a:rPr>
              <a:t>LDA para generar modelos estadísticos que representan múltiples tópicos en una colección de documentos de texto.</a:t>
            </a:r>
            <a:endParaRPr sz="1600">
              <a:latin typeface="Open Sans"/>
              <a:ea typeface="Open Sans"/>
              <a:cs typeface="Open Sans"/>
              <a:sym typeface="Open Sans"/>
            </a:endParaRPr>
          </a:p>
        </p:txBody>
      </p:sp>
      <p:sp>
        <p:nvSpPr>
          <p:cNvPr id="155" name="Google Shape;155;p20"/>
          <p:cNvSpPr/>
          <p:nvPr/>
        </p:nvSpPr>
        <p:spPr>
          <a:xfrm>
            <a:off x="-376833" y="210625"/>
            <a:ext cx="3305700" cy="669000"/>
          </a:xfrm>
          <a:prstGeom prst="chevron">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000" b="1">
                <a:solidFill>
                  <a:srgbClr val="FFFFFF"/>
                </a:solidFill>
                <a:latin typeface="Open Sans"/>
                <a:ea typeface="Open Sans"/>
                <a:cs typeface="Open Sans"/>
                <a:sym typeface="Open Sans"/>
              </a:rPr>
              <a:t>METODOLOGÍA</a:t>
            </a:r>
            <a:endParaRPr sz="2000" b="1">
              <a:solidFill>
                <a:srgbClr val="FFFFFF"/>
              </a:solidFill>
              <a:latin typeface="Open Sans"/>
              <a:ea typeface="Open Sans"/>
              <a:cs typeface="Open Sans"/>
              <a:sym typeface="Open Sans"/>
            </a:endParaRPr>
          </a:p>
        </p:txBody>
      </p:sp>
      <p:sp>
        <p:nvSpPr>
          <p:cNvPr id="156" name="Google Shape;156;p20"/>
          <p:cNvSpPr txBox="1">
            <a:spLocks noGrp="1"/>
          </p:cNvSpPr>
          <p:nvPr>
            <p:ph type="body" idx="1"/>
          </p:nvPr>
        </p:nvSpPr>
        <p:spPr>
          <a:xfrm>
            <a:off x="5230100" y="1873850"/>
            <a:ext cx="3385800" cy="1677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sz="1700" b="1">
                <a:latin typeface="Open Sans"/>
                <a:ea typeface="Open Sans"/>
                <a:cs typeface="Open Sans"/>
                <a:sym typeface="Open Sans"/>
              </a:rPr>
              <a:t>Feature Extraction</a:t>
            </a:r>
            <a:endParaRPr sz="1700" b="1">
              <a:latin typeface="Open Sans"/>
              <a:ea typeface="Open Sans"/>
              <a:cs typeface="Open Sans"/>
              <a:sym typeface="Open Sans"/>
            </a:endParaRPr>
          </a:p>
          <a:p>
            <a:pPr marL="457200" lvl="0" indent="-330200" algn="l" rtl="0">
              <a:lnSpc>
                <a:spcPct val="150000"/>
              </a:lnSpc>
              <a:spcBef>
                <a:spcPts val="1600"/>
              </a:spcBef>
              <a:spcAft>
                <a:spcPts val="0"/>
              </a:spcAft>
              <a:buSzPts val="1600"/>
              <a:buFont typeface="Open Sans"/>
              <a:buChar char="●"/>
            </a:pPr>
            <a:r>
              <a:rPr lang="es" sz="1600">
                <a:latin typeface="Open Sans"/>
                <a:ea typeface="Open Sans"/>
                <a:cs typeface="Open Sans"/>
                <a:sym typeface="Open Sans"/>
              </a:rPr>
              <a:t>Tokenización</a:t>
            </a:r>
            <a:endParaRPr sz="1600">
              <a:latin typeface="Open Sans"/>
              <a:ea typeface="Open Sans"/>
              <a:cs typeface="Open Sans"/>
              <a:sym typeface="Open Sans"/>
            </a:endParaRPr>
          </a:p>
          <a:p>
            <a:pPr marL="457200" lvl="0" indent="-330200" algn="l" rtl="0">
              <a:lnSpc>
                <a:spcPct val="150000"/>
              </a:lnSpc>
              <a:spcBef>
                <a:spcPts val="0"/>
              </a:spcBef>
              <a:spcAft>
                <a:spcPts val="0"/>
              </a:spcAft>
              <a:buSzPts val="1600"/>
              <a:buFont typeface="Open Sans"/>
              <a:buChar char="●"/>
            </a:pPr>
            <a:r>
              <a:rPr lang="es" sz="1600">
                <a:latin typeface="Open Sans"/>
                <a:ea typeface="Open Sans"/>
                <a:cs typeface="Open Sans"/>
                <a:sym typeface="Open Sans"/>
              </a:rPr>
              <a:t>Eliminación de stopwords</a:t>
            </a:r>
            <a:endParaRPr sz="1600">
              <a:latin typeface="Open Sans"/>
              <a:ea typeface="Open Sans"/>
              <a:cs typeface="Open Sans"/>
              <a:sym typeface="Open Sans"/>
            </a:endParaRPr>
          </a:p>
          <a:p>
            <a:pPr marL="457200" lvl="0" indent="-330200" algn="l" rtl="0">
              <a:lnSpc>
                <a:spcPct val="150000"/>
              </a:lnSpc>
              <a:spcBef>
                <a:spcPts val="0"/>
              </a:spcBef>
              <a:spcAft>
                <a:spcPts val="0"/>
              </a:spcAft>
              <a:buSzPts val="1600"/>
              <a:buFont typeface="Open Sans"/>
              <a:buChar char="●"/>
            </a:pPr>
            <a:r>
              <a:rPr lang="es" sz="1600">
                <a:latin typeface="Open Sans"/>
                <a:ea typeface="Open Sans"/>
                <a:cs typeface="Open Sans"/>
                <a:sym typeface="Open Sans"/>
              </a:rPr>
              <a:t>Stemming</a:t>
            </a:r>
            <a:endParaRPr sz="1600">
              <a:latin typeface="Open Sans"/>
              <a:ea typeface="Open Sans"/>
              <a:cs typeface="Open Sans"/>
              <a:sym typeface="Open Sans"/>
            </a:endParaRPr>
          </a:p>
          <a:p>
            <a:pPr marL="457200" lvl="0" indent="-330200" algn="l" rtl="0">
              <a:lnSpc>
                <a:spcPct val="150000"/>
              </a:lnSpc>
              <a:spcBef>
                <a:spcPts val="0"/>
              </a:spcBef>
              <a:spcAft>
                <a:spcPts val="0"/>
              </a:spcAft>
              <a:buSzPts val="1600"/>
              <a:buFont typeface="Open Sans"/>
              <a:buChar char="●"/>
            </a:pPr>
            <a:r>
              <a:rPr lang="es" sz="1600">
                <a:latin typeface="Open Sans"/>
                <a:ea typeface="Open Sans"/>
                <a:cs typeface="Open Sans"/>
                <a:sym typeface="Open Sans"/>
              </a:rPr>
              <a:t>TF-IDF</a:t>
            </a:r>
            <a:endParaRPr sz="1600">
              <a:latin typeface="Open Sans"/>
              <a:ea typeface="Open Sans"/>
              <a:cs typeface="Open Sans"/>
              <a:sym typeface="Open Sans"/>
            </a:endParaRPr>
          </a:p>
        </p:txBody>
      </p:sp>
      <p:grpSp>
        <p:nvGrpSpPr>
          <p:cNvPr id="157" name="Google Shape;157;p20"/>
          <p:cNvGrpSpPr/>
          <p:nvPr/>
        </p:nvGrpSpPr>
        <p:grpSpPr>
          <a:xfrm>
            <a:off x="6343475" y="210625"/>
            <a:ext cx="2488831" cy="393600"/>
            <a:chOff x="6343475" y="210625"/>
            <a:chExt cx="2488831" cy="393600"/>
          </a:xfrm>
        </p:grpSpPr>
        <p:sp>
          <p:nvSpPr>
            <p:cNvPr id="158" name="Google Shape;158;p20"/>
            <p:cNvSpPr/>
            <p:nvPr/>
          </p:nvSpPr>
          <p:spPr>
            <a:xfrm>
              <a:off x="6343475" y="317413"/>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p:nvPr/>
          </p:nvSpPr>
          <p:spPr>
            <a:xfrm>
              <a:off x="6663022" y="317413"/>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p:nvPr/>
          </p:nvSpPr>
          <p:spPr>
            <a:xfrm>
              <a:off x="6982569" y="317413"/>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a:off x="7302117" y="281413"/>
              <a:ext cx="252000" cy="252000"/>
            </a:xfrm>
            <a:prstGeom prst="ellipse">
              <a:avLst/>
            </a:prstGeom>
            <a:solidFill>
              <a:srgbClr val="FFAB40"/>
            </a:solidFill>
            <a:ln w="9525" cap="flat" cmpd="sng">
              <a:solidFill>
                <a:srgbClr val="FFAB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p:nvPr/>
          </p:nvSpPr>
          <p:spPr>
            <a:xfrm>
              <a:off x="7693664" y="317413"/>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0"/>
            <p:cNvSpPr/>
            <p:nvPr/>
          </p:nvSpPr>
          <p:spPr>
            <a:xfrm>
              <a:off x="8013211" y="317413"/>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0"/>
            <p:cNvSpPr/>
            <p:nvPr/>
          </p:nvSpPr>
          <p:spPr>
            <a:xfrm>
              <a:off x="8332758" y="317413"/>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0"/>
            <p:cNvSpPr/>
            <p:nvPr/>
          </p:nvSpPr>
          <p:spPr>
            <a:xfrm>
              <a:off x="8652306" y="317413"/>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txBox="1"/>
            <p:nvPr/>
          </p:nvSpPr>
          <p:spPr>
            <a:xfrm>
              <a:off x="7289150" y="210625"/>
              <a:ext cx="295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b="1">
                  <a:latin typeface="Open Sans"/>
                  <a:ea typeface="Open Sans"/>
                  <a:cs typeface="Open Sans"/>
                  <a:sym typeface="Open Sans"/>
                </a:rPr>
                <a:t>D</a:t>
              </a:r>
              <a:endParaRPr b="1">
                <a:latin typeface="Open Sans"/>
                <a:ea typeface="Open Sans"/>
                <a:cs typeface="Open Sans"/>
                <a:sym typeface="Open Sans"/>
              </a:endParaRPr>
            </a:p>
          </p:txBody>
        </p:sp>
      </p:grpSp>
      <p:sp>
        <p:nvSpPr>
          <p:cNvPr id="167" name="Google Shape;167;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marR="0" lvl="0" indent="0" algn="r" rtl="0">
              <a:lnSpc>
                <a:spcPct val="100000"/>
              </a:lnSpc>
              <a:spcBef>
                <a:spcPts val="0"/>
              </a:spcBef>
              <a:spcAft>
                <a:spcPts val="0"/>
              </a:spcAft>
              <a:buNone/>
            </a:pPr>
            <a:fld id="{00000000-1234-1234-1234-123412341234}" type="slidenum">
              <a:rPr lang="es" sz="1500" b="1">
                <a:latin typeface="Open Sans"/>
                <a:ea typeface="Open Sans"/>
                <a:cs typeface="Open Sans"/>
                <a:sym typeface="Open Sans"/>
              </a:rPr>
              <a:t>8</a:t>
            </a:fld>
            <a:endParaRPr sz="1500" b="1">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1000"/>
                                        <p:tgtEl>
                                          <p:spTgt spid="1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6"/>
                                        </p:tgtEl>
                                        <p:attrNameLst>
                                          <p:attrName>style.visibility</p:attrName>
                                        </p:attrNameLst>
                                      </p:cBhvr>
                                      <p:to>
                                        <p:strVal val="visible"/>
                                      </p:to>
                                    </p:set>
                                    <p:animEffect transition="in" filter="fade">
                                      <p:cBhvr>
                                        <p:cTn id="12" dur="10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p21"/>
          <p:cNvPicPr preferRelativeResize="0"/>
          <p:nvPr/>
        </p:nvPicPr>
        <p:blipFill>
          <a:blip r:embed="rId3">
            <a:alphaModFix/>
          </a:blip>
          <a:stretch>
            <a:fillRect/>
          </a:stretch>
        </p:blipFill>
        <p:spPr>
          <a:xfrm>
            <a:off x="5027625" y="570025"/>
            <a:ext cx="3934875" cy="4573475"/>
          </a:xfrm>
          <a:prstGeom prst="rect">
            <a:avLst/>
          </a:prstGeom>
          <a:noFill/>
          <a:ln>
            <a:noFill/>
          </a:ln>
        </p:spPr>
      </p:pic>
      <p:sp>
        <p:nvSpPr>
          <p:cNvPr id="173" name="Google Shape;173;p21"/>
          <p:cNvSpPr/>
          <p:nvPr/>
        </p:nvSpPr>
        <p:spPr>
          <a:xfrm>
            <a:off x="-376833" y="210625"/>
            <a:ext cx="3305700" cy="669000"/>
          </a:xfrm>
          <a:prstGeom prst="chevron">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000" b="1">
                <a:solidFill>
                  <a:srgbClr val="FFFFFF"/>
                </a:solidFill>
                <a:latin typeface="Open Sans"/>
                <a:ea typeface="Open Sans"/>
                <a:cs typeface="Open Sans"/>
                <a:sym typeface="Open Sans"/>
              </a:rPr>
              <a:t>METODOLOGÍA</a:t>
            </a:r>
            <a:endParaRPr sz="2000" b="1">
              <a:solidFill>
                <a:srgbClr val="FFFFFF"/>
              </a:solidFill>
              <a:latin typeface="Open Sans"/>
              <a:ea typeface="Open Sans"/>
              <a:cs typeface="Open Sans"/>
              <a:sym typeface="Open Sans"/>
            </a:endParaRPr>
          </a:p>
        </p:txBody>
      </p:sp>
      <p:sp>
        <p:nvSpPr>
          <p:cNvPr id="174" name="Google Shape;174;p21"/>
          <p:cNvSpPr txBox="1">
            <a:spLocks noGrp="1"/>
          </p:cNvSpPr>
          <p:nvPr>
            <p:ph type="body" idx="1"/>
          </p:nvPr>
        </p:nvSpPr>
        <p:spPr>
          <a:xfrm>
            <a:off x="370850" y="1064175"/>
            <a:ext cx="4138200" cy="9885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1600"/>
              </a:spcAft>
              <a:buNone/>
            </a:pPr>
            <a:r>
              <a:rPr lang="es" sz="1400" b="1">
                <a:latin typeface="Open Sans"/>
                <a:ea typeface="Open Sans"/>
                <a:cs typeface="Open Sans"/>
                <a:sym typeface="Open Sans"/>
              </a:rPr>
              <a:t>1. </a:t>
            </a:r>
            <a:r>
              <a:rPr lang="es" sz="1400">
                <a:latin typeface="Open Sans"/>
                <a:ea typeface="Open Sans"/>
                <a:cs typeface="Open Sans"/>
                <a:sym typeface="Open Sans"/>
              </a:rPr>
              <a:t>Recolección de documentos junto con las imágenes asociadas. (Times of India, Indian Express and Financial Express)</a:t>
            </a:r>
            <a:endParaRPr sz="1400">
              <a:latin typeface="Open Sans"/>
              <a:ea typeface="Open Sans"/>
              <a:cs typeface="Open Sans"/>
              <a:sym typeface="Open Sans"/>
            </a:endParaRPr>
          </a:p>
        </p:txBody>
      </p:sp>
      <p:sp>
        <p:nvSpPr>
          <p:cNvPr id="175" name="Google Shape;175;p21"/>
          <p:cNvSpPr txBox="1">
            <a:spLocks noGrp="1"/>
          </p:cNvSpPr>
          <p:nvPr>
            <p:ph type="body" idx="1"/>
          </p:nvPr>
        </p:nvSpPr>
        <p:spPr>
          <a:xfrm>
            <a:off x="370850" y="2160394"/>
            <a:ext cx="4138200" cy="4191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1600"/>
              </a:spcAft>
              <a:buNone/>
            </a:pPr>
            <a:r>
              <a:rPr lang="es" sz="1400" b="1">
                <a:latin typeface="Open Sans"/>
                <a:ea typeface="Open Sans"/>
                <a:cs typeface="Open Sans"/>
                <a:sym typeface="Open Sans"/>
              </a:rPr>
              <a:t>2. </a:t>
            </a:r>
            <a:r>
              <a:rPr lang="es" sz="1400">
                <a:latin typeface="Open Sans"/>
                <a:ea typeface="Open Sans"/>
                <a:cs typeface="Open Sans"/>
                <a:sym typeface="Open Sans"/>
              </a:rPr>
              <a:t>Extracción de features de los documentos</a:t>
            </a:r>
            <a:endParaRPr sz="1400">
              <a:latin typeface="Open Sans"/>
              <a:ea typeface="Open Sans"/>
              <a:cs typeface="Open Sans"/>
              <a:sym typeface="Open Sans"/>
            </a:endParaRPr>
          </a:p>
        </p:txBody>
      </p:sp>
      <p:sp>
        <p:nvSpPr>
          <p:cNvPr id="176" name="Google Shape;176;p21"/>
          <p:cNvSpPr txBox="1">
            <a:spLocks noGrp="1"/>
          </p:cNvSpPr>
          <p:nvPr>
            <p:ph type="body" idx="1"/>
          </p:nvPr>
        </p:nvSpPr>
        <p:spPr>
          <a:xfrm>
            <a:off x="370850" y="2687213"/>
            <a:ext cx="4138200" cy="7521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1600"/>
              </a:spcAft>
              <a:buNone/>
            </a:pPr>
            <a:r>
              <a:rPr lang="es" sz="1400" b="1">
                <a:latin typeface="Open Sans"/>
                <a:ea typeface="Open Sans"/>
                <a:cs typeface="Open Sans"/>
                <a:sym typeface="Open Sans"/>
              </a:rPr>
              <a:t>3. </a:t>
            </a:r>
            <a:r>
              <a:rPr lang="es" sz="1400">
                <a:latin typeface="Open Sans"/>
                <a:ea typeface="Open Sans"/>
                <a:cs typeface="Open Sans"/>
                <a:sym typeface="Open Sans"/>
              </a:rPr>
              <a:t>Se realiza un clustering de documentos y se realiza la predicción</a:t>
            </a:r>
            <a:endParaRPr sz="1400">
              <a:latin typeface="Open Sans"/>
              <a:ea typeface="Open Sans"/>
              <a:cs typeface="Open Sans"/>
              <a:sym typeface="Open Sans"/>
            </a:endParaRPr>
          </a:p>
        </p:txBody>
      </p:sp>
      <p:sp>
        <p:nvSpPr>
          <p:cNvPr id="177" name="Google Shape;177;p21"/>
          <p:cNvSpPr txBox="1">
            <a:spLocks noGrp="1"/>
          </p:cNvSpPr>
          <p:nvPr>
            <p:ph type="body" idx="1"/>
          </p:nvPr>
        </p:nvSpPr>
        <p:spPr>
          <a:xfrm>
            <a:off x="370850" y="3547031"/>
            <a:ext cx="4138200" cy="4191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1600"/>
              </a:spcAft>
              <a:buNone/>
            </a:pPr>
            <a:r>
              <a:rPr lang="es" sz="1400" b="1">
                <a:latin typeface="Open Sans"/>
                <a:ea typeface="Open Sans"/>
                <a:cs typeface="Open Sans"/>
                <a:sym typeface="Open Sans"/>
              </a:rPr>
              <a:t>4. </a:t>
            </a:r>
            <a:r>
              <a:rPr lang="es" sz="1400">
                <a:latin typeface="Open Sans"/>
                <a:ea typeface="Open Sans"/>
                <a:cs typeface="Open Sans"/>
                <a:sym typeface="Open Sans"/>
              </a:rPr>
              <a:t>Topic Modeling utilizando LDA</a:t>
            </a:r>
            <a:endParaRPr sz="1400">
              <a:latin typeface="Open Sans"/>
              <a:ea typeface="Open Sans"/>
              <a:cs typeface="Open Sans"/>
              <a:sym typeface="Open Sans"/>
            </a:endParaRPr>
          </a:p>
        </p:txBody>
      </p:sp>
      <p:sp>
        <p:nvSpPr>
          <p:cNvPr id="178" name="Google Shape;178;p21"/>
          <p:cNvSpPr txBox="1">
            <a:spLocks noGrp="1"/>
          </p:cNvSpPr>
          <p:nvPr>
            <p:ph type="body" idx="1"/>
          </p:nvPr>
        </p:nvSpPr>
        <p:spPr>
          <a:xfrm>
            <a:off x="370850" y="4073850"/>
            <a:ext cx="4138200" cy="7521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1600"/>
              </a:spcAft>
              <a:buNone/>
            </a:pPr>
            <a:r>
              <a:rPr lang="es" sz="1400" b="1">
                <a:latin typeface="Open Sans"/>
                <a:ea typeface="Open Sans"/>
                <a:cs typeface="Open Sans"/>
                <a:sym typeface="Open Sans"/>
              </a:rPr>
              <a:t>5.</a:t>
            </a:r>
            <a:r>
              <a:rPr lang="es" sz="1400">
                <a:latin typeface="Open Sans"/>
                <a:ea typeface="Open Sans"/>
                <a:cs typeface="Open Sans"/>
                <a:sym typeface="Open Sans"/>
              </a:rPr>
              <a:t> Coincidencia de similitud utilizando la similaridad del coseno</a:t>
            </a:r>
            <a:endParaRPr sz="1400">
              <a:latin typeface="Open Sans"/>
              <a:ea typeface="Open Sans"/>
              <a:cs typeface="Open Sans"/>
              <a:sym typeface="Open Sans"/>
            </a:endParaRPr>
          </a:p>
        </p:txBody>
      </p:sp>
      <p:grpSp>
        <p:nvGrpSpPr>
          <p:cNvPr id="179" name="Google Shape;179;p21"/>
          <p:cNvGrpSpPr/>
          <p:nvPr/>
        </p:nvGrpSpPr>
        <p:grpSpPr>
          <a:xfrm>
            <a:off x="6473675" y="176425"/>
            <a:ext cx="2488831" cy="393600"/>
            <a:chOff x="6473675" y="176425"/>
            <a:chExt cx="2488831" cy="393600"/>
          </a:xfrm>
        </p:grpSpPr>
        <p:sp>
          <p:nvSpPr>
            <p:cNvPr id="180" name="Google Shape;180;p21"/>
            <p:cNvSpPr/>
            <p:nvPr/>
          </p:nvSpPr>
          <p:spPr>
            <a:xfrm>
              <a:off x="6473675" y="2832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1"/>
            <p:cNvSpPr/>
            <p:nvPr/>
          </p:nvSpPr>
          <p:spPr>
            <a:xfrm>
              <a:off x="6793222" y="2832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1"/>
            <p:cNvSpPr/>
            <p:nvPr/>
          </p:nvSpPr>
          <p:spPr>
            <a:xfrm>
              <a:off x="7112769" y="2832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p:nvPr/>
          </p:nvSpPr>
          <p:spPr>
            <a:xfrm>
              <a:off x="7432317" y="283225"/>
              <a:ext cx="180000" cy="180000"/>
            </a:xfrm>
            <a:prstGeom prst="ellipse">
              <a:avLst/>
            </a:prstGeom>
            <a:solidFill>
              <a:srgbClr val="FFC77F"/>
            </a:solidFill>
            <a:ln w="9525" cap="flat" cmpd="sng">
              <a:solidFill>
                <a:srgbClr val="FFC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p:nvPr/>
          </p:nvSpPr>
          <p:spPr>
            <a:xfrm>
              <a:off x="8143411" y="283225"/>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1"/>
            <p:cNvSpPr/>
            <p:nvPr/>
          </p:nvSpPr>
          <p:spPr>
            <a:xfrm>
              <a:off x="8462958" y="283225"/>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p:nvPr/>
          </p:nvSpPr>
          <p:spPr>
            <a:xfrm>
              <a:off x="8782506" y="283225"/>
              <a:ext cx="180000" cy="180000"/>
            </a:xfrm>
            <a:prstGeom prst="ellipse">
              <a:avLst/>
            </a:prstGeom>
            <a:solidFill>
              <a:srgbClr val="EEEEEE"/>
            </a:solidFill>
            <a:ln w="9525" cap="flat" cmpd="sng">
              <a:solidFill>
                <a:srgbClr val="EEEE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1"/>
            <p:cNvSpPr/>
            <p:nvPr/>
          </p:nvSpPr>
          <p:spPr>
            <a:xfrm>
              <a:off x="7751864" y="247225"/>
              <a:ext cx="252000" cy="252000"/>
            </a:xfrm>
            <a:prstGeom prst="ellipse">
              <a:avLst/>
            </a:prstGeom>
            <a:solidFill>
              <a:srgbClr val="FFAB40"/>
            </a:solidFill>
            <a:ln w="9525" cap="flat" cmpd="sng">
              <a:solidFill>
                <a:srgbClr val="FFAB4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txBox="1"/>
            <p:nvPr/>
          </p:nvSpPr>
          <p:spPr>
            <a:xfrm>
              <a:off x="7737050" y="176425"/>
              <a:ext cx="295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b="1">
                  <a:latin typeface="Open Sans"/>
                  <a:ea typeface="Open Sans"/>
                  <a:cs typeface="Open Sans"/>
                  <a:sym typeface="Open Sans"/>
                </a:rPr>
                <a:t>E</a:t>
              </a:r>
              <a:endParaRPr b="1">
                <a:latin typeface="Open Sans"/>
                <a:ea typeface="Open Sans"/>
                <a:cs typeface="Open Sans"/>
                <a:sym typeface="Open Sans"/>
              </a:endParaRPr>
            </a:p>
          </p:txBody>
        </p:sp>
      </p:grpSp>
      <p:sp>
        <p:nvSpPr>
          <p:cNvPr id="189" name="Google Shape;18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marR="0" lvl="0" indent="0" algn="r" rtl="0">
              <a:lnSpc>
                <a:spcPct val="100000"/>
              </a:lnSpc>
              <a:spcBef>
                <a:spcPts val="0"/>
              </a:spcBef>
              <a:spcAft>
                <a:spcPts val="0"/>
              </a:spcAft>
              <a:buNone/>
            </a:pPr>
            <a:fld id="{00000000-1234-1234-1234-123412341234}" type="slidenum">
              <a:rPr lang="es" sz="1500" b="1">
                <a:latin typeface="Open Sans"/>
                <a:ea typeface="Open Sans"/>
                <a:cs typeface="Open Sans"/>
                <a:sym typeface="Open Sans"/>
              </a:rPr>
              <a:t>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fade">
                                      <p:cBhvr>
                                        <p:cTn id="7" dur="1000"/>
                                        <p:tgtEl>
                                          <p:spTgt spid="1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
                                        </p:tgtEl>
                                        <p:attrNameLst>
                                          <p:attrName>style.visibility</p:attrName>
                                        </p:attrNameLst>
                                      </p:cBhvr>
                                      <p:to>
                                        <p:strVal val="visible"/>
                                      </p:to>
                                    </p:set>
                                    <p:animEffect transition="in" filter="fade">
                                      <p:cBhvr>
                                        <p:cTn id="12" dur="1000"/>
                                        <p:tgtEl>
                                          <p:spTgt spid="1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5"/>
                                        </p:tgtEl>
                                        <p:attrNameLst>
                                          <p:attrName>style.visibility</p:attrName>
                                        </p:attrNameLst>
                                      </p:cBhvr>
                                      <p:to>
                                        <p:strVal val="visible"/>
                                      </p:to>
                                    </p:set>
                                    <p:animEffect transition="in" filter="fade">
                                      <p:cBhvr>
                                        <p:cTn id="17" dur="1000"/>
                                        <p:tgtEl>
                                          <p:spTgt spid="17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6"/>
                                        </p:tgtEl>
                                        <p:attrNameLst>
                                          <p:attrName>style.visibility</p:attrName>
                                        </p:attrNameLst>
                                      </p:cBhvr>
                                      <p:to>
                                        <p:strVal val="visible"/>
                                      </p:to>
                                    </p:set>
                                    <p:animEffect transition="in" filter="fade">
                                      <p:cBhvr>
                                        <p:cTn id="22" dur="1000"/>
                                        <p:tgtEl>
                                          <p:spTgt spid="17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7"/>
                                        </p:tgtEl>
                                        <p:attrNameLst>
                                          <p:attrName>style.visibility</p:attrName>
                                        </p:attrNameLst>
                                      </p:cBhvr>
                                      <p:to>
                                        <p:strVal val="visible"/>
                                      </p:to>
                                    </p:set>
                                    <p:animEffect transition="in" filter="fade">
                                      <p:cBhvr>
                                        <p:cTn id="27" dur="1000"/>
                                        <p:tgtEl>
                                          <p:spTgt spid="17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8"/>
                                        </p:tgtEl>
                                        <p:attrNameLst>
                                          <p:attrName>style.visibility</p:attrName>
                                        </p:attrNameLst>
                                      </p:cBhvr>
                                      <p:to>
                                        <p:strVal val="visible"/>
                                      </p:to>
                                    </p:set>
                                    <p:animEffect transition="in" filter="fade">
                                      <p:cBhvr>
                                        <p:cTn id="32" dur="10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2107</Words>
  <Application>Microsoft Office PowerPoint</Application>
  <PresentationFormat>Presentación en pantalla (16:9)</PresentationFormat>
  <Paragraphs>210</Paragraphs>
  <Slides>23</Slides>
  <Notes>23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Open Sans</vt:lpstr>
      <vt:lpstr>Arial</vt:lpstr>
      <vt:lpstr>Courier New</vt:lpstr>
      <vt:lpstr>Simple Light</vt:lpstr>
      <vt:lpstr>Análisis de Paper Científico</vt:lpstr>
      <vt:lpstr>INDICACIONES PREVIAS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K-Means Clustering</vt:lpstr>
      <vt:lpstr>Elbow Curve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Paper Científico</dc:title>
  <cp:lastModifiedBy>Freddy</cp:lastModifiedBy>
  <cp:revision>1</cp:revision>
  <dcterms:modified xsi:type="dcterms:W3CDTF">2020-12-04T16:50:36Z</dcterms:modified>
</cp:coreProperties>
</file>