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73" r:id="rId4"/>
    <p:sldId id="266" r:id="rId5"/>
    <p:sldId id="258" r:id="rId6"/>
    <p:sldId id="268" r:id="rId7"/>
    <p:sldId id="270" r:id="rId8"/>
    <p:sldId id="261" r:id="rId9"/>
    <p:sldId id="262" r:id="rId10"/>
    <p:sldId id="26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/>
          <a:stretch/>
        </p:blipFill>
        <p:spPr>
          <a:xfrm>
            <a:off x="183254" y="2124218"/>
            <a:ext cx="7896182" cy="40772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71" y="1807987"/>
            <a:ext cx="7146388" cy="632461"/>
          </a:xfrm>
        </p:spPr>
        <p:txBody>
          <a:bodyPr/>
          <a:lstStyle/>
          <a:p>
            <a:r>
              <a:rPr lang="es-EC" b="1" dirty="0" smtClean="0"/>
              <a:t>Análisis y diseño de software 1.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79436" y="4162852"/>
            <a:ext cx="4021379" cy="1589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800" b="1" dirty="0" smtClean="0"/>
              <a:t>FREDDY ABAD</a:t>
            </a:r>
          </a:p>
          <a:p>
            <a:pPr marL="0" indent="0">
              <a:buNone/>
            </a:pPr>
            <a:r>
              <a:rPr lang="es-EC" sz="2800" b="1" dirty="0" smtClean="0"/>
              <a:t>RONALDO RENDON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3571" y="624055"/>
            <a:ext cx="11147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 b="1" dirty="0"/>
              <a:t>LEAN SOFTWARE DEVELOPMENT</a:t>
            </a:r>
            <a:endParaRPr lang="es-EC" sz="4000" dirty="0"/>
          </a:p>
          <a:p>
            <a:pPr algn="ctr"/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2697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711" y="0"/>
            <a:ext cx="9905998" cy="1905000"/>
          </a:xfrm>
        </p:spPr>
        <p:txBody>
          <a:bodyPr>
            <a:normAutofit/>
          </a:bodyPr>
          <a:lstStyle/>
          <a:p>
            <a:r>
              <a:rPr lang="es-EC" sz="4000" dirty="0" smtClean="0"/>
              <a:t>Optimizar el todo 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498" y="1596980"/>
            <a:ext cx="6895004" cy="3889421"/>
          </a:xfrm>
        </p:spPr>
        <p:txBody>
          <a:bodyPr>
            <a:normAutofit fontScale="85000" lnSpcReduction="10000"/>
          </a:bodyPr>
          <a:lstStyle/>
          <a:p>
            <a:r>
              <a:rPr lang="es-EC" dirty="0" smtClean="0"/>
              <a:t>ENFOQUE EN RENDIMIENTO GENERAL DEL SISTEMA.</a:t>
            </a:r>
          </a:p>
          <a:p>
            <a:r>
              <a:rPr lang="en-US" dirty="0" smtClean="0"/>
              <a:t>FOCUS ON THE TEAM EFFORT, NOT AS A GROUP OF INDIVIDUALS.</a:t>
            </a:r>
          </a:p>
          <a:p>
            <a:r>
              <a:rPr lang="en-US" dirty="0" smtClean="0"/>
              <a:t>THINK BIG, ACT SMALL, FAIL FAST, LEARN QUICKLY.</a:t>
            </a:r>
            <a:endParaRPr lang="es-EC" dirty="0" smtClean="0"/>
          </a:p>
          <a:p>
            <a:r>
              <a:rPr lang="es-EC" dirty="0" smtClean="0"/>
              <a:t>SISTEMAS DE SOFTWARE= PARTES +INTERACCIONES.</a:t>
            </a:r>
          </a:p>
          <a:p>
            <a:r>
              <a:rPr lang="es-ES" dirty="0" smtClean="0"/>
              <a:t>ADAPTACIÓN BASADA EN DATOS EMPÍRICOS NO ASUNCIÓN.</a:t>
            </a:r>
            <a:endParaRPr lang="es-EC" dirty="0" smtClean="0"/>
          </a:p>
          <a:p>
            <a:r>
              <a:rPr lang="es-EC" dirty="0" smtClean="0"/>
              <a:t>DEFECTOS SE ACUMULAN EN EL PROCESO DE DESARROLLO.</a:t>
            </a:r>
          </a:p>
          <a:p>
            <a:r>
              <a:rPr lang="es-EC" dirty="0" smtClean="0"/>
              <a:t>“</a:t>
            </a:r>
            <a:r>
              <a:rPr lang="en-US" dirty="0" smtClean="0"/>
              <a:t>EMBRACE MISTAKES THEN LEARN FROM THEM</a:t>
            </a:r>
            <a:r>
              <a:rPr lang="es-EC" dirty="0" smtClean="0"/>
              <a:t>”.</a:t>
            </a:r>
          </a:p>
          <a:p>
            <a:r>
              <a:rPr lang="es-EC" dirty="0" smtClean="0"/>
              <a:t> TENER BIEN DEFINIDAS LAS RELACIONES.</a:t>
            </a:r>
          </a:p>
          <a:p>
            <a:r>
              <a:rPr lang="es-EC" dirty="0" smtClean="0"/>
              <a:t>ÉXITO=PRINCIPIOS LEAN + SENTIDO COMÚN.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68" y="476518"/>
            <a:ext cx="4594060" cy="27640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68" y="3399451"/>
            <a:ext cx="4903153" cy="30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Links recomendados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s-EC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www.slideshare.net/SmartBizVN/introduction-to-agile-and-lean-software-development</a:t>
            </a:r>
          </a:p>
          <a:p>
            <a:r>
              <a:rPr lang="es-EC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s-EC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www.computer.org/csdl/mags/so/2012/05/mso2012050022.pdf</a:t>
            </a:r>
          </a:p>
          <a:p>
            <a:r>
              <a:rPr lang="es-EC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EC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www.youtube.com/watch?v=063muGMJ3ME</a:t>
            </a:r>
          </a:p>
          <a:p>
            <a:r>
              <a:rPr lang="es-EC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EC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www.youtube.com/watch?v=tEscnbjv2UM</a:t>
            </a:r>
          </a:p>
          <a:p>
            <a:r>
              <a:rPr lang="es-EC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s-EC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es.slideshare.net/davidfm/lean-software-development-5242248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77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191478" cy="1116168"/>
          </a:xfrm>
        </p:spPr>
        <p:txBody>
          <a:bodyPr>
            <a:normAutofit fontScale="90000"/>
          </a:bodyPr>
          <a:lstStyle/>
          <a:p>
            <a:r>
              <a:rPr lang="es-EC" b="1" dirty="0" smtClean="0"/>
              <a:t>LEAN SOFTWARE DEVELOPTMENT</a:t>
            </a:r>
            <a:endParaRPr lang="es-EC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8978" y="2253018"/>
            <a:ext cx="8700673" cy="313490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Método de desarrollo de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Marco </a:t>
            </a:r>
            <a:r>
              <a:rPr lang="es-EC" dirty="0">
                <a:solidFill>
                  <a:schemeClr val="tx1"/>
                </a:solidFill>
                <a:effectLst/>
              </a:rPr>
              <a:t>Teórico </a:t>
            </a:r>
            <a:r>
              <a:rPr lang="es-EC" dirty="0" smtClean="0">
                <a:solidFill>
                  <a:schemeClr val="tx1"/>
                </a:solidFill>
                <a:effectLst/>
              </a:rPr>
              <a:t>Sólido, </a:t>
            </a:r>
            <a:r>
              <a:rPr lang="es-EC" dirty="0">
                <a:solidFill>
                  <a:schemeClr val="tx1"/>
                </a:solidFill>
                <a:effectLst/>
              </a:rPr>
              <a:t>basado en la experiencia, para las prácticas ágiles de gestión. </a:t>
            </a:r>
            <a:endParaRPr lang="es-EC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Se </a:t>
            </a:r>
            <a:r>
              <a:rPr lang="es-EC" dirty="0">
                <a:solidFill>
                  <a:schemeClr val="tx1"/>
                </a:solidFill>
                <a:effectLst/>
              </a:rPr>
              <a:t>origino en el Sistema de Producción de </a:t>
            </a:r>
            <a:r>
              <a:rPr lang="es-EC" dirty="0" smtClean="0">
                <a:solidFill>
                  <a:schemeClr val="tx1"/>
                </a:solidFill>
                <a:effectLst/>
              </a:rPr>
              <a:t>Toyota.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Lean significa «fino</a:t>
            </a:r>
            <a:r>
              <a:rPr lang="es-EC" dirty="0">
                <a:solidFill>
                  <a:schemeClr val="tx1"/>
                </a:solidFill>
                <a:effectLst/>
              </a:rPr>
              <a:t>» o «esbelto</a:t>
            </a:r>
            <a:r>
              <a:rPr lang="es-EC" dirty="0" smtClean="0">
                <a:solidFill>
                  <a:schemeClr val="tx1"/>
                </a:solidFill>
                <a:effectLst/>
              </a:rPr>
              <a:t>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Lean mejora la calidad y la eficiencia por la eliminación de residuos, minimizar capital invertido, el costo y el tiempo.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tx1"/>
                </a:solidFill>
                <a:effectLst/>
              </a:rPr>
              <a:t>Creadores: </a:t>
            </a:r>
            <a:r>
              <a:rPr lang="es-EC" b="1" dirty="0" smtClean="0">
                <a:solidFill>
                  <a:schemeClr val="tx1"/>
                </a:solidFill>
                <a:effectLst/>
              </a:rPr>
              <a:t>Mary </a:t>
            </a:r>
            <a:r>
              <a:rPr lang="es-EC" b="1" dirty="0">
                <a:solidFill>
                  <a:schemeClr val="tx1"/>
                </a:solidFill>
                <a:effectLst/>
              </a:rPr>
              <a:t>Poppendieck y Tom Poppendieck.</a:t>
            </a:r>
            <a:r>
              <a:rPr lang="es-EC" dirty="0">
                <a:solidFill>
                  <a:schemeClr val="tx1"/>
                </a:solidFill>
                <a:effectLst/>
              </a:rPr>
              <a:t> 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agiles2013.agiles.org/sites/default/files/poppendieck_big.png"/>
          <p:cNvSpPr>
            <a:spLocks noChangeAspect="1" noChangeArrowheads="1"/>
          </p:cNvSpPr>
          <p:nvPr/>
        </p:nvSpPr>
        <p:spPr bwMode="auto">
          <a:xfrm flipV="1">
            <a:off x="155575" y="1423987"/>
            <a:ext cx="2922476" cy="209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38" y="4172754"/>
            <a:ext cx="2367162" cy="16984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90" y="812065"/>
            <a:ext cx="2027685" cy="27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8551" y="339143"/>
            <a:ext cx="6315455" cy="1064654"/>
          </a:xfrm>
        </p:spPr>
        <p:txBody>
          <a:bodyPr/>
          <a:lstStyle/>
          <a:p>
            <a:r>
              <a:rPr lang="es-EC" dirty="0" smtClean="0"/>
              <a:t>LA DISCIPLINA DE LAS 5S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712" y="1572295"/>
            <a:ext cx="7925313" cy="36178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C" sz="2800" b="1" dirty="0"/>
              <a:t>Para lean software development</a:t>
            </a:r>
          </a:p>
          <a:p>
            <a:r>
              <a:rPr lang="es-EC" b="1" dirty="0" smtClean="0"/>
              <a:t>SORT  </a:t>
            </a:r>
            <a:r>
              <a:rPr lang="es-EC" dirty="0" smtClean="0"/>
              <a:t>(EN CASO DE DUDA , A LA BASURA)</a:t>
            </a:r>
          </a:p>
          <a:p>
            <a:r>
              <a:rPr lang="es-EC" b="1" dirty="0" smtClean="0"/>
              <a:t>STRAIGHTEN</a:t>
            </a:r>
            <a:r>
              <a:rPr lang="es-EC" dirty="0" smtClean="0"/>
              <a:t>  (ETIQUETADO , CODIFICACIÓN DE COLORES , PRESENTACIÓN)</a:t>
            </a:r>
          </a:p>
          <a:p>
            <a:r>
              <a:rPr lang="es-EC" b="1" dirty="0" smtClean="0"/>
              <a:t>SHINE</a:t>
            </a:r>
            <a:r>
              <a:rPr lang="es-EC" dirty="0" smtClean="0"/>
              <a:t>  (MANTENER LA LIMPIEZA EN TODO PROCESO, SUSTITUIR TODO LO NO OPERATIVO).</a:t>
            </a:r>
          </a:p>
          <a:p>
            <a:r>
              <a:rPr lang="es-EC" b="1" dirty="0" smtClean="0"/>
              <a:t>STANDARDIZE </a:t>
            </a:r>
            <a:r>
              <a:rPr lang="es-EC" dirty="0" smtClean="0"/>
              <a:t> (CREAR DISEÑOS , ESCRIBIR LISTAS DE CONTROL)</a:t>
            </a:r>
          </a:p>
          <a:p>
            <a:r>
              <a:rPr lang="es-EC" b="1" dirty="0" smtClean="0"/>
              <a:t>SUSTAIN </a:t>
            </a:r>
            <a:r>
              <a:rPr lang="es-EC" dirty="0" smtClean="0"/>
              <a:t> (CREAR UN NUEVO HÁBITO DE TRABAJO , COMPROBAR REGULARMENTE LOS PROCESOS)</a:t>
            </a:r>
          </a:p>
          <a:p>
            <a:endParaRPr lang="es-EC" dirty="0"/>
          </a:p>
        </p:txBody>
      </p:sp>
      <p:sp>
        <p:nvSpPr>
          <p:cNvPr id="4" name="CuadroTexto 3"/>
          <p:cNvSpPr txBox="1"/>
          <p:nvPr/>
        </p:nvSpPr>
        <p:spPr>
          <a:xfrm>
            <a:off x="8937937" y="1996226"/>
            <a:ext cx="3052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5S LEAN MANUFACTURING</a:t>
            </a:r>
          </a:p>
          <a:p>
            <a:endParaRPr lang="es-EC" b="1" dirty="0"/>
          </a:p>
          <a:p>
            <a:r>
              <a:rPr lang="es-EC" b="1" dirty="0"/>
              <a:t>seiri</a:t>
            </a:r>
            <a:r>
              <a:rPr lang="es-EC" dirty="0"/>
              <a:t>: clasificar </a:t>
            </a:r>
            <a:endParaRPr lang="es-EC" dirty="0" smtClean="0"/>
          </a:p>
          <a:p>
            <a:r>
              <a:rPr lang="es-EC" b="1" dirty="0" smtClean="0"/>
              <a:t>seiton</a:t>
            </a:r>
            <a:r>
              <a:rPr lang="es-EC" dirty="0"/>
              <a:t>: sistemizar </a:t>
            </a:r>
            <a:endParaRPr lang="es-EC" dirty="0" smtClean="0"/>
          </a:p>
          <a:p>
            <a:r>
              <a:rPr lang="es-EC" b="1" dirty="0" smtClean="0"/>
              <a:t>seiso</a:t>
            </a:r>
            <a:r>
              <a:rPr lang="es-EC" dirty="0"/>
              <a:t>: limpia </a:t>
            </a:r>
            <a:r>
              <a:rPr lang="es-EC" dirty="0" smtClean="0"/>
              <a:t> </a:t>
            </a:r>
          </a:p>
          <a:p>
            <a:r>
              <a:rPr lang="es-EC" b="1" dirty="0" smtClean="0"/>
              <a:t>seiketsu</a:t>
            </a:r>
            <a:r>
              <a:rPr lang="es-EC" dirty="0"/>
              <a:t>: </a:t>
            </a:r>
            <a:r>
              <a:rPr lang="es-EC" dirty="0" smtClean="0"/>
              <a:t>estandarizar </a:t>
            </a:r>
          </a:p>
          <a:p>
            <a:r>
              <a:rPr lang="es-EC" b="1" dirty="0" smtClean="0"/>
              <a:t>shitsuke</a:t>
            </a:r>
            <a:r>
              <a:rPr lang="es-EC" dirty="0"/>
              <a:t>: disciplinar</a:t>
            </a:r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266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17" y="313386"/>
            <a:ext cx="2503308" cy="1322231"/>
          </a:xfrm>
        </p:spPr>
        <p:txBody>
          <a:bodyPr>
            <a:normAutofit/>
          </a:bodyPr>
          <a:lstStyle/>
          <a:p>
            <a:r>
              <a:rPr lang="en-US" sz="4400" b="1" dirty="0"/>
              <a:t>Kaizen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07317" y="1635617"/>
            <a:ext cx="6173787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C" sz="2400" dirty="0" smtClean="0"/>
              <a:t>kaizen = "mejora </a:t>
            </a:r>
            <a:r>
              <a:rPr lang="es-EC" sz="2400" dirty="0"/>
              <a:t>continua” </a:t>
            </a:r>
            <a:r>
              <a:rPr lang="es-EC" sz="2400" dirty="0" smtClean="0"/>
              <a:t>.</a:t>
            </a:r>
          </a:p>
          <a:p>
            <a:r>
              <a:rPr lang="es-EC" sz="2400" dirty="0" smtClean="0"/>
              <a:t>un </a:t>
            </a:r>
            <a:r>
              <a:rPr lang="es-EC" sz="2400" dirty="0"/>
              <a:t>evento de kaizen </a:t>
            </a:r>
            <a:r>
              <a:rPr lang="es-EC" sz="2400" dirty="0" smtClean="0"/>
              <a:t>significa crear </a:t>
            </a:r>
            <a:r>
              <a:rPr lang="es-EC" sz="2400" dirty="0"/>
              <a:t>un cambio en un </a:t>
            </a:r>
            <a:r>
              <a:rPr lang="es-EC" sz="2400" dirty="0" smtClean="0"/>
              <a:t>proceso/herramienta </a:t>
            </a:r>
            <a:r>
              <a:rPr lang="es-EC" sz="2400" dirty="0"/>
              <a:t>que </a:t>
            </a:r>
            <a:r>
              <a:rPr lang="es-EC" sz="2400" dirty="0" smtClean="0"/>
              <a:t>desembocará </a:t>
            </a:r>
            <a:r>
              <a:rPr lang="es-EC" sz="2400" dirty="0"/>
              <a:t>en una mejora</a:t>
            </a:r>
            <a:r>
              <a:rPr lang="es-EC" sz="2400" dirty="0" smtClean="0"/>
              <a:t>.</a:t>
            </a:r>
            <a:endParaRPr lang="es-EC" sz="2400" dirty="0"/>
          </a:p>
          <a:p>
            <a:r>
              <a:rPr lang="es-EC" sz="2400" dirty="0"/>
              <a:t>Los cambios son mejores cuando son creados por la persona que realiza el </a:t>
            </a:r>
            <a:r>
              <a:rPr lang="es-EC" sz="2400" dirty="0" smtClean="0"/>
              <a:t>trabajo.</a:t>
            </a:r>
            <a:endParaRPr lang="es-EC" sz="2400" dirty="0"/>
          </a:p>
          <a:p>
            <a:r>
              <a:rPr lang="es-EC" sz="2400" dirty="0" smtClean="0"/>
              <a:t>Se utiliza el sentido </a:t>
            </a:r>
            <a:r>
              <a:rPr lang="es-EC" sz="2400" dirty="0"/>
              <a:t>común y la </a:t>
            </a:r>
            <a:r>
              <a:rPr lang="es-EC" sz="2400" dirty="0" smtClean="0"/>
              <a:t>intuición.</a:t>
            </a: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2421220"/>
            <a:ext cx="544906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385" y="493691"/>
            <a:ext cx="9381444" cy="858130"/>
          </a:xfrm>
        </p:spPr>
        <p:txBody>
          <a:bodyPr>
            <a:normAutofit fontScale="90000"/>
          </a:bodyPr>
          <a:lstStyle/>
          <a:p>
            <a:r>
              <a:rPr lang="es-EC" b="1" dirty="0" smtClean="0"/>
              <a:t>PRINCIPIOS del lean software development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1770" y="1557883"/>
            <a:ext cx="7491237" cy="4628269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s-EC" sz="2800" dirty="0" smtClean="0">
                <a:effectLst/>
              </a:rPr>
              <a:t>Eliminar perdidas</a:t>
            </a: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>
                <a:effectLst/>
              </a:rPr>
              <a:t>Aumentar el feedback</a:t>
            </a:r>
            <a:endParaRPr lang="es-EC" sz="2800" dirty="0">
              <a:effectLst/>
            </a:endParaRP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/>
              <a:t>Decidir lo mas tarde posible</a:t>
            </a: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/>
              <a:t>Entregar rápidamente</a:t>
            </a: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/>
              <a:t>Crear integridad</a:t>
            </a: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/>
              <a:t>Potenciar el equipo</a:t>
            </a:r>
          </a:p>
          <a:p>
            <a:pPr marL="514350" indent="-514350">
              <a:buFont typeface="+mj-lt"/>
              <a:buAutoNum type="romanUcPeriod"/>
            </a:pPr>
            <a:r>
              <a:rPr lang="es-EC" sz="2800" dirty="0" smtClean="0"/>
              <a:t>Optimizar el todo</a:t>
            </a:r>
          </a:p>
          <a:p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1" y="1907096"/>
            <a:ext cx="378195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642" y="455387"/>
            <a:ext cx="5491616" cy="870857"/>
          </a:xfrm>
        </p:spPr>
        <p:txBody>
          <a:bodyPr>
            <a:normAutofit fontScale="90000"/>
          </a:bodyPr>
          <a:lstStyle/>
          <a:p>
            <a:r>
              <a:rPr lang="es-EC" sz="3600" dirty="0" smtClean="0"/>
              <a:t>Eliminar las pérdidas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4294967295"/>
          </p:nvPr>
        </p:nvSpPr>
        <p:spPr>
          <a:xfrm>
            <a:off x="674811" y="1095483"/>
            <a:ext cx="9151769" cy="1609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s-EC" sz="2400" dirty="0" smtClean="0"/>
              <a:t>CREAR VALOR PARA EL CONSUMIDOR.</a:t>
            </a:r>
          </a:p>
          <a:p>
            <a:r>
              <a:rPr lang="es-EC" sz="2400" dirty="0" smtClean="0"/>
              <a:t>DESECHAR LO INNECESARIO/ POCO VALOR PARA EL CONSUMIDOR.</a:t>
            </a:r>
          </a:p>
          <a:p>
            <a:r>
              <a:rPr lang="es-EC" sz="2400" dirty="0" smtClean="0"/>
              <a:t>EL CONSUMIDOR ESTARÍA IGUAL DE CONTENTO CON EL SOFTWARE SIN ESA CARACTERÍSTICA.</a:t>
            </a:r>
            <a:endParaRPr lang="es-EC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7642" y="3439885"/>
            <a:ext cx="8855301" cy="540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 smtClean="0"/>
              <a:t>Aumentar el feedback</a:t>
            </a:r>
            <a:endParaRPr lang="es-EC" dirty="0"/>
          </a:p>
        </p:txBody>
      </p:sp>
      <p:sp>
        <p:nvSpPr>
          <p:cNvPr id="7" name="CuadroTexto 6"/>
          <p:cNvSpPr txBox="1"/>
          <p:nvPr/>
        </p:nvSpPr>
        <p:spPr>
          <a:xfrm>
            <a:off x="1074057" y="4201885"/>
            <a:ext cx="56605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PROBLEMAS DIFÍCILES , AUMENTAR LA RETROALIMENTACIÓN.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USAR UN MODELO ITERATIVO INCREMENTAL.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“REPEAT STEPS UNTIL REQUIREMENTS ARE MET”.</a:t>
            </a:r>
            <a:endParaRPr lang="es-EC" sz="2000" cap="small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93" y="3439885"/>
            <a:ext cx="5156064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199" y="218564"/>
            <a:ext cx="7059158" cy="478971"/>
          </a:xfrm>
        </p:spPr>
        <p:txBody>
          <a:bodyPr>
            <a:normAutofit fontScale="90000"/>
          </a:bodyPr>
          <a:lstStyle/>
          <a:p>
            <a:r>
              <a:rPr lang="es-EC" dirty="0"/>
              <a:t>Decidir lo más tarde posible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4294967295"/>
          </p:nvPr>
        </p:nvSpPr>
        <p:spPr>
          <a:xfrm>
            <a:off x="1615880" y="795153"/>
            <a:ext cx="7772870" cy="18142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EC" dirty="0" smtClean="0"/>
              <a:t>LA TECNOLOGÍA CAMBIA RÁPIDAMENTE.</a:t>
            </a:r>
          </a:p>
          <a:p>
            <a:r>
              <a:rPr lang="es-EC" dirty="0" smtClean="0"/>
              <a:t>LA SITUACIÓN DEL NEGOCIO EVOLUCIONA.</a:t>
            </a:r>
          </a:p>
          <a:p>
            <a:r>
              <a:rPr lang="es-EC" dirty="0" smtClean="0"/>
              <a:t>¡EL SOFTWARE CAMBIARÁ!</a:t>
            </a:r>
          </a:p>
          <a:p>
            <a:r>
              <a:rPr lang="es-EC" dirty="0" smtClean="0"/>
              <a:t>TOMAR DECISIONES BASÁNDOSE EN HECHOS/EXPERIENCIAS, NO EN PREDICCIONES.</a:t>
            </a:r>
            <a:endParaRPr lang="es-EC" dirty="0"/>
          </a:p>
        </p:txBody>
      </p:sp>
      <p:sp>
        <p:nvSpPr>
          <p:cNvPr id="4" name="CuadroTexto 3"/>
          <p:cNvSpPr txBox="1"/>
          <p:nvPr/>
        </p:nvSpPr>
        <p:spPr>
          <a:xfrm>
            <a:off x="935351" y="2808280"/>
            <a:ext cx="4113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9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ENTREGAR RAPIDAMENTE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65877" y="2904302"/>
            <a:ext cx="84296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BASAR LA PRODUCCIÓN EN LA DEMANDA, NO EN UNA PLANIFICACIÓN.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REALIZAR UN TRABAJO FÁCIL DE ENTENDER.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DIVIDIR EL PROBLEMA EN PROBLEMAS PEQUEÑOS A RESOLVER.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MINIMIZAR LA DEMANDA POR ERRORES, LOS RESIDUOS DE LA SOBRECARGA.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MAXIMIZAR EL VALOR EVITANDO LOS COSTOS POR RETRASO Y POR APLAZAMIENTO. </a:t>
            </a:r>
            <a:endParaRPr lang="es-EC" sz="1700" cap="small" dirty="0" smtClean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7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BUENA COMUNICACIÓN: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5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REUNIONES 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s-EC" sz="15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KANBAN 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561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9002" y="197476"/>
            <a:ext cx="6534395" cy="1026413"/>
          </a:xfrm>
        </p:spPr>
        <p:txBody>
          <a:bodyPr>
            <a:normAutofit/>
          </a:bodyPr>
          <a:lstStyle/>
          <a:p>
            <a:r>
              <a:rPr lang="es-EC" sz="4000" dirty="0" smtClean="0"/>
              <a:t>Crear integridad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0643" y="1223889"/>
            <a:ext cx="9905998" cy="4358119"/>
          </a:xfrm>
        </p:spPr>
        <p:txBody>
          <a:bodyPr>
            <a:normAutofit fontScale="92500" lnSpcReduction="10000"/>
          </a:bodyPr>
          <a:lstStyle/>
          <a:p>
            <a:r>
              <a:rPr lang="es-EC" dirty="0" smtClean="0">
                <a:effectLst/>
              </a:rPr>
              <a:t>SISTEMA TIENE INTEGRIDAD CUANDO SE LE DA AL CLIENTE EXACTAMENTE LO QUE QUIERE.</a:t>
            </a:r>
          </a:p>
          <a:p>
            <a:r>
              <a:rPr lang="es-EC" dirty="0" smtClean="0">
                <a:effectLst/>
              </a:rPr>
              <a:t>ENTENDER LOS PROBLEMAS, DOMINARLOS Y RESOLVERLOS AL MISMO TIEMPO</a:t>
            </a:r>
          </a:p>
          <a:p>
            <a:r>
              <a:rPr lang="es-EC" dirty="0" smtClean="0">
                <a:effectLst/>
              </a:rPr>
              <a:t>PEQUEÑOS ACTOS DE LIDERAZGO DE LOS TRABAJADORES GENERAN CASCADAS DE MEJORAS.</a:t>
            </a:r>
          </a:p>
          <a:p>
            <a:r>
              <a:rPr lang="es-EC" dirty="0" smtClean="0">
                <a:effectLst/>
              </a:rPr>
              <a:t>“TRABAJADORES DE CONOCIMIENTO” = LOS TRABAJADORES TIENEN LA FACULTAD DE  ORGANIZARSE POR SU CUENTA PARA COMPLETAR EL TRABAJO Y LOGRAR RESULTADOS.</a:t>
            </a:r>
          </a:p>
          <a:p>
            <a:r>
              <a:rPr lang="es-EC" dirty="0" smtClean="0">
                <a:effectLst/>
              </a:rPr>
              <a:t>GENERAR MANERAS DE VISUALIZAR EL FLUJO DEL PROCESO</a:t>
            </a:r>
          </a:p>
          <a:p>
            <a:r>
              <a:rPr lang="es-EC" dirty="0" smtClean="0">
                <a:effectLst/>
              </a:rPr>
              <a:t>CREAR DIRECTIVAS DEL PROCESO EXPLÍCITAS PARA TODO LOS PARTICIPES DEL PROYECTO. </a:t>
            </a:r>
          </a:p>
          <a:p>
            <a:r>
              <a:rPr lang="es-EC" dirty="0" smtClean="0">
                <a:effectLst/>
              </a:rPr>
              <a:t>BENEFICIO: LAS CONVERSACIONES SOBRE POSIBLES MEJORAS PODRÁN SER COLABORATIVAS Y OBJETIVAS.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957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2337" y="94444"/>
            <a:ext cx="5929088" cy="1605567"/>
          </a:xfrm>
        </p:spPr>
        <p:txBody>
          <a:bodyPr>
            <a:normAutofit/>
          </a:bodyPr>
          <a:lstStyle/>
          <a:p>
            <a:r>
              <a:rPr lang="es-EC" sz="4000" dirty="0" smtClean="0"/>
              <a:t>POTENCIAR EL EQUIPO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4465" y="1507901"/>
            <a:ext cx="10478036" cy="4416381"/>
          </a:xfrm>
        </p:spPr>
        <p:txBody>
          <a:bodyPr>
            <a:normAutofit fontScale="92500" lnSpcReduction="10000"/>
          </a:bodyPr>
          <a:lstStyle/>
          <a:p>
            <a:r>
              <a:rPr lang="es-EC" dirty="0" smtClean="0"/>
              <a:t>NADIE ENTIENDE MEJOR LOS DETALLES QUE LAS PERSONAS QUE TRABAJAN EN ELLO.</a:t>
            </a:r>
          </a:p>
          <a:p>
            <a:r>
              <a:rPr lang="es-EC" dirty="0" smtClean="0"/>
              <a:t>ENCONTRAR PERSONAS QUE HAGAN BIEN SU TRABAJO Y DEJARLOS ACTUAR.</a:t>
            </a:r>
          </a:p>
          <a:p>
            <a:r>
              <a:rPr lang="es-EC" dirty="0" smtClean="0"/>
              <a:t>EQUIPO PEQUEÑO.</a:t>
            </a:r>
          </a:p>
          <a:p>
            <a:pPr lvl="0"/>
            <a:r>
              <a:rPr lang="es-EC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</a:t>
            </a:r>
            <a:r>
              <a:rPr lang="es-EC" dirty="0" smtClean="0"/>
              <a:t>OMPROMISO DEL EQUIPO DE TRABAJO.</a:t>
            </a:r>
          </a:p>
          <a:p>
            <a:r>
              <a:rPr lang="es-EC" dirty="0" smtClean="0"/>
              <a:t>MISION CLARA / CORTO PLAZO .</a:t>
            </a:r>
          </a:p>
          <a:p>
            <a:r>
              <a:rPr lang="es-EC" dirty="0" smtClean="0"/>
              <a:t>PERSONAL EXPERTO Y CON FACULTADES DE DOMINAR.</a:t>
            </a:r>
          </a:p>
          <a:p>
            <a:r>
              <a:rPr lang="es-EC" dirty="0" smtClean="0"/>
              <a:t>RECOGER INFORMACION PARA DETERMINAR LA VIABILIDAD.</a:t>
            </a:r>
          </a:p>
          <a:p>
            <a:r>
              <a:rPr lang="es-EC" dirty="0" smtClean="0"/>
              <a:t>PROPORCIONAR LOS RECURSOS NECESARIOS.</a:t>
            </a:r>
          </a:p>
          <a:p>
            <a:r>
              <a:rPr lang="es-EC" dirty="0" smtClean="0"/>
              <a:t>LIBERTAD PARA TOMAR DECISIONES.</a:t>
            </a:r>
          </a:p>
          <a:p>
            <a:r>
              <a:rPr lang="es-EC" dirty="0" smtClean="0"/>
              <a:t>MANTENER ESTANDARES DE CODIFICACION , CONTROL DE VERSIONES, TEST AUTOMATICOS.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688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531</TotalTime>
  <Words>671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Malla</vt:lpstr>
      <vt:lpstr>Análisis y diseño de software 1.</vt:lpstr>
      <vt:lpstr>LEAN SOFTWARE DEVELOPTMENT</vt:lpstr>
      <vt:lpstr>LA DISCIPLINA DE LAS 5S</vt:lpstr>
      <vt:lpstr>Kaizen</vt:lpstr>
      <vt:lpstr>PRINCIPIOS del lean software development </vt:lpstr>
      <vt:lpstr>Eliminar las pérdidas  </vt:lpstr>
      <vt:lpstr>Decidir lo más tarde posible</vt:lpstr>
      <vt:lpstr>Crear integridad</vt:lpstr>
      <vt:lpstr>POTENCIAR EL EQUIPO</vt:lpstr>
      <vt:lpstr>Optimizar el todo </vt:lpstr>
      <vt:lpstr>Links recomendados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 Abad</dc:creator>
  <cp:lastModifiedBy>Freddy Abad</cp:lastModifiedBy>
  <cp:revision>38</cp:revision>
  <dcterms:created xsi:type="dcterms:W3CDTF">2016-04-03T21:41:17Z</dcterms:created>
  <dcterms:modified xsi:type="dcterms:W3CDTF">2016-04-07T02:39:34Z</dcterms:modified>
</cp:coreProperties>
</file>