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43"/>
  </p:notesMasterIdLst>
  <p:handoutMasterIdLst>
    <p:handoutMasterId r:id="rId44"/>
  </p:handoutMasterIdLst>
  <p:sldIdLst>
    <p:sldId id="256" r:id="rId2"/>
    <p:sldId id="685" r:id="rId3"/>
    <p:sldId id="668" r:id="rId4"/>
    <p:sldId id="713" r:id="rId5"/>
    <p:sldId id="690" r:id="rId6"/>
    <p:sldId id="712" r:id="rId7"/>
    <p:sldId id="715" r:id="rId8"/>
    <p:sldId id="717" r:id="rId9"/>
    <p:sldId id="714" r:id="rId10"/>
    <p:sldId id="718" r:id="rId11"/>
    <p:sldId id="719" r:id="rId12"/>
    <p:sldId id="721" r:id="rId13"/>
    <p:sldId id="724" r:id="rId14"/>
    <p:sldId id="722" r:id="rId15"/>
    <p:sldId id="723" r:id="rId16"/>
    <p:sldId id="711" r:id="rId17"/>
    <p:sldId id="691" r:id="rId18"/>
    <p:sldId id="692" r:id="rId19"/>
    <p:sldId id="693" r:id="rId20"/>
    <p:sldId id="694" r:id="rId21"/>
    <p:sldId id="699" r:id="rId22"/>
    <p:sldId id="700" r:id="rId23"/>
    <p:sldId id="701" r:id="rId24"/>
    <p:sldId id="702" r:id="rId25"/>
    <p:sldId id="703" r:id="rId26"/>
    <p:sldId id="704" r:id="rId27"/>
    <p:sldId id="705" r:id="rId28"/>
    <p:sldId id="706" r:id="rId29"/>
    <p:sldId id="707" r:id="rId30"/>
    <p:sldId id="681" r:id="rId31"/>
    <p:sldId id="725" r:id="rId32"/>
    <p:sldId id="726" r:id="rId33"/>
    <p:sldId id="684" r:id="rId34"/>
    <p:sldId id="682" r:id="rId35"/>
    <p:sldId id="667" r:id="rId36"/>
    <p:sldId id="710" r:id="rId37"/>
    <p:sldId id="689" r:id="rId38"/>
    <p:sldId id="688" r:id="rId39"/>
    <p:sldId id="686" r:id="rId40"/>
    <p:sldId id="687" r:id="rId41"/>
    <p:sldId id="709" r:id="rId42"/>
  </p:sldIdLst>
  <p:sldSz cx="9144000" cy="6858000" type="screen4x3"/>
  <p:notesSz cx="7010400" cy="9296400"/>
  <p:custShowLst>
    <p:custShow name="ambiguity problems III" id="0">
      <p:sldLst/>
    </p:custShow>
    <p:custShow name="Ambiguity problems II" id="1">
      <p:sldLst/>
    </p:custShow>
    <p:custShow name="Ambiguity problems I" id="2">
      <p:sldLst/>
    </p:custShow>
    <p:custShow name="Ambiguity problems example" id="3">
      <p:sldLst/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900" i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900" i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900" i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900" i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900" i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900" i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900" i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900" i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900" i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CC"/>
    <a:srgbClr val="003300"/>
    <a:srgbClr val="FF0000"/>
    <a:srgbClr val="99CCFF"/>
    <a:srgbClr val="FFFF66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73285" autoAdjust="0"/>
  </p:normalViewPr>
  <p:slideViewPr>
    <p:cSldViewPr>
      <p:cViewPr varScale="1">
        <p:scale>
          <a:sx n="51" d="100"/>
          <a:sy n="51" d="100"/>
        </p:scale>
        <p:origin x="14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6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301" tIns="40651" rIns="81301" bIns="40651" numCol="1" anchor="t" anchorCtr="0" compatLnSpc="1">
            <a:prstTxWarp prst="textNoShape">
              <a:avLst/>
            </a:prstTxWarp>
          </a:bodyPr>
          <a:lstStyle>
            <a:lvl1pPr algn="l" defTabSz="812129">
              <a:defRPr sz="11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510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301" tIns="40651" rIns="81301" bIns="40651" numCol="1" anchor="t" anchorCtr="0" compatLnSpc="1">
            <a:prstTxWarp prst="textNoShape">
              <a:avLst/>
            </a:prstTxWarp>
          </a:bodyPr>
          <a:lstStyle>
            <a:lvl1pPr algn="r" defTabSz="812129">
              <a:defRPr sz="11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53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301" tIns="40651" rIns="81301" bIns="40651" numCol="1" anchor="b" anchorCtr="0" compatLnSpc="1">
            <a:prstTxWarp prst="textNoShape">
              <a:avLst/>
            </a:prstTxWarp>
          </a:bodyPr>
          <a:lstStyle>
            <a:lvl1pPr algn="l" defTabSz="812129">
              <a:defRPr sz="11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5100" y="8831263"/>
            <a:ext cx="30353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301" tIns="40651" rIns="81301" bIns="40651" numCol="1" anchor="b" anchorCtr="0" compatLnSpc="1">
            <a:prstTxWarp prst="textNoShape">
              <a:avLst/>
            </a:prstTxWarp>
          </a:bodyPr>
          <a:lstStyle>
            <a:lvl1pPr algn="r" defTabSz="812129">
              <a:defRPr sz="11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4A30AB36-1BE7-4036-A203-89BB4F629EE7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17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301" tIns="40651" rIns="81301" bIns="40651" numCol="1" anchor="t" anchorCtr="0" compatLnSpc="1">
            <a:prstTxWarp prst="textNoShape">
              <a:avLst/>
            </a:prstTxWarp>
          </a:bodyPr>
          <a:lstStyle>
            <a:lvl1pPr algn="l" defTabSz="812129">
              <a:spcBef>
                <a:spcPct val="20000"/>
              </a:spcBef>
              <a:defRPr sz="11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510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301" tIns="40651" rIns="81301" bIns="40651" numCol="1" anchor="t" anchorCtr="0" compatLnSpc="1">
            <a:prstTxWarp prst="textNoShape">
              <a:avLst/>
            </a:prstTxWarp>
          </a:bodyPr>
          <a:lstStyle>
            <a:lvl1pPr algn="r" defTabSz="812129">
              <a:spcBef>
                <a:spcPct val="20000"/>
              </a:spcBef>
              <a:defRPr sz="11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52962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8013"/>
            <a:ext cx="5143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301" tIns="40651" rIns="81301" bIns="40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53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301" tIns="40651" rIns="81301" bIns="40651" numCol="1" anchor="b" anchorCtr="0" compatLnSpc="1">
            <a:prstTxWarp prst="textNoShape">
              <a:avLst/>
            </a:prstTxWarp>
          </a:bodyPr>
          <a:lstStyle>
            <a:lvl1pPr algn="l" defTabSz="812129">
              <a:spcBef>
                <a:spcPct val="20000"/>
              </a:spcBef>
              <a:defRPr sz="11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5100" y="8831263"/>
            <a:ext cx="30353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301" tIns="40651" rIns="81301" bIns="40651" numCol="1" anchor="b" anchorCtr="0" compatLnSpc="1">
            <a:prstTxWarp prst="textNoShape">
              <a:avLst/>
            </a:prstTxWarp>
          </a:bodyPr>
          <a:lstStyle>
            <a:lvl1pPr algn="r" defTabSz="812129">
              <a:spcBef>
                <a:spcPct val="20000"/>
              </a:spcBef>
              <a:defRPr sz="1100" i="0">
                <a:latin typeface="Times New Roman" pitchFamily="18" charset="0"/>
              </a:defRPr>
            </a:lvl1pPr>
          </a:lstStyle>
          <a:p>
            <a:pPr>
              <a:defRPr/>
            </a:pPr>
            <a:fld id="{9AA21A48-ED35-49A0-9EB6-FC929E4BDF14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609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11213"/>
            <a:fld id="{4F484B37-B8B5-43FF-880B-CF592E6DAE78}" type="slidenum">
              <a:rPr lang="en-GB" smtClean="0"/>
              <a:pPr defTabSz="811213"/>
              <a:t>1</a:t>
            </a:fld>
            <a:endParaRPr lang="en-GB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87068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A21A48-ED35-49A0-9EB6-FC929E4BDF14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95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A21A48-ED35-49A0-9EB6-FC929E4BDF14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15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98"/>
          <p:cNvSpPr>
            <a:spLocks noChangeArrowheads="1"/>
          </p:cNvSpPr>
          <p:nvPr/>
        </p:nvSpPr>
        <p:spPr bwMode="auto">
          <a:xfrm>
            <a:off x="304800" y="990600"/>
            <a:ext cx="8458200" cy="1828800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endParaRPr lang="en-GB" sz="2400" i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" name="Rectangle 99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3399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93277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657600"/>
            <a:ext cx="7315200" cy="1295400"/>
          </a:xfrm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93281" name="Rectangle 9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81200"/>
            <a:ext cx="7772400" cy="1143000"/>
          </a:xfrm>
          <a:noFill/>
          <a:ln w="9525"/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Rectangle 9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33400" y="63246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24600"/>
            <a:ext cx="2895600" cy="4572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Expo2008</a:t>
            </a:r>
          </a:p>
        </p:txBody>
      </p:sp>
      <p:sp>
        <p:nvSpPr>
          <p:cNvPr id="8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3BB4496-A380-4435-A4EB-C33AD2FCEBE4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5A0B-5631-4405-9C25-173BC487234F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48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48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044C4-A27F-4C9B-885B-DF31A10B8260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3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4114800" cy="5334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5334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3B0B8-82FE-40A4-9F48-C47CCE5FC96E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3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4114800" cy="5334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4114800" cy="2590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114800" cy="2590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D27E-8734-45A1-9673-BF584625E09B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3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914400"/>
            <a:ext cx="8382000" cy="5334000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4FB0F-5DE9-47F2-872B-0EB8BC6F877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FFA48-FE98-40C4-A6DE-2985D5ABD402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55035-8CA5-4534-9A83-BCE394C9C59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3F82D-EB78-4849-A1AF-F83714B49AE6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4CA80-9E84-4EF4-B005-F38DC3AB9782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A1954-F9CF-43A7-B0FE-848612E76DC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E8E08-7DEB-448E-992E-961BD4042634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8527B-5936-4AB9-8BBC-A028F0A62390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772BF-C8C4-42E3-9730-AFC26823EF8E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3399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 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3246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rgbClr val="003366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76E33481-15A1-4D37-8E92-1E6EA9DA243E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3399"/>
          </a:solidFill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título del patrón</a:t>
            </a:r>
          </a:p>
        </p:txBody>
      </p:sp>
      <p:sp>
        <p:nvSpPr>
          <p:cNvPr id="92324" name="AutoShape 16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008063" y="6526213"/>
            <a:ext cx="287337" cy="179387"/>
          </a:xfrm>
          <a:prstGeom prst="actionButtonForwardNext">
            <a:avLst/>
          </a:prstGeom>
          <a:solidFill>
            <a:srgbClr val="D5E6F7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3600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92325" name="AutoShape 16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92150" y="6526213"/>
            <a:ext cx="287338" cy="179387"/>
          </a:xfrm>
          <a:prstGeom prst="actionButtonBackPrevious">
            <a:avLst/>
          </a:prstGeom>
          <a:solidFill>
            <a:srgbClr val="D5E6F7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i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i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i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6"/>
        </a:buBlip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Mauricio_Espinoza_Mejia" TargetMode="External"/><Relationship Id="rId2" Type="http://schemas.openxmlformats.org/officeDocument/2006/relationships/hyperlink" Target="https://scholar.google.com/citations?user=PFHdwNMAAAAJ&amp;hl=es&amp;oi=a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381000" y="990600"/>
            <a:ext cx="8382000" cy="1676400"/>
          </a:xfrm>
          <a:noFill/>
          <a:ln w="19050"/>
        </p:spPr>
        <p:txBody>
          <a:bodyPr/>
          <a:lstStyle/>
          <a:p>
            <a:pPr eaLnBrk="1" hangingPunct="1"/>
            <a:r>
              <a:rPr lang="es-EC" sz="2800" i="0" dirty="0"/>
              <a:t> </a:t>
            </a:r>
            <a:r>
              <a:rPr lang="es-EC" sz="2800" b="1" i="0" dirty="0" smtClean="0"/>
              <a:t>REPRESENTACIÓN</a:t>
            </a:r>
            <a:r>
              <a:rPr lang="es-EC" sz="2800" i="0" dirty="0"/>
              <a:t> </a:t>
            </a:r>
            <a:r>
              <a:rPr lang="es-EC" sz="2800" b="1" i="0" dirty="0"/>
              <a:t>DEL CONOCIMIENTO</a:t>
            </a:r>
            <a:endParaRPr lang="en-GB" sz="2800" b="1" i="0" dirty="0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200400"/>
            <a:ext cx="6934200" cy="2676872"/>
          </a:xfrm>
          <a:effectLst/>
        </p:spPr>
        <p:txBody>
          <a:bodyPr/>
          <a:lstStyle/>
          <a:p>
            <a:pPr eaLnBrk="1" hangingPunct="1">
              <a:defRPr/>
            </a:pPr>
            <a:r>
              <a:rPr lang="en-GB" sz="2400" dirty="0" smtClean="0"/>
              <a:t>Mauricio Espinoza </a:t>
            </a:r>
            <a:r>
              <a:rPr lang="en-GB" sz="2400" dirty="0" err="1" smtClean="0"/>
              <a:t>Mejía</a:t>
            </a:r>
            <a:endParaRPr lang="es-ES" sz="2400" dirty="0" smtClean="0"/>
          </a:p>
          <a:p>
            <a:pPr eaLnBrk="1" hangingPunct="1">
              <a:defRPr/>
            </a:pPr>
            <a:r>
              <a:rPr lang="en-GB" sz="2400" dirty="0" smtClean="0"/>
              <a:t> 2020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Paradigmas emergentes ('70 - '80)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D3F82D-EB78-4849-A1AF-F83714B49AE6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Redes semánticas</a:t>
            </a:r>
          </a:p>
          <a:p>
            <a:r>
              <a:rPr lang="es-EC" b="1" dirty="0" smtClean="0"/>
              <a:t>Marcos</a:t>
            </a:r>
          </a:p>
          <a:p>
            <a:pPr lvl="1"/>
            <a:r>
              <a:rPr lang="es-EC" dirty="0" smtClean="0"/>
              <a:t>Redes semánticas estructuradas</a:t>
            </a:r>
          </a:p>
          <a:p>
            <a:pPr lvl="1"/>
            <a:r>
              <a:rPr lang="es-EC" dirty="0" smtClean="0"/>
              <a:t>Descripción orientada a objetos</a:t>
            </a:r>
          </a:p>
          <a:p>
            <a:pPr lvl="1"/>
            <a:r>
              <a:rPr lang="es-EC" dirty="0" smtClean="0"/>
              <a:t>Un </a:t>
            </a:r>
            <a:r>
              <a:rPr lang="es-EC" dirty="0"/>
              <a:t>marco tiene un conjunto de </a:t>
            </a:r>
            <a:r>
              <a:rPr lang="es-EC" dirty="0" smtClean="0"/>
              <a:t>slots</a:t>
            </a:r>
            <a:endParaRPr lang="es-EC" dirty="0"/>
          </a:p>
          <a:p>
            <a:pPr lvl="1"/>
            <a:r>
              <a:rPr lang="es-EC" dirty="0" smtClean="0"/>
              <a:t>Un slot representa </a:t>
            </a:r>
            <a:r>
              <a:rPr lang="es-EC" dirty="0"/>
              <a:t>una relación con </a:t>
            </a:r>
            <a:r>
              <a:rPr lang="es-EC" dirty="0" smtClean="0"/>
              <a:t>otro marcos</a:t>
            </a:r>
          </a:p>
          <a:p>
            <a:pPr lvl="1"/>
            <a:r>
              <a:rPr lang="es-EC" dirty="0" smtClean="0"/>
              <a:t>Taxonomías </a:t>
            </a:r>
            <a:r>
              <a:rPr lang="es-EC" dirty="0"/>
              <a:t>clase-subclase</a:t>
            </a:r>
          </a:p>
          <a:p>
            <a:pPr lvl="1"/>
            <a:r>
              <a:rPr lang="en-US" sz="2200" dirty="0"/>
              <a:t>“A Framework for Representing Knowledge</a:t>
            </a:r>
            <a:r>
              <a:rPr lang="en-US" sz="2200" dirty="0" smtClean="0"/>
              <a:t>” , </a:t>
            </a:r>
            <a:r>
              <a:rPr lang="en-US" sz="2200" dirty="0"/>
              <a:t>M. Minsky; in Mind Design; edited by J. </a:t>
            </a:r>
            <a:r>
              <a:rPr lang="en-US" sz="2200" dirty="0" err="1"/>
              <a:t>Haugeland</a:t>
            </a:r>
            <a:r>
              <a:rPr lang="en-US" sz="2200" dirty="0"/>
              <a:t>: MIT Press</a:t>
            </a:r>
            <a:r>
              <a:rPr lang="en-US" sz="2200" dirty="0" smtClean="0"/>
              <a:t>; </a:t>
            </a:r>
            <a:r>
              <a:rPr lang="es-EC" sz="2200" dirty="0" smtClean="0"/>
              <a:t>1981</a:t>
            </a:r>
            <a:r>
              <a:rPr lang="es-EC" sz="2200" dirty="0"/>
              <a:t>.</a:t>
            </a:r>
          </a:p>
          <a:p>
            <a:r>
              <a:rPr lang="es-EC" dirty="0" smtClean="0"/>
              <a:t>Reglas </a:t>
            </a:r>
            <a:r>
              <a:rPr lang="es-EC" dirty="0"/>
              <a:t>de Producción</a:t>
            </a:r>
          </a:p>
          <a:p>
            <a:r>
              <a:rPr lang="es-EC" dirty="0"/>
              <a:t>Lógica de </a:t>
            </a:r>
            <a:r>
              <a:rPr lang="es-EC" dirty="0" smtClean="0"/>
              <a:t>Predicados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2966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Marcos</a:t>
            </a:r>
            <a:endParaRPr lang="es-EC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5" r="25500"/>
          <a:stretch/>
        </p:blipFill>
        <p:spPr>
          <a:xfrm>
            <a:off x="1619672" y="1091729"/>
            <a:ext cx="5544616" cy="5232871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7" name="Rectángulo 6"/>
          <p:cNvSpPr/>
          <p:nvPr/>
        </p:nvSpPr>
        <p:spPr>
          <a:xfrm>
            <a:off x="3764727" y="3313584"/>
            <a:ext cx="16145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i="0" dirty="0" err="1">
                <a:latin typeface="Tahoma" panose="020B0604030504040204" pitchFamily="34" charset="0"/>
              </a:rPr>
              <a:t>Object-oriented</a:t>
            </a:r>
            <a:r>
              <a:rPr lang="es-EC" i="0" dirty="0">
                <a:latin typeface="Tahoma" panose="020B0604030504040204" pitchFamily="34" charset="0"/>
              </a:rPr>
              <a:t> </a:t>
            </a:r>
            <a:r>
              <a:rPr lang="es-EC" i="0" dirty="0" err="1">
                <a:latin typeface="Tahoma" panose="020B0604030504040204" pitchFamily="34" charset="0"/>
              </a:rPr>
              <a:t>descriptions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037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Paradigmas emergentes ('70 - '80)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D3F82D-EB78-4849-A1AF-F83714B49AE6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0256" y="822325"/>
            <a:ext cx="8583488" cy="5334000"/>
          </a:xfrm>
        </p:spPr>
        <p:txBody>
          <a:bodyPr/>
          <a:lstStyle/>
          <a:p>
            <a:r>
              <a:rPr lang="es-EC" dirty="0"/>
              <a:t>Redes semánticas</a:t>
            </a:r>
          </a:p>
          <a:p>
            <a:r>
              <a:rPr lang="es-EC" dirty="0" smtClean="0"/>
              <a:t>Marcos</a:t>
            </a:r>
          </a:p>
          <a:p>
            <a:r>
              <a:rPr lang="es-EC" b="1" dirty="0" smtClean="0"/>
              <a:t>Reglas </a:t>
            </a:r>
            <a:r>
              <a:rPr lang="es-EC" b="1" dirty="0"/>
              <a:t>de </a:t>
            </a:r>
            <a:r>
              <a:rPr lang="es-EC" b="1" dirty="0" smtClean="0"/>
              <a:t>Producción</a:t>
            </a:r>
          </a:p>
          <a:p>
            <a:pPr lvl="1"/>
            <a:r>
              <a:rPr lang="es-EC" dirty="0" smtClean="0"/>
              <a:t>Reglas </a:t>
            </a:r>
            <a:r>
              <a:rPr lang="es-EC" dirty="0"/>
              <a:t>de situación-acción</a:t>
            </a:r>
          </a:p>
          <a:p>
            <a:pPr lvl="2"/>
            <a:r>
              <a:rPr lang="es-EC" dirty="0" smtClean="0"/>
              <a:t>Si </a:t>
            </a:r>
            <a:r>
              <a:rPr lang="es-EC" dirty="0"/>
              <a:t>(luz de advertencia encendida) entonces (apague el motor)</a:t>
            </a:r>
          </a:p>
          <a:p>
            <a:pPr lvl="1"/>
            <a:r>
              <a:rPr lang="es-EC" dirty="0" smtClean="0"/>
              <a:t>Reglas </a:t>
            </a:r>
            <a:r>
              <a:rPr lang="es-EC" dirty="0"/>
              <a:t>de inferencia si-entonces</a:t>
            </a:r>
          </a:p>
          <a:p>
            <a:pPr lvl="2"/>
            <a:r>
              <a:rPr lang="es-EC" dirty="0" smtClean="0"/>
              <a:t>Si </a:t>
            </a:r>
            <a:r>
              <a:rPr lang="es-EC" dirty="0"/>
              <a:t>(luz </a:t>
            </a:r>
            <a:r>
              <a:rPr lang="es-EC" dirty="0" smtClean="0"/>
              <a:t>advertencia </a:t>
            </a:r>
            <a:r>
              <a:rPr lang="es-EC" dirty="0"/>
              <a:t>encendida) entonces (sobrecalentamiento </a:t>
            </a:r>
            <a:r>
              <a:rPr lang="es-EC" dirty="0" smtClean="0"/>
              <a:t>motor</a:t>
            </a:r>
            <a:r>
              <a:rPr lang="es-EC" dirty="0"/>
              <a:t>)</a:t>
            </a:r>
          </a:p>
          <a:p>
            <a:pPr lvl="2"/>
            <a:r>
              <a:rPr lang="es-EC" dirty="0" smtClean="0"/>
              <a:t>Si </a:t>
            </a:r>
            <a:r>
              <a:rPr lang="es-EC" dirty="0"/>
              <a:t>(luz </a:t>
            </a:r>
            <a:r>
              <a:rPr lang="es-EC" dirty="0" smtClean="0"/>
              <a:t>advertencia </a:t>
            </a:r>
            <a:r>
              <a:rPr lang="es-EC" dirty="0"/>
              <a:t>encendida), entonces ((sobrecalentamiento </a:t>
            </a:r>
            <a:r>
              <a:rPr lang="es-EC" dirty="0" smtClean="0"/>
              <a:t>motor</a:t>
            </a:r>
            <a:r>
              <a:rPr lang="es-EC" dirty="0"/>
              <a:t>) 0,95)</a:t>
            </a:r>
          </a:p>
          <a:p>
            <a:pPr lvl="1"/>
            <a:r>
              <a:rPr lang="es-EC" dirty="0" smtClean="0"/>
              <a:t>Base </a:t>
            </a:r>
            <a:r>
              <a:rPr lang="es-EC" dirty="0"/>
              <a:t>para sistemas </a:t>
            </a:r>
            <a:r>
              <a:rPr lang="es-EC" dirty="0" smtClean="0"/>
              <a:t>expertos</a:t>
            </a:r>
          </a:p>
          <a:p>
            <a:r>
              <a:rPr lang="es-EC" dirty="0" smtClean="0"/>
              <a:t>Lógica </a:t>
            </a:r>
            <a:r>
              <a:rPr lang="es-EC" dirty="0"/>
              <a:t>de </a:t>
            </a:r>
            <a:r>
              <a:rPr lang="es-EC" dirty="0" smtClean="0"/>
              <a:t>Predicados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695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Paradigmas emergentes ('70 - '80)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D3F82D-EB78-4849-A1AF-F83714B49AE6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0256" y="903312"/>
            <a:ext cx="8583488" cy="5334000"/>
          </a:xfrm>
        </p:spPr>
        <p:txBody>
          <a:bodyPr/>
          <a:lstStyle/>
          <a:p>
            <a:r>
              <a:rPr lang="es-EC" dirty="0"/>
              <a:t>Redes semánticas</a:t>
            </a:r>
          </a:p>
          <a:p>
            <a:r>
              <a:rPr lang="es-EC" dirty="0" smtClean="0"/>
              <a:t>Marcos</a:t>
            </a:r>
          </a:p>
          <a:p>
            <a:r>
              <a:rPr lang="es-EC" dirty="0" smtClean="0"/>
              <a:t>Reglas </a:t>
            </a:r>
            <a:r>
              <a:rPr lang="es-EC" dirty="0"/>
              <a:t>de </a:t>
            </a:r>
            <a:r>
              <a:rPr lang="es-EC" dirty="0" smtClean="0"/>
              <a:t>Producción</a:t>
            </a:r>
          </a:p>
          <a:p>
            <a:r>
              <a:rPr lang="es-EC" b="1" dirty="0" smtClean="0"/>
              <a:t>Lógica </a:t>
            </a:r>
            <a:r>
              <a:rPr lang="es-EC" b="1" dirty="0"/>
              <a:t>de </a:t>
            </a:r>
            <a:r>
              <a:rPr lang="es-EC" b="1" dirty="0" smtClean="0"/>
              <a:t>Predicados</a:t>
            </a:r>
          </a:p>
          <a:p>
            <a:pPr lvl="1"/>
            <a:r>
              <a:rPr lang="es-EC" dirty="0"/>
              <a:t>Principalmente lógica de primer orden</a:t>
            </a:r>
          </a:p>
          <a:p>
            <a:pPr lvl="1"/>
            <a:r>
              <a:rPr lang="es-EC" dirty="0"/>
              <a:t>"Todo el mundo ama a alguien en algún momento".</a:t>
            </a:r>
          </a:p>
          <a:p>
            <a:pPr marL="457200" lvl="1" indent="0">
              <a:buNone/>
            </a:pPr>
            <a:r>
              <a:rPr lang="es-EC" dirty="0" smtClean="0"/>
              <a:t>(</a:t>
            </a:r>
            <a:r>
              <a:rPr lang="es-EC" dirty="0" err="1"/>
              <a:t>f</a:t>
            </a:r>
            <a:r>
              <a:rPr lang="es-EC" dirty="0" err="1" smtClean="0"/>
              <a:t>orall</a:t>
            </a:r>
            <a:r>
              <a:rPr lang="es-EC" dirty="0" smtClean="0"/>
              <a:t> ?p</a:t>
            </a:r>
            <a:endParaRPr lang="es-EC" dirty="0"/>
          </a:p>
          <a:p>
            <a:pPr marL="457200" lvl="1" indent="0">
              <a:buNone/>
            </a:pPr>
            <a:r>
              <a:rPr lang="es-EC" dirty="0" smtClean="0"/>
              <a:t>    (</a:t>
            </a:r>
            <a:r>
              <a:rPr lang="es-EC" dirty="0"/>
              <a:t>implica (</a:t>
            </a:r>
            <a:r>
              <a:rPr lang="es-EC" dirty="0" smtClean="0"/>
              <a:t>Persona ?p1</a:t>
            </a:r>
            <a:r>
              <a:rPr lang="es-EC" dirty="0"/>
              <a:t>)</a:t>
            </a:r>
          </a:p>
          <a:p>
            <a:pPr marL="457200" lvl="1" indent="0">
              <a:buNone/>
            </a:pPr>
            <a:r>
              <a:rPr lang="es-EC" dirty="0" smtClean="0"/>
              <a:t>                (</a:t>
            </a:r>
            <a:r>
              <a:rPr lang="es-EC" dirty="0"/>
              <a:t>existe </a:t>
            </a:r>
            <a:r>
              <a:rPr lang="es-EC" dirty="0" smtClean="0"/>
              <a:t>(?p2 ?t</a:t>
            </a:r>
            <a:r>
              <a:rPr lang="es-EC" dirty="0"/>
              <a:t>) </a:t>
            </a:r>
            <a:r>
              <a:rPr lang="es-EC" dirty="0" smtClean="0"/>
              <a:t>(and </a:t>
            </a:r>
            <a:r>
              <a:rPr lang="es-EC" dirty="0"/>
              <a:t>(</a:t>
            </a:r>
            <a:r>
              <a:rPr lang="es-EC" dirty="0" smtClean="0"/>
              <a:t>Persona ?p2</a:t>
            </a:r>
            <a:r>
              <a:rPr lang="es-EC" dirty="0"/>
              <a:t>)</a:t>
            </a:r>
          </a:p>
          <a:p>
            <a:pPr marL="457200" lvl="1" indent="0">
              <a:buNone/>
            </a:pPr>
            <a:r>
              <a:rPr lang="es-EC" dirty="0" smtClean="0"/>
              <a:t>                                              (Tiempo ?t)</a:t>
            </a:r>
            <a:endParaRPr lang="es-EC" dirty="0"/>
          </a:p>
          <a:p>
            <a:pPr marL="457200" lvl="1" indent="0">
              <a:buNone/>
            </a:pPr>
            <a:r>
              <a:rPr lang="es-EC" dirty="0" smtClean="0"/>
              <a:t>                                              (ama ?p1 ?p2 ?t))))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869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RC en los (‘90)</a:t>
            </a:r>
            <a:endParaRPr lang="es-EC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D3F82D-EB78-4849-A1AF-F83714B49AE6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2752" y="903312"/>
            <a:ext cx="8863744" cy="5334000"/>
          </a:xfrm>
        </p:spPr>
        <p:txBody>
          <a:bodyPr/>
          <a:lstStyle/>
          <a:p>
            <a:r>
              <a:rPr lang="es-EC" b="1" dirty="0" smtClean="0"/>
              <a:t>Representaciones </a:t>
            </a:r>
            <a:r>
              <a:rPr lang="es-EC" b="1" dirty="0"/>
              <a:t>declarativas</a:t>
            </a:r>
          </a:p>
          <a:p>
            <a:pPr lvl="1"/>
            <a:r>
              <a:rPr lang="es-EC" dirty="0" smtClean="0"/>
              <a:t>Más </a:t>
            </a:r>
            <a:r>
              <a:rPr lang="es-EC" dirty="0"/>
              <a:t>fácil de cambiar</a:t>
            </a:r>
          </a:p>
          <a:p>
            <a:pPr lvl="1"/>
            <a:r>
              <a:rPr lang="es-EC" dirty="0" smtClean="0"/>
              <a:t>Multiuso</a:t>
            </a:r>
            <a:endParaRPr lang="es-EC" dirty="0"/>
          </a:p>
          <a:p>
            <a:pPr lvl="1"/>
            <a:r>
              <a:rPr lang="es-EC" dirty="0" smtClean="0"/>
              <a:t>Extensible </a:t>
            </a:r>
            <a:r>
              <a:rPr lang="es-EC" dirty="0"/>
              <a:t>por razonamiento</a:t>
            </a:r>
          </a:p>
          <a:p>
            <a:r>
              <a:rPr lang="es-EC" b="1" dirty="0" smtClean="0"/>
              <a:t>Semántica </a:t>
            </a:r>
            <a:r>
              <a:rPr lang="es-EC" b="1" dirty="0"/>
              <a:t>formal</a:t>
            </a:r>
          </a:p>
          <a:p>
            <a:pPr lvl="1"/>
            <a:r>
              <a:rPr lang="es-EC" dirty="0" smtClean="0"/>
              <a:t>Define </a:t>
            </a:r>
            <a:r>
              <a:rPr lang="es-EC" dirty="0"/>
              <a:t>lo que significa la representación</a:t>
            </a:r>
          </a:p>
          <a:p>
            <a:pPr lvl="1"/>
            <a:r>
              <a:rPr lang="es-EC" dirty="0" smtClean="0"/>
              <a:t>Permite </a:t>
            </a:r>
            <a:r>
              <a:rPr lang="es-EC" dirty="0"/>
              <a:t>la comparación de representaciones / algoritmos</a:t>
            </a:r>
          </a:p>
          <a:p>
            <a:r>
              <a:rPr lang="es-EC" b="1" dirty="0" smtClean="0"/>
              <a:t>RC enraizado </a:t>
            </a:r>
            <a:r>
              <a:rPr lang="es-EC" b="1" dirty="0"/>
              <a:t>en el estudio de la lógica</a:t>
            </a:r>
          </a:p>
          <a:p>
            <a:pPr lvl="1"/>
            <a:r>
              <a:rPr lang="es-EC" dirty="0" smtClean="0"/>
              <a:t>temporal</a:t>
            </a:r>
            <a:r>
              <a:rPr lang="es-EC" dirty="0"/>
              <a:t>, contextual, modal, </a:t>
            </a:r>
            <a:r>
              <a:rPr lang="es-EC" dirty="0" smtClean="0"/>
              <a:t>….</a:t>
            </a:r>
            <a:endParaRPr lang="es-EC" dirty="0"/>
          </a:p>
          <a:p>
            <a:r>
              <a:rPr lang="es-EC" b="1" dirty="0" smtClean="0"/>
              <a:t>Análisis </a:t>
            </a:r>
            <a:r>
              <a:rPr lang="es-EC" b="1" dirty="0"/>
              <a:t>teórico riguroso</a:t>
            </a:r>
          </a:p>
        </p:txBody>
      </p:sp>
    </p:spTree>
    <p:extLst>
      <p:ext uri="{BB962C8B-B14F-4D97-AF65-F5344CB8AC3E}">
        <p14:creationId xmlns:p14="http://schemas.microsoft.com/office/powerpoint/2010/main" val="12235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RC en los (‘00)</a:t>
            </a:r>
            <a:endParaRPr lang="es-EC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D3F82D-EB78-4849-A1AF-F83714B49AE6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2752" y="903312"/>
            <a:ext cx="8863744" cy="5334000"/>
          </a:xfrm>
        </p:spPr>
        <p:txBody>
          <a:bodyPr/>
          <a:lstStyle/>
          <a:p>
            <a:r>
              <a:rPr lang="es-EC" b="1" dirty="0" smtClean="0"/>
              <a:t>Sistemas </a:t>
            </a:r>
            <a:r>
              <a:rPr lang="es-EC" b="1" dirty="0"/>
              <a:t>basados en web</a:t>
            </a:r>
          </a:p>
          <a:p>
            <a:pPr lvl="1"/>
            <a:r>
              <a:rPr lang="es-EC" dirty="0" smtClean="0"/>
              <a:t>incrustar </a:t>
            </a:r>
            <a:r>
              <a:rPr lang="es-EC" dirty="0"/>
              <a:t>conocimiento en páginas web</a:t>
            </a:r>
          </a:p>
          <a:p>
            <a:pPr lvl="1"/>
            <a:r>
              <a:rPr lang="es-EC" dirty="0" smtClean="0"/>
              <a:t>lenguajes </a:t>
            </a:r>
            <a:r>
              <a:rPr lang="es-EC" dirty="0"/>
              <a:t>basados en </a:t>
            </a:r>
            <a:r>
              <a:rPr lang="es-EC" dirty="0" smtClean="0"/>
              <a:t>XML, </a:t>
            </a:r>
            <a:r>
              <a:rPr lang="es-EC" dirty="0"/>
              <a:t>RDF, </a:t>
            </a:r>
            <a:r>
              <a:rPr lang="es-EC" dirty="0" smtClean="0"/>
              <a:t>RDFS, OWL</a:t>
            </a:r>
          </a:p>
          <a:p>
            <a:pPr lvl="1"/>
            <a:r>
              <a:rPr lang="es-EC" dirty="0" smtClean="0"/>
              <a:t>¡Ontologías!</a:t>
            </a:r>
          </a:p>
          <a:p>
            <a:r>
              <a:rPr lang="es-EC" b="1" dirty="0" smtClean="0"/>
              <a:t>Impulsado </a:t>
            </a:r>
            <a:r>
              <a:rPr lang="es-EC" b="1" dirty="0"/>
              <a:t>por nuevas clases de aplicaciones</a:t>
            </a:r>
          </a:p>
          <a:p>
            <a:pPr lvl="1"/>
            <a:r>
              <a:rPr lang="es-EC" dirty="0" smtClean="0"/>
              <a:t>Recuperación </a:t>
            </a:r>
            <a:r>
              <a:rPr lang="es-EC" dirty="0"/>
              <a:t>de información en la </a:t>
            </a:r>
            <a:r>
              <a:rPr lang="es-EC" dirty="0" smtClean="0"/>
              <a:t>web</a:t>
            </a:r>
          </a:p>
          <a:p>
            <a:pPr lvl="1"/>
            <a:r>
              <a:rPr lang="es-EC" dirty="0" smtClean="0"/>
              <a:t>Servicios </a:t>
            </a:r>
            <a:r>
              <a:rPr lang="es-EC" dirty="0"/>
              <a:t>web</a:t>
            </a:r>
          </a:p>
          <a:p>
            <a:r>
              <a:rPr lang="es-EC" b="1" dirty="0" smtClean="0"/>
              <a:t>Grafos de conocimiento</a:t>
            </a:r>
          </a:p>
          <a:p>
            <a:r>
              <a:rPr lang="es-EC" dirty="0" smtClean="0"/>
              <a:t>??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174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Actualidad: Grafos </a:t>
            </a:r>
            <a:r>
              <a:rPr lang="es-EC" dirty="0"/>
              <a:t>de conocimiento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237" t="38491" r="3054"/>
          <a:stretch/>
        </p:blipFill>
        <p:spPr>
          <a:xfrm>
            <a:off x="2195736" y="980728"/>
            <a:ext cx="5191062" cy="428034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220072" y="5184133"/>
            <a:ext cx="3048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400" dirty="0"/>
              <a:t>http://rtw.ml.cmu.edu/rtw/kbbrowser/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24966" y="5184132"/>
            <a:ext cx="41470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400" dirty="0"/>
              <a:t>https://www.wikidata.org/wiki/Wikidata:Main_Page</a:t>
            </a:r>
          </a:p>
        </p:txBody>
      </p:sp>
    </p:spTree>
    <p:extLst>
      <p:ext uri="{BB962C8B-B14F-4D97-AF65-F5344CB8AC3E}">
        <p14:creationId xmlns:p14="http://schemas.microsoft.com/office/powerpoint/2010/main" val="149790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Actualidad: Grafos de conocimiento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…como </a:t>
            </a:r>
            <a:r>
              <a:rPr lang="es-EC" dirty="0"/>
              <a:t>una forma de conocimiento humano estructurado</a:t>
            </a:r>
          </a:p>
          <a:p>
            <a:pPr marL="0" indent="0">
              <a:buNone/>
            </a:pPr>
            <a:endParaRPr lang="es-EC" dirty="0" smtClean="0"/>
          </a:p>
          <a:p>
            <a:r>
              <a:rPr lang="es-EC" dirty="0" smtClean="0"/>
              <a:t>Gran </a:t>
            </a:r>
            <a:r>
              <a:rPr lang="es-EC" dirty="0"/>
              <a:t>atención de investigación tanto de la </a:t>
            </a:r>
            <a:r>
              <a:rPr lang="es-EC" dirty="0" smtClean="0"/>
              <a:t>academia y </a:t>
            </a:r>
            <a:r>
              <a:rPr lang="es-EC" dirty="0"/>
              <a:t>la </a:t>
            </a:r>
            <a:r>
              <a:rPr lang="es-EC" dirty="0" smtClean="0"/>
              <a:t>industria. </a:t>
            </a:r>
          </a:p>
          <a:p>
            <a:pPr lvl="1"/>
            <a:r>
              <a:rPr lang="es-EC" dirty="0" smtClean="0"/>
              <a:t>Google </a:t>
            </a:r>
            <a:r>
              <a:rPr lang="es-EC" dirty="0" err="1" smtClean="0"/>
              <a:t>Knowledge</a:t>
            </a:r>
            <a:r>
              <a:rPr lang="es-EC" dirty="0" smtClean="0"/>
              <a:t> </a:t>
            </a:r>
            <a:r>
              <a:rPr lang="es-EC" dirty="0" err="1" smtClean="0"/>
              <a:t>Graph</a:t>
            </a:r>
            <a:endParaRPr lang="es-EC" dirty="0" smtClean="0"/>
          </a:p>
          <a:p>
            <a:pPr lvl="1"/>
            <a:r>
              <a:rPr lang="es-EC" dirty="0" smtClean="0"/>
              <a:t>Amazon, eBay, </a:t>
            </a:r>
            <a:r>
              <a:rPr lang="es-EC" dirty="0" err="1"/>
              <a:t>Airbnb</a:t>
            </a:r>
            <a:endParaRPr lang="es-EC" dirty="0"/>
          </a:p>
          <a:p>
            <a:endParaRPr lang="es-EC" dirty="0" smtClean="0"/>
          </a:p>
          <a:p>
            <a:r>
              <a:rPr lang="es-EC" dirty="0" smtClean="0"/>
              <a:t>Un grafo de </a:t>
            </a:r>
            <a:r>
              <a:rPr lang="es-EC" dirty="0"/>
              <a:t>conocimiento es una </a:t>
            </a:r>
            <a:r>
              <a:rPr lang="es-EC" dirty="0" smtClean="0"/>
              <a:t>estructura </a:t>
            </a:r>
            <a:r>
              <a:rPr lang="es-EC" dirty="0" smtClean="0"/>
              <a:t>de representación </a:t>
            </a:r>
            <a:r>
              <a:rPr lang="es-EC" dirty="0"/>
              <a:t>de hechos, constituida por entidades, relaciones</a:t>
            </a:r>
            <a:r>
              <a:rPr lang="es-EC" dirty="0" smtClean="0"/>
              <a:t>, y </a:t>
            </a:r>
            <a:r>
              <a:rPr lang="es-EC" dirty="0"/>
              <a:t>descripciones semánticas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0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Grafos </a:t>
            </a:r>
            <a:r>
              <a:rPr lang="es-EC" dirty="0" smtClean="0"/>
              <a:t>y Bases de Conocimiento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Grafos de conocimiento ~ Bases de conocimiento</a:t>
            </a:r>
            <a:endParaRPr lang="es-EC" dirty="0"/>
          </a:p>
          <a:p>
            <a:pPr marL="0" indent="0">
              <a:buNone/>
            </a:pPr>
            <a:endParaRPr lang="es-EC" dirty="0" smtClean="0"/>
          </a:p>
          <a:p>
            <a:r>
              <a:rPr lang="es-EC" dirty="0" smtClean="0"/>
              <a:t>GC </a:t>
            </a:r>
            <a:r>
              <a:rPr lang="es-EC" dirty="0"/>
              <a:t>= </a:t>
            </a:r>
            <a:r>
              <a:rPr lang="es-EC" dirty="0" smtClean="0"/>
              <a:t>estructura basado en un grafo</a:t>
            </a:r>
            <a:endParaRPr lang="es-EC" dirty="0"/>
          </a:p>
          <a:p>
            <a:pPr marL="0" indent="0">
              <a:buNone/>
            </a:pPr>
            <a:endParaRPr lang="es-EC" dirty="0"/>
          </a:p>
          <a:p>
            <a:r>
              <a:rPr lang="es-EC" dirty="0" smtClean="0"/>
              <a:t>BC = semántica formal </a:t>
            </a:r>
          </a:p>
          <a:p>
            <a:pPr lvl="1"/>
            <a:r>
              <a:rPr lang="es-EC" dirty="0" smtClean="0"/>
              <a:t>interpretación </a:t>
            </a:r>
            <a:r>
              <a:rPr lang="es-EC" dirty="0"/>
              <a:t>e inferencia de hechos</a:t>
            </a:r>
            <a:r>
              <a:rPr lang="es-EC" dirty="0" smtClean="0"/>
              <a:t>.</a:t>
            </a:r>
          </a:p>
          <a:p>
            <a:pPr lvl="1"/>
            <a:endParaRPr lang="es-EC" dirty="0"/>
          </a:p>
          <a:p>
            <a:pPr lvl="1"/>
            <a:endParaRPr lang="es-EC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3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Ejemplo: Base y Grafo de Conocimiento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El conocimiento se puede expresar en un </a:t>
            </a:r>
            <a:r>
              <a:rPr lang="es-EC" dirty="0" smtClean="0"/>
              <a:t>triple general </a:t>
            </a:r>
          </a:p>
          <a:p>
            <a:pPr lvl="1"/>
            <a:r>
              <a:rPr lang="es-EC" dirty="0" smtClean="0"/>
              <a:t>(premisa; </a:t>
            </a:r>
            <a:r>
              <a:rPr lang="es-EC" dirty="0"/>
              <a:t>relación; </a:t>
            </a:r>
            <a:r>
              <a:rPr lang="es-EC" dirty="0" smtClean="0"/>
              <a:t>consecuencia) </a:t>
            </a:r>
            <a:r>
              <a:rPr lang="es-EC" dirty="0"/>
              <a:t>o </a:t>
            </a:r>
            <a:endParaRPr lang="es-EC" dirty="0" smtClean="0"/>
          </a:p>
          <a:p>
            <a:pPr lvl="1"/>
            <a:endParaRPr lang="es-EC" dirty="0"/>
          </a:p>
          <a:p>
            <a:pPr lvl="1"/>
            <a:r>
              <a:rPr lang="es-EC" dirty="0" smtClean="0"/>
              <a:t>(</a:t>
            </a:r>
            <a:r>
              <a:rPr lang="es-EC" dirty="0"/>
              <a:t>sujeto; predicado; objeto</a:t>
            </a:r>
            <a:r>
              <a:rPr lang="es-EC" dirty="0" smtClean="0"/>
              <a:t>) RDF </a:t>
            </a:r>
          </a:p>
          <a:p>
            <a:pPr marL="457200" lvl="1" indent="0">
              <a:buNone/>
            </a:pPr>
            <a:endParaRPr lang="es-EC" dirty="0" smtClean="0"/>
          </a:p>
          <a:p>
            <a:pPr lvl="1"/>
            <a:r>
              <a:rPr lang="es-EC" dirty="0" smtClean="0"/>
              <a:t>(</a:t>
            </a:r>
            <a:r>
              <a:rPr lang="es-EC" dirty="0"/>
              <a:t>Albert Einstein; </a:t>
            </a:r>
            <a:r>
              <a:rPr lang="es-EC" dirty="0" err="1"/>
              <a:t>WinnerOf</a:t>
            </a:r>
            <a:r>
              <a:rPr lang="es-EC" dirty="0"/>
              <a:t>; Premio Nobel</a:t>
            </a:r>
            <a:r>
              <a:rPr lang="es-EC" dirty="0" smtClean="0"/>
              <a:t>)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6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Sobre</a:t>
            </a:r>
            <a:r>
              <a:rPr lang="en-US" dirty="0" smtClean="0"/>
              <a:t> mi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Ingeniero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UC, 1998</a:t>
            </a:r>
          </a:p>
          <a:p>
            <a:r>
              <a:rPr lang="en-US" dirty="0" smtClean="0"/>
              <a:t>MEng </a:t>
            </a:r>
            <a:r>
              <a:rPr lang="en-US" dirty="0" err="1" smtClean="0"/>
              <a:t>en</a:t>
            </a:r>
            <a:r>
              <a:rPr lang="en-US" dirty="0" smtClean="0"/>
              <a:t> UNAM, </a:t>
            </a:r>
            <a:r>
              <a:rPr lang="en-US" dirty="0" smtClean="0"/>
              <a:t>2002</a:t>
            </a:r>
          </a:p>
          <a:p>
            <a:r>
              <a:rPr lang="en-US" dirty="0" err="1" smtClean="0"/>
              <a:t>Diplomado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Gestión</a:t>
            </a:r>
            <a:r>
              <a:rPr lang="en-US" dirty="0" smtClean="0"/>
              <a:t> y </a:t>
            </a:r>
            <a:r>
              <a:rPr lang="en-US" dirty="0" err="1" smtClean="0"/>
              <a:t>Evaluación</a:t>
            </a:r>
            <a:r>
              <a:rPr lang="en-US" dirty="0" smtClean="0"/>
              <a:t> de </a:t>
            </a:r>
            <a:r>
              <a:rPr lang="en-US" dirty="0" err="1" smtClean="0"/>
              <a:t>Proyectos</a:t>
            </a:r>
            <a:r>
              <a:rPr lang="en-US" dirty="0" smtClean="0"/>
              <a:t> de </a:t>
            </a:r>
            <a:r>
              <a:rPr lang="en-US" dirty="0" err="1" smtClean="0"/>
              <a:t>Investigación</a:t>
            </a:r>
            <a:r>
              <a:rPr lang="en-US" dirty="0" smtClean="0"/>
              <a:t> UC, 2004</a:t>
            </a:r>
            <a:endParaRPr lang="en-US" dirty="0" smtClean="0"/>
          </a:p>
          <a:p>
            <a:r>
              <a:rPr lang="en-US" dirty="0" smtClean="0"/>
              <a:t>PhD </a:t>
            </a:r>
            <a:r>
              <a:rPr lang="en-US" dirty="0" err="1" smtClean="0"/>
              <a:t>en</a:t>
            </a:r>
            <a:r>
              <a:rPr lang="en-US" dirty="0" smtClean="0"/>
              <a:t> UNIZAR-UPM, 2014</a:t>
            </a:r>
          </a:p>
          <a:p>
            <a:endParaRPr lang="en-US" dirty="0" smtClean="0"/>
          </a:p>
          <a:p>
            <a:pPr lvl="1"/>
            <a:r>
              <a:rPr lang="es-EC" dirty="0" smtClean="0"/>
              <a:t>Profesor</a:t>
            </a:r>
            <a:r>
              <a:rPr lang="en-US" dirty="0" smtClean="0"/>
              <a:t> – UC </a:t>
            </a:r>
            <a:r>
              <a:rPr lang="en-US" dirty="0" err="1" smtClean="0"/>
              <a:t>desde</a:t>
            </a:r>
            <a:r>
              <a:rPr lang="en-US" dirty="0" smtClean="0"/>
              <a:t> 2002</a:t>
            </a:r>
          </a:p>
          <a:p>
            <a:pPr lvl="1"/>
            <a:r>
              <a:rPr lang="en-US" dirty="0" smtClean="0"/>
              <a:t>Director Carrera de </a:t>
            </a:r>
            <a:r>
              <a:rPr lang="en-US" dirty="0" err="1" smtClean="0"/>
              <a:t>Ingeniería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/</a:t>
            </a:r>
            <a:r>
              <a:rPr lang="en-US" dirty="0" err="1" smtClean="0"/>
              <a:t>Electrónica</a:t>
            </a:r>
            <a:r>
              <a:rPr lang="en-US" dirty="0" smtClean="0"/>
              <a:t> y </a:t>
            </a:r>
            <a:r>
              <a:rPr lang="en-US" dirty="0" err="1" smtClean="0"/>
              <a:t>Telecomunicaciones</a:t>
            </a:r>
            <a:endParaRPr lang="en-US" dirty="0" smtClean="0"/>
          </a:p>
          <a:p>
            <a:pPr lvl="1"/>
            <a:r>
              <a:rPr lang="en-US" dirty="0" smtClean="0"/>
              <a:t>Director </a:t>
            </a:r>
            <a:r>
              <a:rPr lang="en-US" dirty="0" err="1" smtClean="0"/>
              <a:t>Departamento</a:t>
            </a:r>
            <a:r>
              <a:rPr lang="en-US" dirty="0" smtClean="0"/>
              <a:t> de </a:t>
            </a:r>
            <a:r>
              <a:rPr lang="en-US" dirty="0" err="1" smtClean="0"/>
              <a:t>Ciencias</a:t>
            </a:r>
            <a:r>
              <a:rPr lang="en-US" dirty="0" smtClean="0"/>
              <a:t> </a:t>
            </a:r>
            <a:r>
              <a:rPr lang="en-US" dirty="0" err="1" smtClean="0"/>
              <a:t>Computación</a:t>
            </a:r>
            <a:endParaRPr lang="en-US" dirty="0" smtClean="0"/>
          </a:p>
          <a:p>
            <a:pPr lvl="1"/>
            <a:r>
              <a:rPr lang="en-US" dirty="0" smtClean="0"/>
              <a:t>Director </a:t>
            </a:r>
            <a:r>
              <a:rPr lang="en-US" dirty="0" err="1" smtClean="0"/>
              <a:t>Investigación</a:t>
            </a:r>
            <a:r>
              <a:rPr lang="en-US" dirty="0" smtClean="0"/>
              <a:t> UC</a:t>
            </a:r>
          </a:p>
          <a:p>
            <a:pPr marL="0" indent="0">
              <a:buNone/>
            </a:pPr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52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Ejemplo: Base y Grafo de Conocimiento</a:t>
            </a:r>
            <a:endParaRPr lang="es-EC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44681" y="3603496"/>
            <a:ext cx="4399319" cy="2721104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4225"/>
            <a:ext cx="4176464" cy="2519878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5148064" y="1648246"/>
            <a:ext cx="35966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000" b="1" dirty="0" smtClean="0"/>
              <a:t>Triples de </a:t>
            </a:r>
            <a:r>
              <a:rPr lang="es-EC" sz="2000" b="1" dirty="0"/>
              <a:t>hechos en </a:t>
            </a:r>
            <a:r>
              <a:rPr lang="es-EC" sz="2000" b="1" dirty="0" smtClean="0"/>
              <a:t>la base de conocimiento.</a:t>
            </a:r>
            <a:endParaRPr lang="es-EC" sz="2000" b="1" dirty="0"/>
          </a:p>
        </p:txBody>
      </p:sp>
      <p:sp>
        <p:nvSpPr>
          <p:cNvPr id="15" name="Rectángulo 14"/>
          <p:cNvSpPr/>
          <p:nvPr/>
        </p:nvSpPr>
        <p:spPr>
          <a:xfrm>
            <a:off x="541437" y="4437112"/>
            <a:ext cx="35966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000" b="1" dirty="0"/>
              <a:t>Entidades y relaciones en</a:t>
            </a:r>
          </a:p>
          <a:p>
            <a:r>
              <a:rPr lang="es-EC" sz="2000" b="1" dirty="0"/>
              <a:t>gráfico de </a:t>
            </a:r>
            <a:r>
              <a:rPr lang="es-EC" sz="2000" b="1" dirty="0" smtClean="0"/>
              <a:t>conocimiento</a:t>
            </a:r>
            <a:endParaRPr lang="es-EC" sz="2000" b="1" dirty="0"/>
          </a:p>
        </p:txBody>
      </p:sp>
      <p:sp>
        <p:nvSpPr>
          <p:cNvPr id="16" name="Rectángulo 15"/>
          <p:cNvSpPr/>
          <p:nvPr/>
        </p:nvSpPr>
        <p:spPr>
          <a:xfrm>
            <a:off x="251520" y="2736502"/>
            <a:ext cx="8064896" cy="156966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1"/>
            <a:r>
              <a:rPr lang="es-EC" sz="3200" dirty="0">
                <a:solidFill>
                  <a:srgbClr val="0066FF"/>
                </a:solidFill>
              </a:rPr>
              <a:t>!este curso utiliza los términos gráfico de conocimiento y base de conocimiento de manera intercambiable!</a:t>
            </a:r>
            <a:endParaRPr lang="es-EC" sz="10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72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Grafos de Conocimiento (I)</a:t>
            </a:r>
            <a:endParaRPr lang="es-EC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803" y="822325"/>
            <a:ext cx="6634393" cy="5510129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6" name="CuadroTexto 5"/>
          <p:cNvSpPr txBox="1"/>
          <p:nvPr/>
        </p:nvSpPr>
        <p:spPr>
          <a:xfrm>
            <a:off x="1469991" y="6531918"/>
            <a:ext cx="3076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Ejemplo tomado de </a:t>
            </a:r>
            <a:r>
              <a:rPr lang="es-EC" dirty="0"/>
              <a:t>las dispositivas de Daria </a:t>
            </a:r>
            <a:r>
              <a:rPr lang="es-EC" dirty="0" err="1"/>
              <a:t>Stepanova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6854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Grafos de Conocimiento (II)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56" y="836712"/>
            <a:ext cx="8583087" cy="563996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050062" y="3313584"/>
            <a:ext cx="10438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/>
              <a:t>Daria </a:t>
            </a:r>
            <a:r>
              <a:rPr lang="es-EC" dirty="0" err="1"/>
              <a:t>Stepanova</a:t>
            </a:r>
            <a:endParaRPr lang="es-EC" dirty="0"/>
          </a:p>
        </p:txBody>
      </p:sp>
      <p:sp>
        <p:nvSpPr>
          <p:cNvPr id="8" name="CuadroTexto 7"/>
          <p:cNvSpPr txBox="1"/>
          <p:nvPr/>
        </p:nvSpPr>
        <p:spPr>
          <a:xfrm>
            <a:off x="1469991" y="6531918"/>
            <a:ext cx="3076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Ejemplo tomado de </a:t>
            </a:r>
            <a:r>
              <a:rPr lang="es-EC" dirty="0"/>
              <a:t>las dispositivas de Daria </a:t>
            </a:r>
            <a:r>
              <a:rPr lang="es-EC" dirty="0" err="1"/>
              <a:t>Stepanova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754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Búsqueda semántica en la Web </a:t>
            </a:r>
            <a:r>
              <a:rPr lang="es-EC" dirty="0" smtClean="0"/>
              <a:t>hoy…</a:t>
            </a:r>
            <a:endParaRPr lang="es-EC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16" y="1268760"/>
            <a:ext cx="8866310" cy="3731865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6" name="CuadroTexto 5"/>
          <p:cNvSpPr txBox="1"/>
          <p:nvPr/>
        </p:nvSpPr>
        <p:spPr>
          <a:xfrm>
            <a:off x="1469991" y="6531918"/>
            <a:ext cx="3076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Ejemplo tomado de </a:t>
            </a:r>
            <a:r>
              <a:rPr lang="es-EC" dirty="0"/>
              <a:t>las dispositivas de Daria </a:t>
            </a:r>
            <a:r>
              <a:rPr lang="es-EC" dirty="0" err="1"/>
              <a:t>Stepanova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715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Búsqueda semántica en la Web </a:t>
            </a:r>
            <a:r>
              <a:rPr lang="es-EC" dirty="0" smtClean="0"/>
              <a:t>hoy…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02" y="1052736"/>
            <a:ext cx="8520947" cy="496855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469991" y="6531918"/>
            <a:ext cx="3076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Ejemplo tomado de </a:t>
            </a:r>
            <a:r>
              <a:rPr lang="es-EC" dirty="0"/>
              <a:t>las dispositivas de Daria </a:t>
            </a:r>
            <a:r>
              <a:rPr lang="es-EC" dirty="0" err="1"/>
              <a:t>Stepanova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119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Búsqueda semántica en la Web </a:t>
            </a:r>
            <a:r>
              <a:rPr lang="es-EC" dirty="0" smtClean="0"/>
              <a:t>hoy…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18" y="980728"/>
            <a:ext cx="8602364" cy="489654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469991" y="6531918"/>
            <a:ext cx="3076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Ejemplo tomado de </a:t>
            </a:r>
            <a:r>
              <a:rPr lang="es-EC" dirty="0"/>
              <a:t>las dispositivas de Daria </a:t>
            </a:r>
            <a:r>
              <a:rPr lang="es-EC" dirty="0" err="1"/>
              <a:t>Stepanova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394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Problema: </a:t>
            </a:r>
            <a:r>
              <a:rPr lang="es-EC" dirty="0" err="1" smtClean="0"/>
              <a:t>incosistencia</a:t>
            </a:r>
            <a:endParaRPr lang="es-EC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21"/>
          <a:stretch/>
        </p:blipFill>
        <p:spPr>
          <a:xfrm>
            <a:off x="145846" y="1214744"/>
            <a:ext cx="8852308" cy="4428511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6" name="CuadroTexto 5"/>
          <p:cNvSpPr txBox="1"/>
          <p:nvPr/>
        </p:nvSpPr>
        <p:spPr>
          <a:xfrm>
            <a:off x="1469991" y="6531918"/>
            <a:ext cx="3076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Ejemplo tomado de </a:t>
            </a:r>
            <a:r>
              <a:rPr lang="es-EC" dirty="0"/>
              <a:t>las dispositivas de Daria </a:t>
            </a:r>
            <a:r>
              <a:rPr lang="es-EC" dirty="0" err="1"/>
              <a:t>Stepanova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728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Problema: </a:t>
            </a:r>
            <a:r>
              <a:rPr lang="es-EC" dirty="0" err="1"/>
              <a:t>incompletitud</a:t>
            </a:r>
            <a:endParaRPr lang="es-EC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83" y="1268760"/>
            <a:ext cx="8818711" cy="4680519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5" name="CuadroTexto 4"/>
          <p:cNvSpPr txBox="1"/>
          <p:nvPr/>
        </p:nvSpPr>
        <p:spPr>
          <a:xfrm>
            <a:off x="1469991" y="6531918"/>
            <a:ext cx="3076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Ejemplo tomado de </a:t>
            </a:r>
            <a:r>
              <a:rPr lang="es-EC" dirty="0"/>
              <a:t>las dispositivas de Daria </a:t>
            </a:r>
            <a:r>
              <a:rPr lang="es-EC" dirty="0" err="1"/>
              <a:t>Stepanova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627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Necesidad de razonamiento lógico </a:t>
            </a:r>
            <a:r>
              <a:rPr lang="es-EC" dirty="0" smtClean="0"/>
              <a:t>en GC…</a:t>
            </a:r>
            <a:endParaRPr lang="es-EC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40" y="1412776"/>
            <a:ext cx="8690003" cy="4392488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5" name="CuadroTexto 4"/>
          <p:cNvSpPr txBox="1"/>
          <p:nvPr/>
        </p:nvSpPr>
        <p:spPr>
          <a:xfrm>
            <a:off x="1469991" y="6531918"/>
            <a:ext cx="3076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Ejemplo tomado de </a:t>
            </a:r>
            <a:r>
              <a:rPr lang="es-EC" dirty="0"/>
              <a:t>las dispositivas de Daria </a:t>
            </a:r>
            <a:r>
              <a:rPr lang="es-EC" dirty="0" err="1"/>
              <a:t>Stepanova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064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Necesidad de razonamiento lógico en GC…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25" y="1340768"/>
            <a:ext cx="8966127" cy="4536504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5" name="CuadroTexto 4"/>
          <p:cNvSpPr txBox="1"/>
          <p:nvPr/>
        </p:nvSpPr>
        <p:spPr>
          <a:xfrm>
            <a:off x="1469991" y="6531918"/>
            <a:ext cx="3076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Ejemplo tomado de </a:t>
            </a:r>
            <a:r>
              <a:rPr lang="es-EC" dirty="0"/>
              <a:t>las dispositivas de Daria </a:t>
            </a:r>
            <a:r>
              <a:rPr lang="es-EC" dirty="0" err="1"/>
              <a:t>Stepanova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9929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mí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Inteligencia</a:t>
            </a:r>
            <a:r>
              <a:rPr lang="en-US" dirty="0" smtClean="0"/>
              <a:t> Artificial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Representación</a:t>
            </a:r>
            <a:r>
              <a:rPr lang="en-US" dirty="0"/>
              <a:t> </a:t>
            </a:r>
            <a:r>
              <a:rPr lang="en-US" dirty="0" err="1" smtClean="0"/>
              <a:t>conocimiento</a:t>
            </a:r>
            <a:r>
              <a:rPr lang="en-US" dirty="0" smtClean="0"/>
              <a:t>, </a:t>
            </a:r>
            <a:r>
              <a:rPr lang="en-US" dirty="0"/>
              <a:t>Web </a:t>
            </a:r>
            <a:r>
              <a:rPr lang="en-US" dirty="0" err="1" smtClean="0"/>
              <a:t>Semántica</a:t>
            </a:r>
            <a:r>
              <a:rPr lang="en-US" dirty="0" smtClean="0"/>
              <a:t>, </a:t>
            </a:r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Inteligentes</a:t>
            </a:r>
            <a:r>
              <a:rPr lang="en-US" dirty="0" smtClean="0"/>
              <a:t>, </a:t>
            </a:r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Recomendación</a:t>
            </a:r>
            <a:r>
              <a:rPr lang="en-US" dirty="0"/>
              <a:t> (TV </a:t>
            </a:r>
            <a:r>
              <a:rPr lang="en-US" dirty="0" smtClean="0"/>
              <a:t>Digital).</a:t>
            </a:r>
          </a:p>
          <a:p>
            <a:endParaRPr lang="es-EC" dirty="0" smtClean="0"/>
          </a:p>
          <a:p>
            <a:r>
              <a:rPr lang="es-EC" dirty="0" err="1" smtClean="0"/>
              <a:t>Publications</a:t>
            </a:r>
            <a:r>
              <a:rPr lang="es-EC" dirty="0" smtClean="0"/>
              <a:t>:</a:t>
            </a:r>
          </a:p>
          <a:p>
            <a:pPr lvl="1"/>
            <a:r>
              <a:rPr lang="es-EC" dirty="0" err="1" smtClean="0"/>
              <a:t>Scholar</a:t>
            </a:r>
            <a:endParaRPr lang="es-EC" dirty="0" smtClean="0"/>
          </a:p>
          <a:p>
            <a:pPr lvl="2"/>
            <a:r>
              <a:rPr lang="es-EC" dirty="0" smtClean="0">
                <a:hlinkClick r:id="rId2"/>
              </a:rPr>
              <a:t>https</a:t>
            </a:r>
            <a:r>
              <a:rPr lang="es-EC" dirty="0">
                <a:hlinkClick r:id="rId2"/>
              </a:rPr>
              <a:t>://</a:t>
            </a:r>
            <a:r>
              <a:rPr lang="es-EC" dirty="0" smtClean="0">
                <a:hlinkClick r:id="rId2"/>
              </a:rPr>
              <a:t>scholar.google.com/citations?user=PFHdwNMAAAAJ&amp;hl=es&amp;oi=ao</a:t>
            </a:r>
            <a:endParaRPr lang="es-EC" dirty="0" smtClean="0"/>
          </a:p>
          <a:p>
            <a:pPr lvl="1"/>
            <a:r>
              <a:rPr lang="es-EC" dirty="0" err="1" smtClean="0"/>
              <a:t>ResearchGate</a:t>
            </a:r>
            <a:endParaRPr lang="es-EC" dirty="0" smtClean="0"/>
          </a:p>
          <a:p>
            <a:pPr lvl="2"/>
            <a:r>
              <a:rPr lang="es-EC" dirty="0">
                <a:hlinkClick r:id="rId3"/>
              </a:rPr>
              <a:t>https://</a:t>
            </a:r>
            <a:r>
              <a:rPr lang="es-EC" dirty="0" smtClean="0">
                <a:hlinkClick r:id="rId3"/>
              </a:rPr>
              <a:t>www.researchgate.net/profile/Mauricio_Espinoza_Mejia</a:t>
            </a:r>
            <a:endParaRPr lang="es-EC" dirty="0" smtClean="0"/>
          </a:p>
          <a:p>
            <a:pPr marL="914400" lvl="2" indent="0">
              <a:buNone/>
            </a:pPr>
            <a:endParaRPr lang="es-EC" dirty="0" smtClean="0"/>
          </a:p>
          <a:p>
            <a:pPr lvl="2"/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5" name="Rectángulo 4"/>
          <p:cNvSpPr/>
          <p:nvPr/>
        </p:nvSpPr>
        <p:spPr>
          <a:xfrm>
            <a:off x="4443599" y="3313584"/>
            <a:ext cx="2568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endParaRPr lang="es-EC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Contenido</a:t>
            </a:r>
            <a:r>
              <a:rPr lang="en-US" dirty="0" smtClean="0"/>
              <a:t> </a:t>
            </a:r>
            <a:r>
              <a:rPr lang="en-US" dirty="0" err="1" smtClean="0"/>
              <a:t>curso</a:t>
            </a:r>
            <a:r>
              <a:rPr lang="en-US" dirty="0" smtClean="0"/>
              <a:t> en 1 </a:t>
            </a:r>
            <a:r>
              <a:rPr lang="en-US" dirty="0" err="1" smtClean="0"/>
              <a:t>minuto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s-ES" sz="3600" dirty="0" smtClean="0"/>
          </a:p>
          <a:p>
            <a:r>
              <a:rPr lang="es-ES" sz="3600" dirty="0" smtClean="0"/>
              <a:t>Modelado del Conocimiento</a:t>
            </a:r>
          </a:p>
          <a:p>
            <a:r>
              <a:rPr lang="es-EC" sz="3600" dirty="0" smtClean="0"/>
              <a:t>Lenguajes Representación del Conocimiento</a:t>
            </a:r>
          </a:p>
          <a:p>
            <a:pPr lvl="1"/>
            <a:r>
              <a:rPr lang="es-EC" sz="3400" dirty="0" smtClean="0"/>
              <a:t>Usando Lógica</a:t>
            </a:r>
          </a:p>
          <a:p>
            <a:r>
              <a:rPr lang="es-EC" sz="3600" dirty="0" smtClean="0"/>
              <a:t>Representación Usando Ontologías</a:t>
            </a:r>
          </a:p>
          <a:p>
            <a:pPr lvl="1"/>
            <a:r>
              <a:rPr lang="es-EC" sz="3400" dirty="0" smtClean="0">
                <a:solidFill>
                  <a:srgbClr val="FF0000"/>
                </a:solidFill>
              </a:rPr>
              <a:t>Diagramas conceptuales</a:t>
            </a:r>
          </a:p>
          <a:p>
            <a:pPr lvl="1"/>
            <a:r>
              <a:rPr lang="es-EC" sz="3400" dirty="0" smtClean="0">
                <a:solidFill>
                  <a:srgbClr val="0066FF"/>
                </a:solidFill>
              </a:rPr>
              <a:t>Lenguajes basados en lógica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RDF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RD</a:t>
            </a:r>
            <a:r>
              <a:rPr lang="en-US" sz="3600" dirty="0" smtClean="0">
                <a:solidFill>
                  <a:srgbClr val="0099CC"/>
                </a:solidFill>
              </a:rPr>
              <a:t>FS</a:t>
            </a:r>
          </a:p>
          <a:p>
            <a:r>
              <a:rPr lang="en-US" sz="3600" dirty="0" smtClean="0">
                <a:solidFill>
                  <a:srgbClr val="0066FF"/>
                </a:solidFill>
              </a:rPr>
              <a:t>OWL</a:t>
            </a:r>
            <a:endParaRPr lang="en-US" dirty="0" smtClean="0">
              <a:solidFill>
                <a:srgbClr val="FF0000"/>
              </a:solidFill>
            </a:endParaRPr>
          </a:p>
          <a:p>
            <a:pPr lvl="1" algn="ctr">
              <a:buNone/>
            </a:pPr>
            <a:r>
              <a:rPr lang="en-US" sz="3100" dirty="0" smtClean="0"/>
              <a:t>PROTÉGÉ </a:t>
            </a:r>
          </a:p>
          <a:p>
            <a:pPr lvl="1" algn="ctr">
              <a:buNone/>
            </a:pPr>
            <a:r>
              <a:rPr lang="en-US" sz="3100" dirty="0" smtClean="0"/>
              <a:t>PELLET, FACT, HERMIT…</a:t>
            </a:r>
          </a:p>
          <a:p>
            <a:pPr lvl="1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GESTION Y REPRESENTA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Objetivo General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Introducir los conceptos de representación del conocimiento y su papel en la inteligencia artificial, </a:t>
            </a:r>
          </a:p>
          <a:p>
            <a:r>
              <a:rPr lang="es-EC" dirty="0" smtClean="0"/>
              <a:t>Capacitar a los estudiantes en el diseño y elaboración de sistemas basados ​​en el conocimiento y </a:t>
            </a:r>
          </a:p>
          <a:p>
            <a:r>
              <a:rPr lang="es-EC" dirty="0" smtClean="0"/>
              <a:t>Comprender las limitaciones y complejidad de los lenguajes basados en la lógica para representar el conocimiento.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7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Contenido Específico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1000" y="1052736"/>
            <a:ext cx="8382000" cy="519566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C" sz="2400" dirty="0" smtClean="0"/>
              <a:t>Introducción a la representación del conocimiento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C" sz="2400" dirty="0" smtClean="0"/>
              <a:t>Modelado del conocimiento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C" sz="2400" dirty="0" smtClean="0"/>
              <a:t>Lenguajes de representación del conocimiento: basados en lógica</a:t>
            </a:r>
          </a:p>
          <a:p>
            <a:pPr marL="514350" indent="-514350">
              <a:buFont typeface="+mj-lt"/>
              <a:buAutoNum type="arabicPeriod"/>
            </a:pPr>
            <a:r>
              <a:rPr lang="es-EC" sz="2400" dirty="0" smtClean="0"/>
              <a:t>RDF y </a:t>
            </a:r>
            <a:r>
              <a:rPr lang="es-EC" sz="2400" dirty="0" err="1" smtClean="0"/>
              <a:t>RDFs</a:t>
            </a:r>
            <a:r>
              <a:rPr lang="es-EC" sz="2400" dirty="0" smtClean="0"/>
              <a:t>: representación del conocimiento basado en grafos</a:t>
            </a:r>
          </a:p>
          <a:p>
            <a:pPr marL="514350" indent="-514350">
              <a:buFont typeface="+mj-lt"/>
              <a:buAutoNum type="arabicPeriod"/>
            </a:pPr>
            <a:r>
              <a:rPr lang="es-EC" sz="2400" dirty="0" smtClean="0"/>
              <a:t>OWL: lenguaje </a:t>
            </a:r>
            <a:r>
              <a:rPr lang="es-EC" sz="2400" dirty="0" err="1" smtClean="0"/>
              <a:t>ontologico</a:t>
            </a:r>
            <a:r>
              <a:rPr lang="es-EC" sz="2400" dirty="0" smtClean="0"/>
              <a:t> basado en lógica descriptiva</a:t>
            </a:r>
          </a:p>
          <a:p>
            <a:pPr marL="514350" indent="-514350">
              <a:buFont typeface="+mj-lt"/>
              <a:buAutoNum type="arabicPeriod"/>
            </a:pPr>
            <a:r>
              <a:rPr lang="es-EC" sz="2400" dirty="0" err="1" smtClean="0"/>
              <a:t>Sparql</a:t>
            </a:r>
            <a:r>
              <a:rPr lang="es-EC" sz="2400" dirty="0" smtClean="0"/>
              <a:t>: accediendo a las bases de conocimiento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C" sz="2400" dirty="0" smtClean="0"/>
              <a:t>SWRL, SHACL: lenguajes para incorporar reglas en las bases de conocimiento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C" sz="2400" dirty="0" smtClean="0"/>
              <a:t>Aplicación: sistemas basados en conocimiento</a:t>
            </a:r>
            <a:endParaRPr lang="es-EC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30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s-ES" sz="3600" dirty="0" smtClean="0"/>
          </a:p>
          <a:p>
            <a:endParaRPr lang="en-US" sz="3600" dirty="0" smtClean="0"/>
          </a:p>
          <a:p>
            <a:r>
              <a:rPr lang="en-US" sz="3400" dirty="0" smtClean="0"/>
              <a:t>OEG Group</a:t>
            </a:r>
          </a:p>
          <a:p>
            <a:pPr lvl="1"/>
            <a:r>
              <a:rPr lang="en-US" sz="3200" dirty="0" smtClean="0"/>
              <a:t>Asunción Gómez Perez</a:t>
            </a:r>
          </a:p>
          <a:p>
            <a:pPr lvl="1"/>
            <a:r>
              <a:rPr lang="en-US" sz="3200" dirty="0" smtClean="0"/>
              <a:t>Oscar </a:t>
            </a:r>
            <a:r>
              <a:rPr lang="en-US" sz="3200" dirty="0" err="1" smtClean="0"/>
              <a:t>Corcho</a:t>
            </a:r>
            <a:endParaRPr lang="en-US" sz="3200" dirty="0" smtClean="0"/>
          </a:p>
          <a:p>
            <a:r>
              <a:rPr lang="es-EC" sz="3400" dirty="0" err="1"/>
              <a:t>Ian</a:t>
            </a:r>
            <a:r>
              <a:rPr lang="es-EC" sz="3400" dirty="0"/>
              <a:t> </a:t>
            </a:r>
            <a:r>
              <a:rPr lang="es-EC" sz="3400" dirty="0" err="1" smtClean="0"/>
              <a:t>Horrocks</a:t>
            </a:r>
            <a:endParaRPr lang="es-EC" sz="3400" dirty="0" smtClean="0"/>
          </a:p>
          <a:p>
            <a:r>
              <a:rPr lang="es-EC" sz="3200" dirty="0"/>
              <a:t>Alan </a:t>
            </a:r>
            <a:r>
              <a:rPr lang="es-EC" sz="3200" dirty="0" smtClean="0"/>
              <a:t>Rector</a:t>
            </a:r>
          </a:p>
          <a:p>
            <a:r>
              <a:rPr lang="en-US" sz="3400" dirty="0" smtClean="0"/>
              <a:t>….</a:t>
            </a:r>
            <a:endParaRPr lang="en-US" sz="3400" dirty="0"/>
          </a:p>
          <a:p>
            <a:endParaRPr lang="en-US" sz="3400" dirty="0" smtClean="0"/>
          </a:p>
          <a:p>
            <a:pPr lvl="1" algn="ctr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1" algn="ctr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1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GESTION Y REPRESENTACION DE DATOS EN LA WEB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3 Cerrar llave"/>
          <p:cNvSpPr/>
          <p:nvPr/>
        </p:nvSpPr>
        <p:spPr>
          <a:xfrm rot="5400000">
            <a:off x="4193958" y="1718810"/>
            <a:ext cx="468052" cy="69127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Evaluación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Examen</a:t>
            </a:r>
            <a:r>
              <a:rPr lang="en-US" dirty="0" smtClean="0"/>
              <a:t> Final 30% – (</a:t>
            </a:r>
            <a:r>
              <a:rPr lang="en-US" dirty="0" err="1" smtClean="0"/>
              <a:t>Prueba</a:t>
            </a:r>
            <a:r>
              <a:rPr lang="en-US" dirty="0" smtClean="0"/>
              <a:t> 10%, </a:t>
            </a:r>
            <a:r>
              <a:rPr lang="en-US" dirty="0" err="1" smtClean="0"/>
              <a:t>Trabajo</a:t>
            </a:r>
            <a:r>
              <a:rPr lang="en-US" dirty="0" smtClean="0"/>
              <a:t> 20%)</a:t>
            </a:r>
          </a:p>
          <a:p>
            <a:r>
              <a:rPr lang="en-US" dirty="0" err="1" smtClean="0"/>
              <a:t>Interciclo</a:t>
            </a:r>
            <a:r>
              <a:rPr lang="en-US" dirty="0" smtClean="0"/>
              <a:t> 20%</a:t>
            </a:r>
          </a:p>
          <a:p>
            <a:endParaRPr lang="en-US" dirty="0" smtClean="0"/>
          </a:p>
          <a:p>
            <a:r>
              <a:rPr lang="en-US" dirty="0" err="1" smtClean="0"/>
              <a:t>Pruebas</a:t>
            </a:r>
            <a:r>
              <a:rPr lang="en-US" dirty="0" smtClean="0"/>
              <a:t> - 35% (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pruebas</a:t>
            </a:r>
            <a:r>
              <a:rPr lang="en-US" dirty="0" smtClean="0"/>
              <a:t>) </a:t>
            </a:r>
          </a:p>
          <a:p>
            <a:pPr lvl="1"/>
            <a:r>
              <a:rPr lang="en-US" dirty="0" err="1" smtClean="0"/>
              <a:t>Prueba</a:t>
            </a:r>
            <a:r>
              <a:rPr lang="en-US" dirty="0" smtClean="0"/>
              <a:t> 1: </a:t>
            </a:r>
            <a:r>
              <a:rPr lang="en-US" dirty="0" err="1" smtClean="0"/>
              <a:t>Temas</a:t>
            </a:r>
            <a:r>
              <a:rPr lang="en-US" dirty="0" smtClean="0"/>
              <a:t> 1, 2 y 3 (10)</a:t>
            </a:r>
          </a:p>
          <a:p>
            <a:pPr lvl="1"/>
            <a:r>
              <a:rPr lang="en-US" dirty="0" err="1"/>
              <a:t>Prueba</a:t>
            </a:r>
            <a:r>
              <a:rPr lang="en-US" dirty="0"/>
              <a:t> </a:t>
            </a:r>
            <a:r>
              <a:rPr lang="en-US" dirty="0" smtClean="0"/>
              <a:t>2: </a:t>
            </a:r>
            <a:r>
              <a:rPr lang="en-US" dirty="0" err="1"/>
              <a:t>Temas</a:t>
            </a:r>
            <a:r>
              <a:rPr lang="en-US" dirty="0"/>
              <a:t> </a:t>
            </a:r>
            <a:r>
              <a:rPr lang="en-US" dirty="0" smtClean="0"/>
              <a:t>4 y 5 </a:t>
            </a:r>
            <a:r>
              <a:rPr lang="en-US" dirty="0"/>
              <a:t>(</a:t>
            </a:r>
            <a:r>
              <a:rPr lang="en-US" dirty="0" smtClean="0"/>
              <a:t>12)</a:t>
            </a:r>
            <a:endParaRPr lang="en-US" dirty="0"/>
          </a:p>
          <a:p>
            <a:pPr lvl="1"/>
            <a:r>
              <a:rPr lang="en-US" dirty="0" err="1"/>
              <a:t>Prueba</a:t>
            </a:r>
            <a:r>
              <a:rPr lang="en-US" dirty="0"/>
              <a:t> </a:t>
            </a:r>
            <a:r>
              <a:rPr lang="en-US" dirty="0" smtClean="0"/>
              <a:t>3: </a:t>
            </a:r>
            <a:r>
              <a:rPr lang="en-US" dirty="0" err="1"/>
              <a:t>Temas</a:t>
            </a:r>
            <a:r>
              <a:rPr lang="en-US" dirty="0"/>
              <a:t> </a:t>
            </a:r>
            <a:r>
              <a:rPr lang="en-US" dirty="0" smtClean="0"/>
              <a:t>6 </a:t>
            </a:r>
            <a:r>
              <a:rPr lang="en-US" dirty="0"/>
              <a:t>y </a:t>
            </a:r>
            <a:r>
              <a:rPr lang="en-US" dirty="0" smtClean="0"/>
              <a:t>7 </a:t>
            </a:r>
            <a:r>
              <a:rPr lang="en-US" dirty="0"/>
              <a:t>(</a:t>
            </a:r>
            <a:r>
              <a:rPr lang="en-US" dirty="0" smtClean="0"/>
              <a:t>13)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s-EC" dirty="0" smtClean="0"/>
              <a:t>Ejercicios Prácticos – 10%</a:t>
            </a:r>
          </a:p>
          <a:p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s-EC" dirty="0"/>
              <a:t>– </a:t>
            </a:r>
            <a:r>
              <a:rPr lang="es-EC" dirty="0" smtClean="0"/>
              <a:t>5%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s-EC" dirty="0" smtClean="0"/>
          </a:p>
          <a:p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Lecturas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Necesidad de la lógica en los sistemas basados en conocimiento</a:t>
            </a:r>
          </a:p>
          <a:p>
            <a:pPr lvl="1"/>
            <a:r>
              <a:rPr lang="es-EC" dirty="0" smtClean="0"/>
              <a:t>Uso de la lógica y el razonamiento..</a:t>
            </a:r>
          </a:p>
          <a:p>
            <a:pPr lvl="1"/>
            <a:r>
              <a:rPr lang="en-US" b="1" dirty="0" smtClean="0"/>
              <a:t>Knowledge Representation and Reasoning</a:t>
            </a:r>
            <a:endParaRPr lang="en-US" b="1" dirty="0"/>
          </a:p>
          <a:p>
            <a:pPr lvl="1"/>
            <a:r>
              <a:rPr lang="es-EC" dirty="0"/>
              <a:t>Ronald J. </a:t>
            </a:r>
            <a:r>
              <a:rPr lang="es-EC" dirty="0" err="1"/>
              <a:t>Brachman</a:t>
            </a:r>
            <a:r>
              <a:rPr lang="es-EC" dirty="0"/>
              <a:t> </a:t>
            </a:r>
            <a:r>
              <a:rPr lang="es-EC" dirty="0" smtClean="0"/>
              <a:t>and </a:t>
            </a:r>
            <a:r>
              <a:rPr lang="es-EC" dirty="0" err="1" smtClean="0"/>
              <a:t>Hector</a:t>
            </a:r>
            <a:r>
              <a:rPr lang="es-EC" dirty="0" smtClean="0"/>
              <a:t> </a:t>
            </a:r>
            <a:r>
              <a:rPr lang="es-EC" dirty="0"/>
              <a:t>J. </a:t>
            </a:r>
            <a:r>
              <a:rPr lang="es-EC" dirty="0" err="1" smtClean="0"/>
              <a:t>Levesque</a:t>
            </a:r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50" y="3205619"/>
            <a:ext cx="2339900" cy="3146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Lecturas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Las lógicas </a:t>
            </a:r>
            <a:r>
              <a:rPr lang="es-EC" dirty="0" smtClean="0"/>
              <a:t>descriptivas para representación </a:t>
            </a:r>
            <a:r>
              <a:rPr lang="es-EC" dirty="0"/>
              <a:t>del </a:t>
            </a:r>
            <a:r>
              <a:rPr lang="es-EC" dirty="0" smtClean="0"/>
              <a:t>conocimiento</a:t>
            </a:r>
          </a:p>
          <a:p>
            <a:pPr lvl="1"/>
            <a:r>
              <a:rPr lang="es-EC" dirty="0" smtClean="0"/>
              <a:t>Describir el </a:t>
            </a:r>
            <a:r>
              <a:rPr lang="es-EC" dirty="0"/>
              <a:t>conocimiento del dominio </a:t>
            </a:r>
            <a:r>
              <a:rPr lang="es-EC" dirty="0" smtClean="0"/>
              <a:t>y se pueda </a:t>
            </a:r>
            <a:r>
              <a:rPr lang="es-EC" dirty="0"/>
              <a:t>razonar sobre este conocimiento..</a:t>
            </a:r>
            <a:endParaRPr lang="es-EC" dirty="0" smtClean="0"/>
          </a:p>
          <a:p>
            <a:pPr lvl="1"/>
            <a:r>
              <a:rPr lang="en-US" b="1" dirty="0"/>
              <a:t>An Introduction to Description Logic</a:t>
            </a:r>
          </a:p>
          <a:p>
            <a:pPr lvl="1"/>
            <a:r>
              <a:rPr lang="es-EC" dirty="0" smtClean="0"/>
              <a:t>Franz </a:t>
            </a:r>
            <a:r>
              <a:rPr lang="es-EC" dirty="0" err="1"/>
              <a:t>Baader</a:t>
            </a:r>
            <a:r>
              <a:rPr lang="es-EC" dirty="0"/>
              <a:t>, Ian </a:t>
            </a:r>
            <a:r>
              <a:rPr lang="es-EC" dirty="0" err="1"/>
              <a:t>Horrocks</a:t>
            </a:r>
            <a:r>
              <a:rPr lang="es-EC" dirty="0"/>
              <a:t>, Carsten </a:t>
            </a:r>
            <a:r>
              <a:rPr lang="es-EC" dirty="0" err="1"/>
              <a:t>Lutz</a:t>
            </a:r>
            <a:r>
              <a:rPr lang="es-EC" dirty="0"/>
              <a:t>, Uli </a:t>
            </a:r>
            <a:r>
              <a:rPr lang="es-EC" dirty="0" err="1"/>
              <a:t>Sattler</a:t>
            </a:r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pic>
        <p:nvPicPr>
          <p:cNvPr id="3074" name="Picture 2" descr="Front 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153" y="3501008"/>
            <a:ext cx="1873693" cy="283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50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Lecturas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Representación del conocimiento y formalismo </a:t>
            </a:r>
            <a:r>
              <a:rPr lang="es-EC" dirty="0" smtClean="0"/>
              <a:t>a </a:t>
            </a:r>
            <a:r>
              <a:rPr lang="es-EC" dirty="0"/>
              <a:t>partir de gráficos conceptuales</a:t>
            </a:r>
            <a:r>
              <a:rPr lang="es-EC" dirty="0" smtClean="0"/>
              <a:t>.</a:t>
            </a:r>
          </a:p>
          <a:p>
            <a:pPr lvl="1"/>
            <a:r>
              <a:rPr lang="en-US" b="1" dirty="0"/>
              <a:t>Graph-based Knowledge Representation: </a:t>
            </a:r>
            <a:r>
              <a:rPr lang="en-US" dirty="0"/>
              <a:t>Computational Foundations of Conceptual Graphs</a:t>
            </a:r>
            <a:endParaRPr lang="en-US" b="1" dirty="0"/>
          </a:p>
          <a:p>
            <a:pPr lvl="1"/>
            <a:r>
              <a:rPr lang="es-EC" dirty="0" smtClean="0"/>
              <a:t>Michel </a:t>
            </a:r>
            <a:r>
              <a:rPr lang="es-EC" dirty="0" err="1"/>
              <a:t>Chein</a:t>
            </a:r>
            <a:r>
              <a:rPr lang="es-EC" dirty="0"/>
              <a:t>, Marie-</a:t>
            </a:r>
            <a:r>
              <a:rPr lang="es-EC" dirty="0" err="1"/>
              <a:t>Laure</a:t>
            </a:r>
            <a:r>
              <a:rPr lang="es-EC" dirty="0"/>
              <a:t> </a:t>
            </a:r>
            <a:r>
              <a:rPr lang="es-EC" dirty="0" err="1"/>
              <a:t>Mugnier</a:t>
            </a:r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  <p:pic>
        <p:nvPicPr>
          <p:cNvPr id="6" name="Picture 2" descr="Resultado de imagen para Graph-based Knowledge Representation: Computational Foundations of Conceptual Grap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581400"/>
            <a:ext cx="2052625" cy="287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3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Lecturas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Modelación Usando </a:t>
            </a:r>
            <a:r>
              <a:rPr lang="es-EC" dirty="0" err="1" smtClean="0"/>
              <a:t>Ontologias</a:t>
            </a:r>
            <a:r>
              <a:rPr lang="es-EC" dirty="0" smtClean="0"/>
              <a:t>:</a:t>
            </a:r>
          </a:p>
          <a:p>
            <a:pPr lvl="1"/>
            <a:r>
              <a:rPr lang="es-EC" dirty="0" err="1"/>
              <a:t>Semantic</a:t>
            </a:r>
            <a:r>
              <a:rPr lang="es-EC" dirty="0"/>
              <a:t> Web </a:t>
            </a:r>
            <a:r>
              <a:rPr lang="es-EC" dirty="0" err="1" smtClean="0"/>
              <a:t>for</a:t>
            </a:r>
            <a:r>
              <a:rPr lang="es-EC" dirty="0" smtClean="0"/>
              <a:t> </a:t>
            </a:r>
            <a:r>
              <a:rPr lang="es-EC" dirty="0" err="1" smtClean="0"/>
              <a:t>the</a:t>
            </a:r>
            <a:r>
              <a:rPr lang="es-EC" dirty="0" smtClean="0"/>
              <a:t> </a:t>
            </a:r>
            <a:r>
              <a:rPr lang="es-EC" dirty="0" err="1" smtClean="0"/>
              <a:t>Working</a:t>
            </a:r>
            <a:r>
              <a:rPr lang="es-EC" dirty="0" smtClean="0"/>
              <a:t> </a:t>
            </a:r>
            <a:r>
              <a:rPr lang="es-EC" dirty="0" err="1" smtClean="0"/>
              <a:t>Ontologist</a:t>
            </a:r>
            <a:r>
              <a:rPr lang="es-EC" dirty="0" smtClean="0"/>
              <a:t> </a:t>
            </a:r>
            <a:r>
              <a:rPr lang="es-EC" dirty="0" err="1" smtClean="0"/>
              <a:t>Modeling</a:t>
            </a:r>
            <a:r>
              <a:rPr lang="es-EC" dirty="0" smtClean="0"/>
              <a:t> </a:t>
            </a:r>
            <a:r>
              <a:rPr lang="es-EC" dirty="0"/>
              <a:t>in RDF, </a:t>
            </a:r>
            <a:r>
              <a:rPr lang="es-EC" dirty="0" smtClean="0"/>
              <a:t>RDFS and OWL </a:t>
            </a:r>
          </a:p>
          <a:p>
            <a:pPr lvl="1"/>
            <a:r>
              <a:rPr lang="es-EC" dirty="0" err="1" smtClean="0"/>
              <a:t>Dean</a:t>
            </a:r>
            <a:r>
              <a:rPr lang="es-EC" dirty="0" smtClean="0"/>
              <a:t> </a:t>
            </a:r>
            <a:r>
              <a:rPr lang="es-EC" dirty="0" err="1" smtClean="0"/>
              <a:t>Allemang</a:t>
            </a:r>
            <a:r>
              <a:rPr lang="es-EC" dirty="0" smtClean="0"/>
              <a:t>, James </a:t>
            </a:r>
            <a:r>
              <a:rPr lang="es-EC" dirty="0" err="1"/>
              <a:t>Hendler</a:t>
            </a:r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9525" t="17785" r="35038" b="5179"/>
          <a:stretch/>
        </p:blipFill>
        <p:spPr>
          <a:xfrm>
            <a:off x="3429691" y="3016040"/>
            <a:ext cx="2284617" cy="323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Software: </a:t>
            </a:r>
            <a:r>
              <a:rPr lang="es-EC" dirty="0" err="1" smtClean="0"/>
              <a:t>Protégé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334000"/>
          </a:xfrm>
        </p:spPr>
        <p:txBody>
          <a:bodyPr/>
          <a:lstStyle/>
          <a:p>
            <a:r>
              <a:rPr lang="es-EC" dirty="0"/>
              <a:t>Hay varios editores de ontología disponibles, pero. . </a:t>
            </a:r>
            <a:r>
              <a:rPr lang="es-EC" dirty="0" smtClean="0"/>
              <a:t>.</a:t>
            </a:r>
          </a:p>
          <a:p>
            <a:pPr lvl="1"/>
            <a:r>
              <a:rPr lang="es-EC" dirty="0" smtClean="0"/>
              <a:t>Es </a:t>
            </a:r>
            <a:r>
              <a:rPr lang="es-EC" dirty="0"/>
              <a:t>un software de código abierto</a:t>
            </a:r>
            <a:r>
              <a:rPr lang="es-EC" dirty="0" smtClean="0"/>
              <a:t>.</a:t>
            </a:r>
          </a:p>
          <a:p>
            <a:pPr lvl="1"/>
            <a:r>
              <a:rPr lang="es-EC" dirty="0"/>
              <a:t>Es el editor de ontología más utilizado.</a:t>
            </a:r>
          </a:p>
          <a:p>
            <a:pPr lvl="1"/>
            <a:r>
              <a:rPr lang="es-EC" dirty="0"/>
              <a:t>Probablemente el mejor no comercial</a:t>
            </a:r>
            <a:r>
              <a:rPr lang="es-EC" dirty="0" smtClean="0"/>
              <a:t>.</a:t>
            </a:r>
          </a:p>
          <a:p>
            <a:pPr lvl="1"/>
            <a:endParaRPr lang="en-US" dirty="0" smtClean="0"/>
          </a:p>
          <a:p>
            <a:pPr algn="ctr">
              <a:buNone/>
            </a:pPr>
            <a:r>
              <a:rPr lang="en-US" dirty="0" smtClean="0"/>
              <a:t>Protégé 5.5 </a:t>
            </a:r>
            <a:r>
              <a:rPr lang="en-US" dirty="0" err="1" smtClean="0"/>
              <a:t>desde</a:t>
            </a:r>
            <a:endParaRPr lang="en-US" dirty="0" smtClean="0"/>
          </a:p>
          <a:p>
            <a:pPr algn="ctr">
              <a:buNone/>
            </a:pPr>
            <a:r>
              <a:rPr lang="es-EC" dirty="0" smtClean="0"/>
              <a:t>http://protege.stanford.edu/</a:t>
            </a:r>
          </a:p>
          <a:p>
            <a:pPr algn="ctr">
              <a:buNone/>
            </a:pPr>
            <a:endParaRPr lang="es-EC" dirty="0" smtClean="0"/>
          </a:p>
          <a:p>
            <a:r>
              <a:rPr lang="es-EC" dirty="0" smtClean="0"/>
              <a:t>Alternativas:</a:t>
            </a:r>
          </a:p>
          <a:p>
            <a:pPr lvl="1"/>
            <a:r>
              <a:rPr lang="es-EC" dirty="0" smtClean="0"/>
              <a:t>Ver http://en.wikipedia.org/wiki/Ontology_editor</a:t>
            </a:r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6125" y="3212976"/>
            <a:ext cx="20478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6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Porqu</a:t>
            </a:r>
            <a:r>
              <a:rPr lang="es-EC" dirty="0"/>
              <a:t>é</a:t>
            </a:r>
            <a:r>
              <a:rPr lang="es-EC" dirty="0" smtClean="0"/>
              <a:t> estudiar RC? (I)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La representación </a:t>
            </a:r>
            <a:r>
              <a:rPr lang="es-EC" dirty="0" smtClean="0"/>
              <a:t>del </a:t>
            </a:r>
            <a:r>
              <a:rPr lang="es-EC" dirty="0"/>
              <a:t>conocimiento (RC) </a:t>
            </a:r>
            <a:r>
              <a:rPr lang="es-EC" dirty="0" smtClean="0"/>
              <a:t>y el razonamiento está </a:t>
            </a:r>
            <a:r>
              <a:rPr lang="es-EC" dirty="0"/>
              <a:t>en el centro del gran desafío de la inteligencia </a:t>
            </a:r>
            <a:r>
              <a:rPr lang="es-EC" dirty="0" smtClean="0"/>
              <a:t>artificial</a:t>
            </a:r>
          </a:p>
          <a:p>
            <a:endParaRPr lang="es-EC" dirty="0"/>
          </a:p>
          <a:p>
            <a:pPr marL="0" indent="0" algn="ctr">
              <a:buNone/>
            </a:pPr>
            <a:r>
              <a:rPr lang="es-EC" sz="2800" dirty="0" smtClean="0"/>
              <a:t> </a:t>
            </a:r>
            <a:r>
              <a:rPr lang="es-EC" sz="2800" dirty="0"/>
              <a:t>comprender la naturaleza de la inteligencia y la cognición tan bien que las computadoras puedan exhibir habilidades similares a las </a:t>
            </a:r>
            <a:r>
              <a:rPr lang="es-EC" sz="2800" dirty="0" smtClean="0"/>
              <a:t>humanas</a:t>
            </a:r>
            <a:endParaRPr lang="es-EC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Software: Pellet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334000"/>
          </a:xfrm>
        </p:spPr>
        <p:txBody>
          <a:bodyPr/>
          <a:lstStyle/>
          <a:p>
            <a:r>
              <a:rPr lang="es-EC" dirty="0"/>
              <a:t>Hay varios sistemas de razonamiento alrededor, pero. . </a:t>
            </a:r>
            <a:r>
              <a:rPr lang="es-EC" dirty="0" smtClean="0"/>
              <a:t>.</a:t>
            </a:r>
          </a:p>
          <a:p>
            <a:pPr lvl="1"/>
            <a:r>
              <a:rPr lang="es-EC" dirty="0"/>
              <a:t>Es un software de código abierto.</a:t>
            </a:r>
          </a:p>
          <a:p>
            <a:pPr lvl="1"/>
            <a:r>
              <a:rPr lang="es-EC" dirty="0"/>
              <a:t>Es uno de los razonadores más maduros e integrales.</a:t>
            </a:r>
          </a:p>
          <a:p>
            <a:pPr lvl="1"/>
            <a:r>
              <a:rPr lang="es-EC" dirty="0"/>
              <a:t>Es lo suficientemente potente para nuestros propósitos</a:t>
            </a:r>
            <a:r>
              <a:rPr lang="es-EC" dirty="0" smtClean="0"/>
              <a:t>.</a:t>
            </a:r>
          </a:p>
          <a:p>
            <a:pPr lvl="1"/>
            <a:endParaRPr lang="es-EC" dirty="0"/>
          </a:p>
          <a:p>
            <a:pPr marL="457200" lvl="1" indent="0" algn="ctr">
              <a:buNone/>
            </a:pPr>
            <a:r>
              <a:rPr lang="en-US" dirty="0" smtClean="0"/>
              <a:t>Pellet 2.3.1 </a:t>
            </a:r>
            <a:r>
              <a:rPr lang="en-US" dirty="0" err="1" smtClean="0"/>
              <a:t>desde</a:t>
            </a:r>
            <a:endParaRPr lang="en-US" dirty="0" smtClean="0"/>
          </a:p>
          <a:p>
            <a:pPr marL="457200" lvl="1" indent="0" algn="ctr">
              <a:buNone/>
            </a:pPr>
            <a:r>
              <a:rPr lang="en-US" dirty="0"/>
              <a:t>https://github.com/stardog-union/pellet</a:t>
            </a:r>
            <a:endParaRPr lang="en-US" dirty="0" smtClean="0"/>
          </a:p>
          <a:p>
            <a:pPr algn="ctr">
              <a:buNone/>
            </a:pPr>
            <a:r>
              <a:rPr lang="es-EC" strike="sngStrike" dirty="0" smtClean="0"/>
              <a:t>http://clarkparsia.com/pellet/</a:t>
            </a:r>
          </a:p>
          <a:p>
            <a:r>
              <a:rPr lang="es-EC" dirty="0" smtClean="0"/>
              <a:t>Alternativas:</a:t>
            </a:r>
          </a:p>
          <a:p>
            <a:pPr lvl="1"/>
            <a:r>
              <a:rPr lang="es-EC" dirty="0" err="1" smtClean="0"/>
              <a:t>FaCT</a:t>
            </a:r>
            <a:r>
              <a:rPr lang="es-EC" dirty="0" smtClean="0"/>
              <a:t>++, http://owl.man.ac.uk/factplusplus/</a:t>
            </a:r>
          </a:p>
          <a:p>
            <a:pPr lvl="1"/>
            <a:r>
              <a:rPr lang="es-EC" dirty="0" err="1" smtClean="0"/>
              <a:t>RacerPro</a:t>
            </a:r>
            <a:r>
              <a:rPr lang="es-EC" dirty="0" smtClean="0"/>
              <a:t>, http://www.racer-systems.com/</a:t>
            </a:r>
          </a:p>
          <a:p>
            <a:pPr lvl="1"/>
            <a:r>
              <a:rPr lang="es-EC" dirty="0" err="1" smtClean="0"/>
              <a:t>Hermit</a:t>
            </a:r>
            <a:r>
              <a:rPr lang="es-EC" dirty="0" smtClean="0"/>
              <a:t>, http://hermit-reasoner.com/</a:t>
            </a:r>
          </a:p>
          <a:p>
            <a:pPr lvl="1"/>
            <a:r>
              <a:rPr lang="es-EC" dirty="0" smtClean="0"/>
              <a:t>etc., http://en.wikipedia.org/wiki/Semantic_reasoner</a:t>
            </a:r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Trabajo en casa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C" sz="2400" dirty="0" smtClean="0"/>
              <a:t>Lectura 1</a:t>
            </a:r>
          </a:p>
          <a:p>
            <a:r>
              <a:rPr lang="es-EC" sz="2400" dirty="0"/>
              <a:t>KNOWLEDGE REPRESENTATION AND </a:t>
            </a:r>
            <a:r>
              <a:rPr lang="es-EC" sz="2400" dirty="0" smtClean="0"/>
              <a:t>REASONING</a:t>
            </a:r>
          </a:p>
          <a:p>
            <a:r>
              <a:rPr lang="es-EC" sz="2400" dirty="0" smtClean="0"/>
              <a:t>Capitulo 1. Secciones 1.1 al 1.3</a:t>
            </a:r>
            <a:endParaRPr lang="es-EC" sz="2400" dirty="0"/>
          </a:p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5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RC: Definición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2800" dirty="0" smtClean="0"/>
              <a:t>RC se </a:t>
            </a:r>
            <a:r>
              <a:rPr lang="es-EC" sz="2800" dirty="0"/>
              <a:t>ocupa de presentar información del mundo real </a:t>
            </a:r>
            <a:r>
              <a:rPr lang="es-EC" sz="2800" dirty="0" smtClean="0"/>
              <a:t>de forma </a:t>
            </a:r>
            <a:r>
              <a:rPr lang="es-EC" sz="2800" dirty="0"/>
              <a:t>que </a:t>
            </a:r>
            <a:r>
              <a:rPr lang="es-EC" sz="2800" dirty="0" smtClean="0"/>
              <a:t>un computador </a:t>
            </a:r>
            <a:r>
              <a:rPr lang="es-EC" sz="2800" dirty="0"/>
              <a:t>pueda "entender" y utilizar </a:t>
            </a:r>
            <a:r>
              <a:rPr lang="es-EC" sz="2800" dirty="0" smtClean="0"/>
              <a:t>la información para </a:t>
            </a:r>
            <a:r>
              <a:rPr lang="es-EC" sz="2800" dirty="0"/>
              <a:t>"resolver" problemas de la vida real o </a:t>
            </a:r>
            <a:r>
              <a:rPr lang="es-EC" sz="2800" dirty="0" smtClean="0"/>
              <a:t>“gestionar" </a:t>
            </a:r>
            <a:r>
              <a:rPr lang="es-EC" sz="2800" dirty="0"/>
              <a:t>tareas de la vida real</a:t>
            </a:r>
            <a:r>
              <a:rPr lang="es-EC" sz="2800" dirty="0" smtClean="0"/>
              <a:t>.</a:t>
            </a:r>
          </a:p>
          <a:p>
            <a:endParaRPr lang="es-EC" sz="2800" dirty="0"/>
          </a:p>
          <a:p>
            <a:pPr marL="0" indent="0">
              <a:buNone/>
            </a:pPr>
            <a:endParaRPr lang="es-EC" sz="2800" dirty="0" smtClean="0"/>
          </a:p>
          <a:p>
            <a:pPr marL="0" indent="0">
              <a:buNone/>
            </a:pPr>
            <a:endParaRPr lang="es-EC" sz="2800" dirty="0" smtClean="0"/>
          </a:p>
          <a:p>
            <a:pPr marL="0" indent="0" algn="ctr">
              <a:buNone/>
            </a:pPr>
            <a:r>
              <a:rPr lang="es-EC" sz="2800" b="1" dirty="0" smtClean="0"/>
              <a:t>Desarrollar </a:t>
            </a:r>
            <a:r>
              <a:rPr lang="es-EC" sz="2800" b="1" dirty="0"/>
              <a:t>formalismos para proporcionar una descripción de alto nivel del mundo que pueda usarse de manera efectiva para construir aplicaciones inteligentes.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08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Preguntas </a:t>
            </a:r>
            <a:r>
              <a:rPr lang="es-EC" dirty="0" smtClean="0"/>
              <a:t>importantes en RC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2800" dirty="0" smtClean="0"/>
              <a:t>Balance entre:</a:t>
            </a:r>
          </a:p>
          <a:p>
            <a:pPr lvl="1"/>
            <a:r>
              <a:rPr lang="es-EC" dirty="0" smtClean="0"/>
              <a:t>la </a:t>
            </a:r>
            <a:r>
              <a:rPr lang="es-EC" dirty="0"/>
              <a:t>adecuación de la representación</a:t>
            </a:r>
            <a:r>
              <a:rPr lang="es-EC" dirty="0" smtClean="0"/>
              <a:t>,</a:t>
            </a:r>
          </a:p>
          <a:p>
            <a:pPr lvl="1"/>
            <a:r>
              <a:rPr lang="es-EC" dirty="0" smtClean="0"/>
              <a:t>el </a:t>
            </a:r>
            <a:r>
              <a:rPr lang="es-EC" dirty="0"/>
              <a:t>costo de adquisición y </a:t>
            </a:r>
            <a:endParaRPr lang="es-EC" dirty="0" smtClean="0"/>
          </a:p>
          <a:p>
            <a:pPr lvl="1"/>
            <a:r>
              <a:rPr lang="es-EC" dirty="0" smtClean="0"/>
              <a:t>el </a:t>
            </a:r>
            <a:r>
              <a:rPr lang="es-EC" dirty="0"/>
              <a:t>costo computacional</a:t>
            </a:r>
            <a:r>
              <a:rPr lang="es-EC" dirty="0" smtClean="0"/>
              <a:t>.</a:t>
            </a:r>
          </a:p>
          <a:p>
            <a:pPr lvl="1"/>
            <a:endParaRPr lang="es-EC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589" y="3014662"/>
            <a:ext cx="4227053" cy="171048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215742" y="5301208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800" dirty="0" smtClean="0"/>
              <a:t>Propuestas cognitivas</a:t>
            </a:r>
          </a:p>
          <a:p>
            <a:r>
              <a:rPr lang="es-EC" sz="1800" dirty="0" smtClean="0"/>
              <a:t>Ej. Estructuras de red</a:t>
            </a:r>
            <a:endParaRPr lang="es-EC" sz="1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4371994" y="5301208"/>
            <a:ext cx="4583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800" dirty="0" smtClean="0"/>
              <a:t>Propuestas basadas en lógica</a:t>
            </a:r>
          </a:p>
          <a:p>
            <a:r>
              <a:rPr lang="es-EC" sz="1800" dirty="0" smtClean="0"/>
              <a:t>Ej. Fragmentos de Lógica de Primer Orden</a:t>
            </a:r>
            <a:endParaRPr lang="es-EC" sz="1800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436589" y="4437112"/>
            <a:ext cx="767259" cy="864096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1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5652120" y="4365104"/>
            <a:ext cx="1011522" cy="936104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1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25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Evolución de las técnicas de </a:t>
            </a:r>
            <a:r>
              <a:rPr lang="es-EC" dirty="0" smtClean="0"/>
              <a:t>RC…</a:t>
            </a:r>
            <a:endParaRPr lang="es-EC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97" y="1052736"/>
            <a:ext cx="8814624" cy="4781327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Paradigmas emergentes ('70 - '80)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D3F82D-EB78-4849-A1AF-F83714B49AE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1" dirty="0"/>
              <a:t>Redes semánticas</a:t>
            </a:r>
          </a:p>
          <a:p>
            <a:pPr lvl="1"/>
            <a:r>
              <a:rPr lang="es-EC" dirty="0" smtClean="0"/>
              <a:t>Grafos no </a:t>
            </a:r>
            <a:r>
              <a:rPr lang="es-EC" dirty="0"/>
              <a:t>estructurados</a:t>
            </a:r>
          </a:p>
          <a:p>
            <a:pPr lvl="1"/>
            <a:r>
              <a:rPr lang="es-EC" dirty="0" smtClean="0"/>
              <a:t>Sin </a:t>
            </a:r>
            <a:r>
              <a:rPr lang="es-EC" dirty="0"/>
              <a:t>semántica para apoyar la interpretación</a:t>
            </a:r>
          </a:p>
          <a:p>
            <a:pPr lvl="1"/>
            <a:r>
              <a:rPr lang="es-EC" dirty="0" smtClean="0"/>
              <a:t>Sin </a:t>
            </a:r>
            <a:r>
              <a:rPr lang="es-EC" dirty="0"/>
              <a:t>axiomas para apoyar el </a:t>
            </a:r>
            <a:r>
              <a:rPr lang="es-EC" dirty="0" smtClean="0"/>
              <a:t>razonamiento</a:t>
            </a:r>
          </a:p>
          <a:p>
            <a:pPr lvl="1"/>
            <a:r>
              <a:rPr lang="en-US" dirty="0" smtClean="0"/>
              <a:t>“What’s </a:t>
            </a:r>
            <a:r>
              <a:rPr lang="en-US" dirty="0"/>
              <a:t>in a Link: Foundations for Semantic Nets</a:t>
            </a:r>
            <a:r>
              <a:rPr lang="en-US" dirty="0" smtClean="0"/>
              <a:t>” W</a:t>
            </a:r>
            <a:r>
              <a:rPr lang="en-US" dirty="0"/>
              <a:t>. Woods, in Representation and Understanding: Studies </a:t>
            </a:r>
            <a:r>
              <a:rPr lang="en-US" dirty="0" smtClean="0"/>
              <a:t>in Cognitive </a:t>
            </a:r>
            <a:r>
              <a:rPr lang="en-US" dirty="0"/>
              <a:t>Science; edited by D. </a:t>
            </a:r>
            <a:r>
              <a:rPr lang="en-US" dirty="0" err="1"/>
              <a:t>Bobrow</a:t>
            </a:r>
            <a:r>
              <a:rPr lang="en-US" dirty="0"/>
              <a:t> and </a:t>
            </a:r>
            <a:r>
              <a:rPr lang="en-US" dirty="0" err="1"/>
              <a:t>A.Collins</a:t>
            </a:r>
            <a:r>
              <a:rPr lang="en-US" dirty="0" smtClean="0"/>
              <a:t>; Academic </a:t>
            </a:r>
            <a:r>
              <a:rPr lang="en-US" dirty="0"/>
              <a:t>Press; 1975</a:t>
            </a:r>
            <a:r>
              <a:rPr lang="en-US" dirty="0" smtClean="0"/>
              <a:t>.</a:t>
            </a:r>
          </a:p>
          <a:p>
            <a:r>
              <a:rPr lang="es-EC" dirty="0" smtClean="0"/>
              <a:t>Marcos</a:t>
            </a:r>
            <a:endParaRPr lang="es-EC" dirty="0"/>
          </a:p>
          <a:p>
            <a:r>
              <a:rPr lang="es-EC" dirty="0"/>
              <a:t>Reglas de Producción</a:t>
            </a:r>
          </a:p>
          <a:p>
            <a:r>
              <a:rPr lang="es-EC" dirty="0"/>
              <a:t>Lógica de </a:t>
            </a:r>
            <a:r>
              <a:rPr lang="es-EC" dirty="0" smtClean="0"/>
              <a:t>Predicados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1171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Redes Semánticas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1" dirty="0"/>
              <a:t>Redes semánticas</a:t>
            </a:r>
            <a:r>
              <a:rPr lang="es-EC" dirty="0"/>
              <a:t> introducidas en [</a:t>
            </a:r>
            <a:r>
              <a:rPr lang="es-EC" dirty="0" err="1"/>
              <a:t>Quillan</a:t>
            </a:r>
            <a:r>
              <a:rPr lang="es-EC" dirty="0"/>
              <a:t>, 1967]</a:t>
            </a:r>
            <a:endParaRPr lang="es-EC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8FFA48-FE98-40C4-A6DE-2985D5ABD402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9859" t="28518" r="3873" b="5329"/>
          <a:stretch/>
        </p:blipFill>
        <p:spPr>
          <a:xfrm>
            <a:off x="539551" y="1613166"/>
            <a:ext cx="8325613" cy="448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Internet y Correo Electrónico">
  <a:themeElements>
    <a:clrScheme name="Curso Internet y Correo Electrónico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Curso Internet y Correo Electrónico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rso Internet y Correo Electrónico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so Internet y Correo Electrónico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so Internet y Correo Electrónico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so Internet y Correo Electrónico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so Internet y Correo Electrónico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so Internet y Correo Electrónico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so Internet y Correo Electrónico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so Internet y Correo Electrónico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Settings\jgracia\Datos de programa\Microsoft\Plantillas\Curso Internet y Correo Electrónico.pot</Template>
  <TotalTime>41005</TotalTime>
  <Words>1460</Words>
  <Application>Microsoft Office PowerPoint</Application>
  <PresentationFormat>Presentación en pantalla (4:3)</PresentationFormat>
  <Paragraphs>301</Paragraphs>
  <Slides>41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  <vt:variant>
        <vt:lpstr>Presentaciones personalizadas</vt:lpstr>
      </vt:variant>
      <vt:variant>
        <vt:i4>4</vt:i4>
      </vt:variant>
    </vt:vector>
  </HeadingPairs>
  <TitlesOfParts>
    <vt:vector size="51" baseType="lpstr">
      <vt:lpstr>Arial</vt:lpstr>
      <vt:lpstr>Calibri</vt:lpstr>
      <vt:lpstr>Cambria Math</vt:lpstr>
      <vt:lpstr>Tahoma</vt:lpstr>
      <vt:lpstr>Times New Roman</vt:lpstr>
      <vt:lpstr>Curso Internet y Correo Electrónico</vt:lpstr>
      <vt:lpstr> REPRESENTACIÓN DEL CONOCIMIENTO</vt:lpstr>
      <vt:lpstr>Sobre mi</vt:lpstr>
      <vt:lpstr>Sobre mí</vt:lpstr>
      <vt:lpstr>Porqué estudiar RC? (I)</vt:lpstr>
      <vt:lpstr>RC: Definición</vt:lpstr>
      <vt:lpstr>Preguntas importantes en RC</vt:lpstr>
      <vt:lpstr>Evolución de las técnicas de RC…</vt:lpstr>
      <vt:lpstr>Paradigmas emergentes ('70 - '80)</vt:lpstr>
      <vt:lpstr>Redes Semánticas</vt:lpstr>
      <vt:lpstr>Paradigmas emergentes ('70 - '80)</vt:lpstr>
      <vt:lpstr>Marcos</vt:lpstr>
      <vt:lpstr>Paradigmas emergentes ('70 - '80)</vt:lpstr>
      <vt:lpstr>Paradigmas emergentes ('70 - '80)</vt:lpstr>
      <vt:lpstr>RC en los (‘90)</vt:lpstr>
      <vt:lpstr>RC en los (‘00)</vt:lpstr>
      <vt:lpstr>Actualidad: Grafos de conocimiento</vt:lpstr>
      <vt:lpstr>Actualidad: Grafos de conocimiento</vt:lpstr>
      <vt:lpstr>Grafos y Bases de Conocimiento</vt:lpstr>
      <vt:lpstr>Ejemplo: Base y Grafo de Conocimiento</vt:lpstr>
      <vt:lpstr>Ejemplo: Base y Grafo de Conocimiento</vt:lpstr>
      <vt:lpstr>Grafos de Conocimiento (I)</vt:lpstr>
      <vt:lpstr>Grafos de Conocimiento (II)</vt:lpstr>
      <vt:lpstr>Búsqueda semántica en la Web hoy…</vt:lpstr>
      <vt:lpstr>Búsqueda semántica en la Web hoy…</vt:lpstr>
      <vt:lpstr>Búsqueda semántica en la Web hoy…</vt:lpstr>
      <vt:lpstr>Problema: incosistencia</vt:lpstr>
      <vt:lpstr>Problema: incompletitud</vt:lpstr>
      <vt:lpstr>Necesidad de razonamiento lógico en GC…</vt:lpstr>
      <vt:lpstr>Necesidad de razonamiento lógico en GC…</vt:lpstr>
      <vt:lpstr>Contenido curso en 1 minuto</vt:lpstr>
      <vt:lpstr>Objetivo General</vt:lpstr>
      <vt:lpstr>Contenido Específico</vt:lpstr>
      <vt:lpstr>Material</vt:lpstr>
      <vt:lpstr>Evaluación</vt:lpstr>
      <vt:lpstr>Lecturas</vt:lpstr>
      <vt:lpstr>Lecturas</vt:lpstr>
      <vt:lpstr>Lecturas</vt:lpstr>
      <vt:lpstr>Lecturas</vt:lpstr>
      <vt:lpstr>Software: Protégé</vt:lpstr>
      <vt:lpstr>Software: Pellet</vt:lpstr>
      <vt:lpstr>Trabajo en casa</vt:lpstr>
      <vt:lpstr>ambiguity problems III</vt:lpstr>
      <vt:lpstr>Ambiguity problems II</vt:lpstr>
      <vt:lpstr>Ambiguity problems I</vt:lpstr>
      <vt:lpstr>Ambiguity problems example</vt:lpstr>
    </vt:vector>
  </TitlesOfParts>
  <Company>Universidad de Zaragoza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Thesis</dc:title>
  <dc:creator>Jorge Gracia del Río</dc:creator>
  <cp:lastModifiedBy>Usuario-03</cp:lastModifiedBy>
  <cp:revision>1768</cp:revision>
  <dcterms:created xsi:type="dcterms:W3CDTF">1601-01-01T00:00:00Z</dcterms:created>
  <dcterms:modified xsi:type="dcterms:W3CDTF">2020-10-19T15:02:17Z</dcterms:modified>
</cp:coreProperties>
</file>