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380" r:id="rId2"/>
    <p:sldId id="517" r:id="rId3"/>
    <p:sldId id="381" r:id="rId4"/>
    <p:sldId id="477" r:id="rId5"/>
    <p:sldId id="518" r:id="rId6"/>
    <p:sldId id="519" r:id="rId7"/>
    <p:sldId id="520" r:id="rId8"/>
    <p:sldId id="523" r:id="rId9"/>
    <p:sldId id="522" r:id="rId10"/>
    <p:sldId id="521" r:id="rId11"/>
    <p:sldId id="524" r:id="rId12"/>
    <p:sldId id="525" r:id="rId13"/>
    <p:sldId id="487" r:id="rId14"/>
    <p:sldId id="485" r:id="rId15"/>
    <p:sldId id="526" r:id="rId16"/>
    <p:sldId id="527" r:id="rId17"/>
    <p:sldId id="528" r:id="rId18"/>
    <p:sldId id="529" r:id="rId19"/>
    <p:sldId id="530" r:id="rId20"/>
    <p:sldId id="531" r:id="rId21"/>
    <p:sldId id="489" r:id="rId22"/>
    <p:sldId id="486" r:id="rId23"/>
    <p:sldId id="505" r:id="rId24"/>
    <p:sldId id="533" r:id="rId25"/>
    <p:sldId id="327" r:id="rId26"/>
    <p:sldId id="382" r:id="rId27"/>
    <p:sldId id="431" r:id="rId28"/>
    <p:sldId id="328" r:id="rId29"/>
    <p:sldId id="432" r:id="rId30"/>
    <p:sldId id="430" r:id="rId31"/>
    <p:sldId id="319" r:id="rId32"/>
    <p:sldId id="272" r:id="rId33"/>
    <p:sldId id="342" r:id="rId34"/>
    <p:sldId id="534" r:id="rId35"/>
    <p:sldId id="511" r:id="rId36"/>
    <p:sldId id="490" r:id="rId37"/>
    <p:sldId id="535" r:id="rId38"/>
    <p:sldId id="495" r:id="rId39"/>
    <p:sldId id="537" r:id="rId40"/>
    <p:sldId id="538" r:id="rId41"/>
    <p:sldId id="536" r:id="rId42"/>
    <p:sldId id="350" r:id="rId43"/>
    <p:sldId id="351" r:id="rId44"/>
    <p:sldId id="409" r:id="rId45"/>
    <p:sldId id="410" r:id="rId46"/>
    <p:sldId id="457" r:id="rId47"/>
    <p:sldId id="469" r:id="rId48"/>
    <p:sldId id="53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FFFFCC"/>
    <a:srgbClr val="EBB9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6" autoAdjust="0"/>
    <p:restoredTop sz="87780" autoAdjust="0"/>
  </p:normalViewPr>
  <p:slideViewPr>
    <p:cSldViewPr showGuides="1">
      <p:cViewPr varScale="1">
        <p:scale>
          <a:sx n="62" d="100"/>
          <a:sy n="62" d="100"/>
        </p:scale>
        <p:origin x="5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382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792379A-2522-4521-8074-A8C33E4D5821}" type="datetimeFigureOut">
              <a:rPr lang="zh-CN" altLang="es-EC"/>
              <a:pPr>
                <a:defRPr/>
              </a:pPr>
              <a:t>2020/10/21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C117A-8124-4A5C-B329-1CEBB7CFC3B7}" type="slidenum">
              <a:rPr lang="zh-CN" altLang="en-US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9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7805C3-EA16-45AA-B00A-0783D9B4CB32}" type="slidenum">
              <a:rPr lang="en-US" altLang="en-US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169060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6989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3666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99210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161341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C0947C-4C93-4A49-B87D-4D92919C4ACE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095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FFCDC9-BAAE-4E62-AE4F-1DE4C7030098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9054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2440AB3-21AF-42BE-8E3F-3B5274DAD4B1}" type="slidenum">
              <a:rPr lang="zh-CN" altLang="en-US"/>
              <a:pPr algn="r"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195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DD0B31-8940-4A08-9347-E95B90CD55D6}" type="slidenum">
              <a:rPr lang="zh-CN" altLang="en-US"/>
              <a:pPr algn="r" eaLnBrk="1" hangingPunct="1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501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altLang="en-US" smtClean="0"/>
          </a:p>
        </p:txBody>
      </p:sp>
      <p:sp>
        <p:nvSpPr>
          <p:cNvPr id="3686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460BE1-3AA2-4A73-ADC3-9F076B696202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5219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176328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325072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74CAB25-2759-40DE-B0EB-4709A7526F57}" type="slidenum">
              <a:rPr lang="en-US" altLang="en-US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>
              <a:solidFill>
                <a:srgbClr val="000000"/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25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A6943D-835B-4EE4-93EC-F13B07F8D05D}" type="slidenum">
              <a:rPr lang="zh-CN" altLang="en-US" smtClean="0"/>
              <a:pPr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0482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DAE4E7-8172-4A54-9516-7365F97EDB01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918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mtClean="0"/>
          </a:p>
        </p:txBody>
      </p:sp>
      <p:sp>
        <p:nvSpPr>
          <p:cNvPr id="5120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7D5B6E-6A56-4899-9B44-502AD1615A6B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9638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94653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6" rIns="91436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buFont typeface="Wingdings" pitchFamily="2" charset="2"/>
              <a:buChar char="q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q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7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buFont typeface="Wingdings" pitchFamily="2" charset="2"/>
              <a:buChar char="q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q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buFont typeface="Wingdings" pitchFamily="2" charset="2"/>
              <a:buChar char="q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q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0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8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3" name="Isosceles Triangle 11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4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2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6" rIns="91436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6" rIns="91436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6" rIns="91436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tx2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1037E3-94AF-4134-A58A-82C5A680D73C}" type="slidenum">
              <a:rPr lang="zh-CN" altLang="en-US"/>
              <a:pPr>
                <a:defRPr/>
              </a:pPr>
              <a:t>‹Nº›</a:t>
            </a:fld>
            <a:endParaRPr lang="en-US" altLang="zh-CN"/>
          </a:p>
        </p:txBody>
      </p:sp>
      <p:sp>
        <p:nvSpPr>
          <p:cNvPr id="1029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30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1031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2268538" y="6381750"/>
            <a:ext cx="63960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87" tIns="50799" rIns="101587" bIns="5079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latin typeface="Gill Sans" pitchFamily="20" charset="0"/>
              </a:defRPr>
            </a:lvl1pPr>
          </a:lstStyle>
          <a:p>
            <a:pPr>
              <a:defRPr/>
            </a:pPr>
            <a:r>
              <a:rPr lang="en-US"/>
              <a:t>Languages for Data RepresentationLogics for Data and Knowledge Representation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C2703D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/>
          <a:p>
            <a:pPr algn="ctr" eaLnBrk="1" hangingPunct="1"/>
            <a:r>
              <a:rPr lang="en-US" altLang="en-US" sz="2800" dirty="0" err="1" smtClean="0">
                <a:solidFill>
                  <a:srgbClr val="336699"/>
                </a:solidFill>
              </a:rPr>
              <a:t>Modelado</a:t>
            </a:r>
            <a:r>
              <a:rPr lang="en-US" altLang="en-US" sz="2800" dirty="0" smtClean="0">
                <a:solidFill>
                  <a:srgbClr val="336699"/>
                </a:solidFill>
              </a:rPr>
              <a:t> del </a:t>
            </a:r>
            <a:r>
              <a:rPr lang="en-US" altLang="en-US" sz="2800" dirty="0" err="1" smtClean="0">
                <a:solidFill>
                  <a:srgbClr val="336699"/>
                </a:solidFill>
              </a:rPr>
              <a:t>Conocimiento</a:t>
            </a:r>
            <a:endParaRPr lang="en-US" altLang="en-US" sz="2800" dirty="0" smtClean="0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21507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1508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1509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1510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1511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1512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4" name="Straight Arrow Connector 17"/>
          <p:cNvCxnSpPr>
            <a:cxnSpLocks noChangeShapeType="1"/>
            <a:stCxn id="21509" idx="3"/>
            <a:endCxn id="21510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1516" name="Straight Arrow Connector 20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1518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986995" y="6063741"/>
            <a:ext cx="3726183" cy="70788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C" sz="2000" b="1" i="1" dirty="0">
                <a:solidFill>
                  <a:srgbClr val="0033CC"/>
                </a:solidFill>
              </a:rPr>
              <a:t>Los elementos abstractos relevantes en el mundo real.</a:t>
            </a:r>
            <a:endParaRPr lang="en-US" sz="2000" b="1" i="1" dirty="0">
              <a:solidFill>
                <a:srgbClr val="0033CC"/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2770163" y="4457266"/>
            <a:ext cx="504056" cy="56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22531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2532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2533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2534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2535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2536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8" name="Straight Arrow Connector 17"/>
          <p:cNvCxnSpPr>
            <a:cxnSpLocks noChangeShapeType="1"/>
            <a:stCxn id="22533" idx="3"/>
            <a:endCxn id="22534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2540" name="Straight Arrow Connector 20"/>
          <p:cNvCxnSpPr>
            <a:cxnSpLocks noChangeShapeType="1"/>
            <a:stCxn id="22535" idx="3"/>
            <a:endCxn id="22536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2542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5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79912" y="5765626"/>
            <a:ext cx="5149290" cy="101566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C" sz="2000" b="1" i="1" dirty="0">
                <a:solidFill>
                  <a:srgbClr val="0033CC"/>
                </a:solidFill>
              </a:rPr>
              <a:t>la formalización del modelo mental, es decir, el conjunto de hechos reales en el lenguaje, de acuerdo con la teoría</a:t>
            </a:r>
            <a:endParaRPr lang="en-US" sz="2000" b="1" i="1" dirty="0">
              <a:solidFill>
                <a:srgbClr val="0033CC"/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 rot="10800000">
            <a:off x="8283960" y="4401626"/>
            <a:ext cx="504056" cy="56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23555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3556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3557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3558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3559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3560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2" name="Straight Arrow Connector 17"/>
          <p:cNvCxnSpPr>
            <a:cxnSpLocks noChangeShapeType="1"/>
            <a:stCxn id="23557" idx="3"/>
            <a:endCxn id="23558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3564" name="Straight Arrow Connector 20"/>
          <p:cNvCxnSpPr>
            <a:cxnSpLocks noChangeShapeType="1"/>
            <a:stCxn id="23559" idx="3"/>
            <a:endCxn id="23560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3566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9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3570" name="Rectángulo 1"/>
          <p:cNvSpPr>
            <a:spLocks noChangeArrowheads="1"/>
          </p:cNvSpPr>
          <p:nvPr/>
        </p:nvSpPr>
        <p:spPr bwMode="auto">
          <a:xfrm>
            <a:off x="3811587" y="5802658"/>
            <a:ext cx="48752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C" altLang="es-EC" sz="2000" b="1" i="1" dirty="0">
                <a:solidFill>
                  <a:srgbClr val="0033CC"/>
                </a:solidFill>
              </a:rPr>
              <a:t>NOTA: </a:t>
            </a:r>
            <a:r>
              <a:rPr lang="es-EC" altLang="es-EC" sz="2000" b="1" i="1" dirty="0" smtClean="0">
                <a:solidFill>
                  <a:srgbClr val="0033CC"/>
                </a:solidFill>
              </a:rPr>
              <a:t>no </a:t>
            </a:r>
            <a:r>
              <a:rPr lang="es-EC" altLang="es-EC" sz="2000" b="1" i="1" dirty="0">
                <a:solidFill>
                  <a:srgbClr val="0033CC"/>
                </a:solidFill>
              </a:rPr>
              <a:t>necesariamente tiene que estar </a:t>
            </a:r>
            <a:r>
              <a:rPr lang="es-EC" altLang="es-EC" sz="2000" b="1" i="1" dirty="0" smtClean="0">
                <a:solidFill>
                  <a:srgbClr val="0033CC"/>
                </a:solidFill>
              </a:rPr>
              <a:t> modelado en </a:t>
            </a:r>
            <a:r>
              <a:rPr lang="es-EC" altLang="es-EC" sz="2000" b="1" i="1" dirty="0">
                <a:solidFill>
                  <a:srgbClr val="0033CC"/>
                </a:solidFill>
              </a:rPr>
              <a:t>semántica formal</a:t>
            </a:r>
            <a:endParaRPr lang="en-US" altLang="es-EC" sz="2000" b="1" i="1" u="sng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2693988" y="2716213"/>
            <a:ext cx="1555750" cy="2268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600">
              <a:latin typeface="Arial" panose="020B0604020202020204" pitchFamily="34" charset="0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Ejemplo de modelado informal</a:t>
            </a:r>
          </a:p>
        </p:txBody>
      </p:sp>
      <p:sp>
        <p:nvSpPr>
          <p:cNvPr id="24580" name="Rounded Rectangle 6"/>
          <p:cNvSpPr>
            <a:spLocks noChangeArrowheads="1"/>
          </p:cNvSpPr>
          <p:nvPr/>
        </p:nvSpPr>
        <p:spPr bwMode="auto">
          <a:xfrm>
            <a:off x="827088" y="1296988"/>
            <a:ext cx="1003300" cy="900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Rounded Rectangle 22"/>
          <p:cNvSpPr>
            <a:spLocks noChangeArrowheads="1"/>
          </p:cNvSpPr>
          <p:nvPr/>
        </p:nvSpPr>
        <p:spPr bwMode="auto">
          <a:xfrm>
            <a:off x="2887663" y="1290638"/>
            <a:ext cx="1157287" cy="90011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/>
          </a:p>
        </p:txBody>
      </p:sp>
      <p:sp>
        <p:nvSpPr>
          <p:cNvPr id="24583" name="TextBox 28"/>
          <p:cNvSpPr txBox="1">
            <a:spLocks noChangeArrowheads="1"/>
          </p:cNvSpPr>
          <p:nvPr/>
        </p:nvSpPr>
        <p:spPr bwMode="auto">
          <a:xfrm>
            <a:off x="1862138" y="5583238"/>
            <a:ext cx="1538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pic>
        <p:nvPicPr>
          <p:cNvPr id="24584" name="Picture 20" descr="monkey-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16213"/>
            <a:ext cx="201295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1" descr="monke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3170238"/>
            <a:ext cx="5413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2" descr="bana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67944">
            <a:off x="3295650" y="3040063"/>
            <a:ext cx="3698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26" descr="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211638"/>
            <a:ext cx="7286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Rounded Rectangle 13"/>
          <p:cNvSpPr>
            <a:spLocks noChangeArrowheads="1"/>
          </p:cNvSpPr>
          <p:nvPr/>
        </p:nvSpPr>
        <p:spPr bwMode="auto">
          <a:xfrm>
            <a:off x="7986713" y="1290638"/>
            <a:ext cx="977900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24589" name="TextBox 28"/>
          <p:cNvSpPr txBox="1">
            <a:spLocks noChangeArrowheads="1"/>
          </p:cNvSpPr>
          <p:nvPr/>
        </p:nvSpPr>
        <p:spPr bwMode="auto">
          <a:xfrm>
            <a:off x="4441825" y="2651125"/>
            <a:ext cx="4341813" cy="32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L: “</a:t>
            </a:r>
            <a:r>
              <a:rPr lang="en-US" altLang="en-US" sz="2000" b="1" dirty="0" err="1">
                <a:solidFill>
                  <a:srgbClr val="000000"/>
                </a:solidFill>
                <a:sym typeface="Gill Sans" pitchFamily="-124" charset="0"/>
              </a:rPr>
              <a:t>Existe</a:t>
            </a: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 un mono </a:t>
            </a:r>
            <a:r>
              <a:rPr lang="en-US" altLang="en-US" sz="2000" b="1" dirty="0" smtClean="0">
                <a:solidFill>
                  <a:srgbClr val="000000"/>
                </a:solidFill>
                <a:sym typeface="Gill Sans" pitchFamily="-124" charset="0"/>
              </a:rPr>
              <a:t>que </a:t>
            </a:r>
            <a:r>
              <a:rPr lang="en-US" altLang="en-US" sz="2000" b="1" dirty="0" err="1" smtClean="0">
                <a:solidFill>
                  <a:srgbClr val="000000"/>
                </a:solidFill>
                <a:sym typeface="Gill Sans" pitchFamily="-124" charset="0"/>
              </a:rPr>
              <a:t>puede</a:t>
            </a:r>
            <a:r>
              <a:rPr lang="en-US" altLang="en-US" sz="2000" b="1" dirty="0" smtClean="0">
                <a:solidFill>
                  <a:srgbClr val="000000"/>
                </a:solidFill>
                <a:sym typeface="Gill Sans" pitchFamily="-124" charset="0"/>
              </a:rPr>
              <a:t> </a:t>
            </a:r>
            <a:r>
              <a:rPr lang="en-US" altLang="en-US" sz="2000" b="1" dirty="0" err="1" smtClean="0">
                <a:solidFill>
                  <a:srgbClr val="000000"/>
                </a:solidFill>
                <a:sym typeface="Gill Sans" pitchFamily="-124" charset="0"/>
              </a:rPr>
              <a:t>subir</a:t>
            </a:r>
            <a:r>
              <a:rPr lang="en-US" altLang="en-US" sz="2000" b="1" dirty="0" smtClean="0">
                <a:solidFill>
                  <a:srgbClr val="000000"/>
                </a:solidFill>
                <a:sym typeface="Gill Sans" pitchFamily="-124" charset="0"/>
              </a:rPr>
              <a:t> a un </a:t>
            </a:r>
            <a:r>
              <a:rPr lang="en-US" altLang="en-US" sz="2000" b="1" dirty="0" err="1">
                <a:solidFill>
                  <a:srgbClr val="000000"/>
                </a:solidFill>
                <a:sym typeface="Gill Sans" pitchFamily="-124" charset="0"/>
              </a:rPr>
              <a:t>árbol</a:t>
            </a: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 de </a:t>
            </a:r>
            <a:r>
              <a:rPr lang="en-US" altLang="en-US" sz="2000" b="1" dirty="0" err="1" smtClean="0">
                <a:solidFill>
                  <a:srgbClr val="000000"/>
                </a:solidFill>
                <a:sym typeface="Gill Sans" pitchFamily="-124" charset="0"/>
              </a:rPr>
              <a:t>platanos</a:t>
            </a:r>
            <a:r>
              <a:rPr lang="en-US" altLang="en-US" sz="2000" b="1" dirty="0" smtClean="0">
                <a:solidFill>
                  <a:srgbClr val="000000"/>
                </a:solidFill>
                <a:sym typeface="Gill Sans" pitchFamily="-124" charset="0"/>
              </a:rPr>
              <a:t> para </a:t>
            </a:r>
            <a:r>
              <a:rPr lang="en-US" altLang="en-US" sz="2000" b="1" dirty="0" err="1" smtClean="0">
                <a:solidFill>
                  <a:srgbClr val="000000"/>
                </a:solidFill>
                <a:sym typeface="Gill Sans" pitchFamily="-124" charset="0"/>
              </a:rPr>
              <a:t>conseguirlos</a:t>
            </a:r>
            <a:r>
              <a:rPr lang="en-US" altLang="en-US" sz="2000" b="1" dirty="0" smtClean="0">
                <a:solidFill>
                  <a:srgbClr val="000000"/>
                </a:solidFill>
                <a:sym typeface="Gill Sans" pitchFamily="-124" charset="0"/>
              </a:rPr>
              <a:t>”</a:t>
            </a:r>
            <a:endParaRPr lang="en-US" altLang="en-US" sz="20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D: {</a:t>
            </a:r>
            <a:r>
              <a:rPr lang="en-US" altLang="en-US" sz="2000" b="1" dirty="0">
                <a:solidFill>
                  <a:srgbClr val="FF3300"/>
                </a:solidFill>
                <a:sym typeface="Gill Sans" pitchFamily="-124" charset="0"/>
              </a:rPr>
              <a:t>mono,</a:t>
            </a: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 </a:t>
            </a:r>
            <a:r>
              <a:rPr lang="en-US" altLang="en-US" sz="2000" b="1" dirty="0" err="1">
                <a:solidFill>
                  <a:srgbClr val="FF3300"/>
                </a:solidFill>
                <a:sym typeface="Gill Sans" pitchFamily="-124" charset="0"/>
              </a:rPr>
              <a:t>plátano</a:t>
            </a: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, </a:t>
            </a:r>
            <a:r>
              <a:rPr lang="en-US" altLang="en-US" sz="2000" b="1" dirty="0" err="1">
                <a:solidFill>
                  <a:srgbClr val="FF3300"/>
                </a:solidFill>
                <a:sym typeface="Gill Sans" pitchFamily="-124" charset="0"/>
              </a:rPr>
              <a:t>árbol</a:t>
            </a:r>
            <a:r>
              <a:rPr lang="en-US" altLang="en-US" sz="2000" b="1" dirty="0" smtClean="0">
                <a:solidFill>
                  <a:srgbClr val="FF0000"/>
                </a:solidFill>
                <a:sym typeface="Gill Sans" pitchFamily="-124" charset="0"/>
              </a:rPr>
              <a:t>, </a:t>
            </a:r>
            <a:r>
              <a:rPr lang="en-US" altLang="en-US" sz="2000" b="1" dirty="0" err="1">
                <a:solidFill>
                  <a:schemeClr val="accent2">
                    <a:lumMod val="75000"/>
                  </a:schemeClr>
                </a:solidFill>
                <a:sym typeface="Gill Sans" pitchFamily="-124" charset="0"/>
              </a:rPr>
              <a:t>sube</a:t>
            </a:r>
            <a:r>
              <a:rPr lang="en-US" altLang="en-US" sz="2000" b="1" dirty="0" smtClean="0">
                <a:solidFill>
                  <a:srgbClr val="FF0000"/>
                </a:solidFill>
                <a:sym typeface="Gill Sans" pitchFamily="-124" charset="0"/>
              </a:rPr>
              <a:t>, </a:t>
            </a:r>
            <a:r>
              <a:rPr lang="en-US" altLang="en-US" sz="2000" b="1" dirty="0" err="1" smtClean="0">
                <a:solidFill>
                  <a:schemeClr val="accent2">
                    <a:lumMod val="75000"/>
                  </a:schemeClr>
                </a:solidFill>
                <a:sym typeface="Gill Sans" pitchFamily="-124" charset="0"/>
              </a:rPr>
              <a:t>conseguir</a:t>
            </a:r>
            <a:r>
              <a:rPr lang="en-US" altLang="en-US" sz="2000" b="1" dirty="0" smtClean="0">
                <a:solidFill>
                  <a:srgbClr val="000000"/>
                </a:solidFill>
                <a:sym typeface="Gill Sans" pitchFamily="-124" charset="0"/>
              </a:rPr>
              <a:t>}</a:t>
            </a:r>
            <a:endParaRPr lang="en-US" altLang="en-US" sz="20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T: “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Si el </a:t>
            </a:r>
            <a:r>
              <a:rPr lang="es-EC" altLang="en-US" sz="2000" b="1" dirty="0">
                <a:solidFill>
                  <a:srgbClr val="FF0000"/>
                </a:solidFill>
                <a:sym typeface="Gill Sans" pitchFamily="-124" charset="0"/>
              </a:rPr>
              <a:t>mono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 se </a:t>
            </a:r>
            <a:r>
              <a:rPr lang="es-EC" altLang="en-US" sz="2000" b="1" dirty="0">
                <a:solidFill>
                  <a:schemeClr val="accent1"/>
                </a:solidFill>
                <a:sym typeface="Gill Sans" pitchFamily="-124" charset="0"/>
              </a:rPr>
              <a:t>sube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 al </a:t>
            </a:r>
            <a:r>
              <a:rPr lang="es-EC" altLang="en-US" sz="2000" b="1" dirty="0">
                <a:solidFill>
                  <a:srgbClr val="FF0000"/>
                </a:solidFill>
                <a:sym typeface="Gill Sans" pitchFamily="-124" charset="0"/>
              </a:rPr>
              <a:t>árbol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, puede </a:t>
            </a:r>
            <a:r>
              <a:rPr lang="es-EC" altLang="en-US" sz="2000" b="1" dirty="0">
                <a:solidFill>
                  <a:schemeClr val="accent1"/>
                </a:solidFill>
                <a:sym typeface="Gill Sans" pitchFamily="-124" charset="0"/>
              </a:rPr>
              <a:t>conseguir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 el </a:t>
            </a:r>
            <a:r>
              <a:rPr lang="es-EC" altLang="en-US" sz="2000" b="1" dirty="0">
                <a:solidFill>
                  <a:srgbClr val="FF0000"/>
                </a:solidFill>
                <a:sym typeface="Gill Sans" pitchFamily="-124" charset="0"/>
              </a:rPr>
              <a:t>plátano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.</a:t>
            </a:r>
            <a:r>
              <a:rPr lang="en-US" altLang="en-US" sz="2000" b="1" dirty="0">
                <a:sym typeface="Gill Sans" pitchFamily="-124" charset="0"/>
              </a:rPr>
              <a:t>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sym typeface="Gill Sans" pitchFamily="-124" charset="0"/>
              </a:rPr>
              <a:t>M: “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El </a:t>
            </a:r>
            <a:r>
              <a:rPr lang="es-EC" altLang="en-US" sz="2000" b="1" dirty="0">
                <a:solidFill>
                  <a:srgbClr val="FF3300"/>
                </a:solidFill>
                <a:sym typeface="Gill Sans" pitchFamily="-124" charset="0"/>
              </a:rPr>
              <a:t>mono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 en realidad se </a:t>
            </a:r>
            <a:r>
              <a:rPr lang="es-EC" altLang="en-US" sz="2000" b="1" dirty="0">
                <a:solidFill>
                  <a:srgbClr val="0033CC"/>
                </a:solidFill>
                <a:sym typeface="Gill Sans" pitchFamily="-124" charset="0"/>
              </a:rPr>
              <a:t>sube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 al </a:t>
            </a:r>
            <a:r>
              <a:rPr lang="es-EC" altLang="en-US" sz="2000" b="1" dirty="0">
                <a:solidFill>
                  <a:srgbClr val="FF3300"/>
                </a:solidFill>
                <a:sym typeface="Gill Sans" pitchFamily="-124" charset="0"/>
              </a:rPr>
              <a:t>árbol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 y </a:t>
            </a:r>
            <a:r>
              <a:rPr lang="es-EC" altLang="en-US" sz="2000" b="1" dirty="0">
                <a:solidFill>
                  <a:srgbClr val="0033CC"/>
                </a:solidFill>
                <a:sym typeface="Gill Sans" pitchFamily="-124" charset="0"/>
              </a:rPr>
              <a:t>obtiene</a:t>
            </a:r>
            <a:r>
              <a:rPr lang="es-EC" altLang="en-US" sz="2000" b="1" dirty="0">
                <a:solidFill>
                  <a:srgbClr val="000000"/>
                </a:solidFill>
                <a:sym typeface="Gill Sans" pitchFamily="-124" charset="0"/>
              </a:rPr>
              <a:t> el </a:t>
            </a:r>
            <a:r>
              <a:rPr lang="es-EC" altLang="en-US" sz="2000" b="1" dirty="0">
                <a:solidFill>
                  <a:srgbClr val="FF3300"/>
                </a:solidFill>
                <a:sym typeface="Gill Sans" pitchFamily="-124" charset="0"/>
              </a:rPr>
              <a:t>plátano</a:t>
            </a:r>
            <a:r>
              <a:rPr lang="en-US" altLang="en-US" sz="2000" dirty="0">
                <a:sym typeface="Gill Sans" pitchFamily="-124" charset="0"/>
              </a:rPr>
              <a:t>”</a:t>
            </a:r>
          </a:p>
        </p:txBody>
      </p:sp>
      <p:sp>
        <p:nvSpPr>
          <p:cNvPr id="24590" name="Rounded Rectangle 11"/>
          <p:cNvSpPr>
            <a:spLocks noChangeArrowheads="1"/>
          </p:cNvSpPr>
          <p:nvPr/>
        </p:nvSpPr>
        <p:spPr bwMode="auto">
          <a:xfrm>
            <a:off x="6848475" y="1290638"/>
            <a:ext cx="1036638" cy="900112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4591" name="Rounded Rectangle 10"/>
          <p:cNvSpPr>
            <a:spLocks noChangeArrowheads="1"/>
          </p:cNvSpPr>
          <p:nvPr/>
        </p:nvSpPr>
        <p:spPr bwMode="auto">
          <a:xfrm>
            <a:off x="4378325" y="1290638"/>
            <a:ext cx="1233488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4592" name="Rounded Rectangle 12"/>
          <p:cNvSpPr>
            <a:spLocks noChangeArrowheads="1"/>
          </p:cNvSpPr>
          <p:nvPr/>
        </p:nvSpPr>
        <p:spPr bwMode="auto">
          <a:xfrm>
            <a:off x="5676900" y="1290638"/>
            <a:ext cx="11017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25603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5606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5607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5608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5609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5610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5611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5612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4" name="Straight Arrow Connector 17"/>
          <p:cNvCxnSpPr>
            <a:cxnSpLocks noChangeShapeType="1"/>
            <a:stCxn id="25609" idx="3"/>
            <a:endCxn id="25610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5616" name="Straight Arrow Connector 20"/>
          <p:cNvCxnSpPr>
            <a:cxnSpLocks noChangeShapeType="1"/>
            <a:stCxn id="25611" idx="3"/>
            <a:endCxn id="25612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5618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25619" name="TextBox 28"/>
          <p:cNvSpPr txBox="1">
            <a:spLocks noChangeArrowheads="1"/>
          </p:cNvSpPr>
          <p:nvPr/>
        </p:nvSpPr>
        <p:spPr bwMode="auto">
          <a:xfrm>
            <a:off x="1862138" y="5470525"/>
            <a:ext cx="153828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25620" name="Straight Arrow Connector 26"/>
          <p:cNvCxnSpPr>
            <a:cxnSpLocks noChangeShapeType="1"/>
            <a:stCxn id="25610" idx="2"/>
            <a:endCxn id="25612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25622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25623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25624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25625" name="Straight Arrow Connector 26"/>
          <p:cNvCxnSpPr>
            <a:cxnSpLocks noChangeShapeType="1"/>
            <a:stCxn id="25610" idx="2"/>
            <a:endCxn id="25612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TextBox 28"/>
          <p:cNvSpPr txBox="1">
            <a:spLocks noChangeArrowheads="1"/>
          </p:cNvSpPr>
          <p:nvPr/>
        </p:nvSpPr>
        <p:spPr bwMode="auto">
          <a:xfrm>
            <a:off x="3913188" y="5697538"/>
            <a:ext cx="487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n-US" sz="2400" b="1">
                <a:solidFill>
                  <a:srgbClr val="000000"/>
                </a:solidFill>
                <a:sym typeface="Gill Sans" pitchFamily="-124" charset="0"/>
              </a:rPr>
              <a:t>NOTA: el punto clave es que en el modelado lógico tenemos </a:t>
            </a:r>
            <a:r>
              <a:rPr lang="es-EC" altLang="en-US" sz="2400" b="1">
                <a:solidFill>
                  <a:srgbClr val="FF3300"/>
                </a:solidFill>
                <a:sym typeface="Gill Sans" pitchFamily="-124" charset="0"/>
              </a:rPr>
              <a:t>semántica formal</a:t>
            </a:r>
            <a:endParaRPr lang="en-US" altLang="en-US" sz="2400" b="1">
              <a:solidFill>
                <a:srgbClr val="FF3300"/>
              </a:solidFill>
              <a:sym typeface="Gill Sans" pitchFamily="-12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26627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8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6630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6631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6632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6633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6634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6635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6636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8" name="Straight Arrow Connector 17"/>
          <p:cNvCxnSpPr>
            <a:cxnSpLocks noChangeShapeType="1"/>
            <a:stCxn id="26633" idx="3"/>
            <a:endCxn id="26634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9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6640" name="Straight Arrow Connector 20"/>
          <p:cNvCxnSpPr>
            <a:cxnSpLocks noChangeShapeType="1"/>
            <a:stCxn id="26635" idx="3"/>
            <a:endCxn id="26636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6642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1862138" y="5470525"/>
            <a:ext cx="153828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26644" name="Straight Arrow Connector 26"/>
          <p:cNvCxnSpPr>
            <a:cxnSpLocks noChangeShapeType="1"/>
            <a:stCxn id="26634" idx="2"/>
            <a:endCxn id="26636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26646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26647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26648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26649" name="Straight Arrow Connector 26"/>
          <p:cNvCxnSpPr>
            <a:cxnSpLocks noChangeShapeType="1"/>
            <a:stCxn id="26634" idx="2"/>
            <a:endCxn id="26636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4020344" y="6288936"/>
            <a:ext cx="4870450" cy="452432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i="1" dirty="0" err="1" smtClean="0">
                <a:solidFill>
                  <a:srgbClr val="0033CC"/>
                </a:solidFill>
              </a:rPr>
              <a:t>objetos</a:t>
            </a:r>
            <a:r>
              <a:rPr lang="en-US" altLang="en-US" sz="2400" b="1" i="1" dirty="0" smtClean="0">
                <a:solidFill>
                  <a:srgbClr val="0033CC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33CC"/>
                </a:solidFill>
              </a:rPr>
              <a:t>relevantes</a:t>
            </a:r>
            <a:endParaRPr lang="en-US" altLang="en-US" sz="2400" b="1" i="1" dirty="0" smtClean="0">
              <a:solidFill>
                <a:srgbClr val="0033CC"/>
              </a:solidFill>
              <a:sym typeface="Gill Sans" pitchFamily="-124" charset="0"/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2786417" y="4513263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27651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2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7654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7655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7656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7657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7658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7659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7660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2" name="Straight Arrow Connector 17"/>
          <p:cNvCxnSpPr>
            <a:cxnSpLocks noChangeShapeType="1"/>
            <a:stCxn id="27657" idx="3"/>
            <a:endCxn id="27658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7664" name="Straight Arrow Connector 20"/>
          <p:cNvCxnSpPr>
            <a:cxnSpLocks noChangeShapeType="1"/>
            <a:stCxn id="27659" idx="3"/>
            <a:endCxn id="27660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5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7666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27667" name="TextBox 28"/>
          <p:cNvSpPr txBox="1">
            <a:spLocks noChangeArrowheads="1"/>
          </p:cNvSpPr>
          <p:nvPr/>
        </p:nvSpPr>
        <p:spPr bwMode="auto">
          <a:xfrm>
            <a:off x="1862138" y="5470525"/>
            <a:ext cx="153828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27668" name="Straight Arrow Connector 26"/>
          <p:cNvCxnSpPr>
            <a:cxnSpLocks noChangeShapeType="1"/>
            <a:stCxn id="27658" idx="2"/>
            <a:endCxn id="27660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27670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27671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27672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27673" name="Straight Arrow Connector 26"/>
          <p:cNvCxnSpPr>
            <a:cxnSpLocks noChangeShapeType="1"/>
            <a:stCxn id="27658" idx="2"/>
            <a:endCxn id="27660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3653712" y="5693392"/>
            <a:ext cx="5490288" cy="119109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C" altLang="en-US" sz="2400" b="1" i="1" dirty="0" smtClean="0">
                <a:solidFill>
                  <a:srgbClr val="0033CC"/>
                </a:solidFill>
              </a:rPr>
              <a:t>el conjunto de palabras y reglas formales que usamos para construir oraciones complejas</a:t>
            </a:r>
            <a:endParaRPr lang="en-US" altLang="en-US" sz="2400" b="1" i="1" dirty="0" smtClean="0">
              <a:solidFill>
                <a:srgbClr val="0033CC"/>
              </a:solidFill>
              <a:sym typeface="Gill Sans" pitchFamily="-124" charset="0"/>
            </a:endParaRPr>
          </a:p>
        </p:txBody>
      </p:sp>
      <p:sp>
        <p:nvSpPr>
          <p:cNvPr id="28" name="Flecha derecha 27"/>
          <p:cNvSpPr/>
          <p:nvPr/>
        </p:nvSpPr>
        <p:spPr>
          <a:xfrm>
            <a:off x="2762226" y="2060848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28675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6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8678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8679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8680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681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8682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8683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8684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6" name="Straight Arrow Connector 17"/>
          <p:cNvCxnSpPr>
            <a:cxnSpLocks noChangeShapeType="1"/>
            <a:stCxn id="28681" idx="3"/>
            <a:endCxn id="28682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8688" name="Straight Arrow Connector 20"/>
          <p:cNvCxnSpPr>
            <a:cxnSpLocks noChangeShapeType="1"/>
            <a:stCxn id="28683" idx="3"/>
            <a:endCxn id="28684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8690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1862138" y="5470525"/>
            <a:ext cx="153828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28692" name="Straight Arrow Connector 26"/>
          <p:cNvCxnSpPr>
            <a:cxnSpLocks noChangeShapeType="1"/>
            <a:stCxn id="28682" idx="2"/>
            <a:endCxn id="28684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28694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5891" cy="2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8695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28696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28697" name="Straight Arrow Connector 26"/>
          <p:cNvCxnSpPr>
            <a:cxnSpLocks noChangeShapeType="1"/>
            <a:stCxn id="28682" idx="2"/>
            <a:endCxn id="28684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3485583" y="5987839"/>
            <a:ext cx="5490288" cy="821763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C" altLang="en-US" sz="2400" b="1" i="1" dirty="0" smtClean="0">
                <a:solidFill>
                  <a:srgbClr val="0033CC"/>
                </a:solidFill>
              </a:rPr>
              <a:t>la función que asocia elementos del lenguaje a los elementos en el dominio</a:t>
            </a:r>
            <a:endParaRPr lang="en-US" altLang="en-US" sz="2400" b="1" i="1" dirty="0" smtClean="0">
              <a:solidFill>
                <a:srgbClr val="0033CC"/>
              </a:solidFill>
              <a:sym typeface="Gill Sans" pitchFamily="-124" charset="0"/>
            </a:endParaRPr>
          </a:p>
        </p:txBody>
      </p:sp>
      <p:sp>
        <p:nvSpPr>
          <p:cNvPr id="28" name="Flecha derecha 27"/>
          <p:cNvSpPr/>
          <p:nvPr/>
        </p:nvSpPr>
        <p:spPr>
          <a:xfrm rot="10800000">
            <a:off x="4428311" y="3289059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29699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9702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29703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9704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9705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9706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9707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9708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10" name="Straight Arrow Connector 17"/>
          <p:cNvCxnSpPr>
            <a:cxnSpLocks noChangeShapeType="1"/>
            <a:stCxn id="29705" idx="3"/>
            <a:endCxn id="29706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9712" name="Straight Arrow Connector 20"/>
          <p:cNvCxnSpPr>
            <a:cxnSpLocks noChangeShapeType="1"/>
            <a:stCxn id="29707" idx="3"/>
            <a:endCxn id="29708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9714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29715" name="TextBox 28"/>
          <p:cNvSpPr txBox="1">
            <a:spLocks noChangeArrowheads="1"/>
          </p:cNvSpPr>
          <p:nvPr/>
        </p:nvSpPr>
        <p:spPr bwMode="auto">
          <a:xfrm>
            <a:off x="1862138" y="5470525"/>
            <a:ext cx="153828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29716" name="Straight Arrow Connector 26"/>
          <p:cNvCxnSpPr>
            <a:cxnSpLocks noChangeShapeType="1"/>
            <a:stCxn id="29706" idx="2"/>
            <a:endCxn id="29708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29718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29719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29720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29721" name="Straight Arrow Connector 26"/>
          <p:cNvCxnSpPr>
            <a:cxnSpLocks noChangeShapeType="1"/>
            <a:stCxn id="29706" idx="2"/>
            <a:endCxn id="29708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3474200" y="5661248"/>
            <a:ext cx="5490288" cy="119109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Wingdings 3" panose="05040102010807070707" pitchFamily="18" charset="2"/>
              <a:buNone/>
              <a:defRPr/>
            </a:pPr>
            <a:r>
              <a:rPr lang="es-EC" altLang="en-US" sz="2400" b="1" i="1" dirty="0" smtClean="0">
                <a:solidFill>
                  <a:srgbClr val="0033CC"/>
                </a:solidFill>
              </a:rPr>
              <a:t>Base de conocimiento (BC): el conjunto de hechos que siempre son verdaderos (en datos y conocimiento)</a:t>
            </a:r>
          </a:p>
        </p:txBody>
      </p:sp>
      <p:sp>
        <p:nvSpPr>
          <p:cNvPr id="28" name="Flecha derecha 27"/>
          <p:cNvSpPr/>
          <p:nvPr/>
        </p:nvSpPr>
        <p:spPr>
          <a:xfrm rot="10800000">
            <a:off x="8266088" y="2094706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30723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0726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0727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30728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0729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0730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0731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0732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4" name="Straight Arrow Connector 17"/>
          <p:cNvCxnSpPr>
            <a:cxnSpLocks noChangeShapeType="1"/>
            <a:stCxn id="30729" idx="3"/>
            <a:endCxn id="30730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5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30736" name="Straight Arrow Connector 20"/>
          <p:cNvCxnSpPr>
            <a:cxnSpLocks noChangeShapeType="1"/>
            <a:stCxn id="30731" idx="3"/>
            <a:endCxn id="30732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7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30738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30739" name="TextBox 28"/>
          <p:cNvSpPr txBox="1">
            <a:spLocks noChangeArrowheads="1"/>
          </p:cNvSpPr>
          <p:nvPr/>
        </p:nvSpPr>
        <p:spPr bwMode="auto">
          <a:xfrm>
            <a:off x="1422400" y="5478463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30740" name="Straight Arrow Connector 26"/>
          <p:cNvCxnSpPr>
            <a:cxnSpLocks noChangeShapeType="1"/>
            <a:stCxn id="30730" idx="2"/>
            <a:endCxn id="30732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1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30742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30743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30744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30745" name="Straight Arrow Connector 26"/>
          <p:cNvCxnSpPr>
            <a:cxnSpLocks noChangeShapeType="1"/>
            <a:stCxn id="30730" idx="2"/>
            <a:endCxn id="30732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2997200" y="5678488"/>
            <a:ext cx="6395967" cy="119109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Wingdings 3" panose="05040102010807070707" pitchFamily="18" charset="2"/>
              <a:buNone/>
              <a:defRPr/>
            </a:pPr>
            <a:r>
              <a:rPr lang="es-EC" altLang="en-US" sz="2400" b="1" i="1" dirty="0" smtClean="0">
                <a:solidFill>
                  <a:srgbClr val="0033CC"/>
                </a:solidFill>
              </a:rPr>
              <a:t>el conjunto de hechos reales en el lenguaje que describe el modelo mental (la parte del mundo observada), de acuerdo con la teoría</a:t>
            </a:r>
          </a:p>
        </p:txBody>
      </p:sp>
      <p:sp>
        <p:nvSpPr>
          <p:cNvPr id="28" name="Flecha derecha 27"/>
          <p:cNvSpPr/>
          <p:nvPr/>
        </p:nvSpPr>
        <p:spPr>
          <a:xfrm rot="10800000">
            <a:off x="8299835" y="4513263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Contenido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400" dirty="0" err="1" smtClean="0"/>
              <a:t>Modelado</a:t>
            </a:r>
            <a:r>
              <a:rPr lang="en-US" altLang="en-US" sz="2400" dirty="0" smtClean="0"/>
              <a:t> no formal y </a:t>
            </a:r>
            <a:r>
              <a:rPr lang="en-US" altLang="en-US" sz="2400" dirty="0" err="1" smtClean="0"/>
              <a:t>modelado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lógico</a:t>
            </a:r>
            <a:endParaRPr lang="en-US" altLang="en-US" sz="2400" dirty="0" smtClean="0"/>
          </a:p>
          <a:p>
            <a:pPr lvl="1"/>
            <a:r>
              <a:rPr lang="en-US" altLang="en-US" sz="2000" dirty="0" err="1" smtClean="0"/>
              <a:t>Dominio</a:t>
            </a:r>
            <a:endParaRPr lang="en-US" altLang="en-US" sz="2000" dirty="0" smtClean="0"/>
          </a:p>
          <a:p>
            <a:pPr lvl="1"/>
            <a:r>
              <a:rPr lang="en-US" altLang="en-US" sz="2000" dirty="0" err="1" smtClean="0"/>
              <a:t>Lenguaje</a:t>
            </a:r>
            <a:endParaRPr lang="en-US" altLang="en-US" sz="2000" dirty="0" smtClean="0"/>
          </a:p>
          <a:p>
            <a:pPr lvl="1"/>
            <a:r>
              <a:rPr lang="en-US" altLang="en-US" sz="2000" dirty="0" err="1" smtClean="0"/>
              <a:t>Teoría</a:t>
            </a:r>
            <a:endParaRPr lang="en-US" altLang="en-US" sz="2000" dirty="0" smtClean="0"/>
          </a:p>
          <a:p>
            <a:pPr lvl="1"/>
            <a:r>
              <a:rPr lang="en-US" altLang="en-US" sz="2000" dirty="0" err="1" smtClean="0"/>
              <a:t>Modelo</a:t>
            </a:r>
            <a:endParaRPr lang="en-US" altLang="en-US" sz="2000" dirty="0" smtClean="0"/>
          </a:p>
          <a:p>
            <a:r>
              <a:rPr lang="en-US" altLang="en-US" sz="2400" dirty="0" err="1" smtClean="0"/>
              <a:t>Lenguajes</a:t>
            </a:r>
            <a:endParaRPr lang="en-US" altLang="en-US" sz="2400" dirty="0" smtClean="0"/>
          </a:p>
          <a:p>
            <a:r>
              <a:rPr lang="en-US" altLang="en-US" sz="2400" dirty="0" err="1" smtClean="0"/>
              <a:t>Lógica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lenguajes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formales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31747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1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31752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53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1754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755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1756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8" name="Straight Arrow Connector 17"/>
          <p:cNvCxnSpPr>
            <a:cxnSpLocks noChangeShapeType="1"/>
            <a:stCxn id="31753" idx="3"/>
            <a:endCxn id="31754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31760" name="Straight Arrow Connector 20"/>
          <p:cNvCxnSpPr>
            <a:cxnSpLocks noChangeShapeType="1"/>
            <a:stCxn id="31755" idx="3"/>
            <a:endCxn id="31756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31762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31763" name="TextBox 28"/>
          <p:cNvSpPr txBox="1">
            <a:spLocks noChangeArrowheads="1"/>
          </p:cNvSpPr>
          <p:nvPr/>
        </p:nvSpPr>
        <p:spPr bwMode="auto">
          <a:xfrm>
            <a:off x="1422400" y="5478463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31764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31766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31767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31768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31769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3404394" y="5846941"/>
            <a:ext cx="5689600" cy="821763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Wingdings 3" panose="05040102010807070707" pitchFamily="18" charset="2"/>
              <a:buNone/>
              <a:defRPr/>
            </a:pPr>
            <a:r>
              <a:rPr lang="es-EC" altLang="en-US" sz="2400" b="1" i="1" dirty="0" smtClean="0">
                <a:solidFill>
                  <a:srgbClr val="0033CC"/>
                </a:solidFill>
              </a:rPr>
              <a:t>Relación de la verdad / vinculación lógica (⊨): deducción, razonamiento, inferencia</a:t>
            </a:r>
            <a:endParaRPr lang="en-US" altLang="en-US" sz="2400" b="1" i="1" dirty="0" smtClean="0">
              <a:solidFill>
                <a:srgbClr val="0033CC"/>
              </a:solidFill>
            </a:endParaRPr>
          </a:p>
        </p:txBody>
      </p:sp>
      <p:sp>
        <p:nvSpPr>
          <p:cNvPr id="28" name="Flecha derecha 27"/>
          <p:cNvSpPr/>
          <p:nvPr/>
        </p:nvSpPr>
        <p:spPr>
          <a:xfrm rot="10800000">
            <a:off x="7985705" y="3317081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/>
          </p:cNvSpPr>
          <p:nvPr/>
        </p:nvSpPr>
        <p:spPr bwMode="auto">
          <a:xfrm>
            <a:off x="749300" y="4660900"/>
            <a:ext cx="7581900" cy="129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2" tIns="41148" rIns="82292" bIns="41148" anchor="ctr"/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ill Sans" pitchFamily="-124" charset="0"/>
              </a:rPr>
              <a:t>“El autor de Romeo y Julieta es Shakespeare”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ill Sans" pitchFamily="-124" charset="0"/>
              </a:rPr>
              <a:t>autor (R&amp;J, Shakespeare)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ill Sans" pitchFamily="-124" charset="0"/>
              </a:rPr>
              <a:t>NiñasJugando = {María, Sara, Julia}</a:t>
            </a:r>
            <a:endParaRPr lang="en-US" altLang="en-US" sz="2000">
              <a:solidFill>
                <a:srgbClr val="000000"/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749300" y="2197100"/>
            <a:ext cx="7581900" cy="1296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2" tIns="41148" rIns="82292" bIns="41148" anchor="ctr"/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ill Sans" pitchFamily="-124" charset="0"/>
              </a:rPr>
              <a:t>“Platano son amarillos”	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ill Sans" pitchFamily="-124" charset="0"/>
              </a:rPr>
              <a:t>“Platanos tiene una forma curva”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ill Sans" pitchFamily="-124" charset="0"/>
              </a:rPr>
              <a:t>“Todos los hombres son mortales”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ill Sans" pitchFamily="-124" charset="0"/>
              </a:rPr>
              <a:t>NiñasJugando = Verdadero</a:t>
            </a:r>
            <a:endParaRPr lang="en-US" altLang="en-US" sz="2000">
              <a:solidFill>
                <a:srgbClr val="000000"/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277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Semántica Intensional vs Extensional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88950" y="1225550"/>
            <a:ext cx="8231188" cy="841375"/>
          </a:xfrm>
        </p:spPr>
        <p:txBody>
          <a:bodyPr/>
          <a:lstStyle/>
          <a:p>
            <a:pPr marL="303213" indent="-303213">
              <a:buFont typeface="Wingdings" panose="05000000000000000000" pitchFamily="2" charset="2"/>
              <a:buChar char="q"/>
            </a:pPr>
            <a:r>
              <a:rPr lang="en-US" altLang="en-US" sz="2500" smtClean="0">
                <a:solidFill>
                  <a:srgbClr val="2F20F6"/>
                </a:solidFill>
              </a:rPr>
              <a:t>Intensional</a:t>
            </a:r>
            <a:r>
              <a:rPr lang="en-US" altLang="en-US" sz="2500" smtClean="0"/>
              <a:t>: </a:t>
            </a:r>
            <a:r>
              <a:rPr lang="es-EC" altLang="en-US" sz="2500" smtClean="0"/>
              <a:t>Se puede expresar el hecho de que una proposición dada es </a:t>
            </a:r>
            <a:r>
              <a:rPr lang="es-EC" altLang="en-US" sz="2500" u="sng" smtClean="0"/>
              <a:t>verdadera o falsa</a:t>
            </a:r>
            <a:endParaRPr lang="en-US" altLang="en-US" sz="2100" u="sng" smtClean="0"/>
          </a:p>
        </p:txBody>
      </p:sp>
      <p:sp>
        <p:nvSpPr>
          <p:cNvPr id="32774" name="Content Placeholder 2"/>
          <p:cNvSpPr>
            <a:spLocks/>
          </p:cNvSpPr>
          <p:nvPr/>
        </p:nvSpPr>
        <p:spPr bwMode="auto">
          <a:xfrm>
            <a:off x="488950" y="3752850"/>
            <a:ext cx="823118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/>
          <a:lstStyle>
            <a:lvl1pPr marL="303213" indent="-3032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500">
                <a:solidFill>
                  <a:srgbClr val="2F20F6"/>
                </a:solidFill>
              </a:rPr>
              <a:t>Extensional</a:t>
            </a:r>
            <a:r>
              <a:rPr lang="en-US" altLang="en-US" sz="2500"/>
              <a:t>: Se p</a:t>
            </a:r>
            <a:r>
              <a:rPr lang="es-EC" altLang="en-US" sz="2500"/>
              <a:t>roporciona los objetos del dominio correspondiente a la proposición.</a:t>
            </a:r>
            <a:endParaRPr lang="en-US" alt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2693988" y="2716213"/>
            <a:ext cx="1555750" cy="2268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600">
              <a:latin typeface="Arial" panose="020B0604020202020204" pitchFamily="34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93113" cy="990600"/>
          </a:xfrm>
        </p:spPr>
        <p:txBody>
          <a:bodyPr/>
          <a:lstStyle/>
          <a:p>
            <a:r>
              <a:rPr lang="en-US" altLang="en-US" smtClean="0"/>
              <a:t>Ejemplo de modelado formal (intencional)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Box 28"/>
          <p:cNvSpPr txBox="1">
            <a:spLocks noChangeArrowheads="1"/>
          </p:cNvSpPr>
          <p:nvPr/>
        </p:nvSpPr>
        <p:spPr bwMode="auto">
          <a:xfrm>
            <a:off x="1862138" y="5583238"/>
            <a:ext cx="1538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pic>
        <p:nvPicPr>
          <p:cNvPr id="33798" name="Picture 10" descr="monkey-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16213"/>
            <a:ext cx="201295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monke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3170238"/>
            <a:ext cx="5413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2" descr="bana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67944">
            <a:off x="3295650" y="3040063"/>
            <a:ext cx="3698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3" descr="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211638"/>
            <a:ext cx="7286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TextBox 28"/>
          <p:cNvSpPr txBox="1">
            <a:spLocks noChangeArrowheads="1"/>
          </p:cNvSpPr>
          <p:nvPr/>
        </p:nvSpPr>
        <p:spPr bwMode="auto">
          <a:xfrm>
            <a:off x="4378325" y="2689225"/>
            <a:ext cx="4535488" cy="354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599" tIns="41148" rIns="0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L = {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MSube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,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MConsiguePlatano</a:t>
            </a:r>
            <a:r>
              <a:rPr lang="en-US" altLang="en-US" sz="1800" dirty="0">
                <a:solidFill>
                  <a:srgbClr val="000000"/>
                </a:solidFill>
                <a:sym typeface="Gill Sans" pitchFamily="-124" charset="0"/>
              </a:rPr>
              <a:t>,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, , 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}</a:t>
            </a:r>
            <a:endParaRPr lang="en-US" altLang="en-US" sz="18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D= {V F}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T = {</a:t>
            </a:r>
            <a:r>
              <a:rPr lang="en-US" altLang="zh-CN" sz="1800" dirty="0">
                <a:latin typeface="Gill Sans" pitchFamily="-12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MSube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en-US" sz="1800" dirty="0" smtClean="0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MConsiguePlatano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} </a:t>
            </a:r>
            <a:endParaRPr lang="en-US" altLang="en-US" sz="1800" b="1" dirty="0"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Un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posible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modelo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 M: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I(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MSube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) 		= 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I(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MConsiguePlatano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) 	= 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 smtClean="0">
              <a:solidFill>
                <a:srgbClr val="000000"/>
              </a:solidFill>
              <a:sym typeface="Gill Sans" pitchFamily="-12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</a:t>
            </a:r>
            <a:endParaRPr lang="en-US" altLang="en-US" sz="18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MSube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 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MConsiguePlatano</a:t>
            </a:r>
            <a:endParaRPr lang="en-US" altLang="en-US" sz="1800" b="1" dirty="0" smtClean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 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     V </a:t>
            </a:r>
            <a:r>
              <a:rPr lang="en-US" altLang="zh-CN" sz="1800" dirty="0" smtClean="0">
                <a:ea typeface="宋体" panose="02010600030101010101" pitchFamily="2" charset="-122"/>
                <a:sym typeface="Symbol" panose="05050102010706020507" pitchFamily="18" charset="2"/>
              </a:rPr>
              <a:t>  </a:t>
            </a:r>
            <a:r>
              <a:rPr lang="en-US" altLang="zh-CN" sz="1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V =    V</a:t>
            </a:r>
            <a:endParaRPr lang="en-US" altLang="en-US" sz="1800" b="1" dirty="0">
              <a:solidFill>
                <a:srgbClr val="000000"/>
              </a:solidFill>
              <a:sym typeface="Gill Sans" pitchFamily="-124" charset="0"/>
            </a:endParaRPr>
          </a:p>
        </p:txBody>
      </p:sp>
      <p:sp>
        <p:nvSpPr>
          <p:cNvPr id="33803" name="Rounded Rectangle 6"/>
          <p:cNvSpPr>
            <a:spLocks noChangeArrowheads="1"/>
          </p:cNvSpPr>
          <p:nvPr/>
        </p:nvSpPr>
        <p:spPr bwMode="auto">
          <a:xfrm>
            <a:off x="879475" y="1296988"/>
            <a:ext cx="1100138" cy="900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33804" name="Rounded Rectangle 22"/>
          <p:cNvSpPr>
            <a:spLocks noChangeArrowheads="1"/>
          </p:cNvSpPr>
          <p:nvPr/>
        </p:nvSpPr>
        <p:spPr bwMode="auto">
          <a:xfrm>
            <a:off x="2887663" y="1290638"/>
            <a:ext cx="1157287" cy="90011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33805" name="Rounded Rectangle 13"/>
          <p:cNvSpPr>
            <a:spLocks noChangeArrowheads="1"/>
          </p:cNvSpPr>
          <p:nvPr/>
        </p:nvSpPr>
        <p:spPr bwMode="auto">
          <a:xfrm>
            <a:off x="7986713" y="1290638"/>
            <a:ext cx="971550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33806" name="Rounded Rectangle 11"/>
          <p:cNvSpPr>
            <a:spLocks noChangeArrowheads="1"/>
          </p:cNvSpPr>
          <p:nvPr/>
        </p:nvSpPr>
        <p:spPr bwMode="auto">
          <a:xfrm>
            <a:off x="6848475" y="1290638"/>
            <a:ext cx="1036638" cy="900112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3807" name="Rounded Rectangle 10"/>
          <p:cNvSpPr>
            <a:spLocks noChangeArrowheads="1"/>
          </p:cNvSpPr>
          <p:nvPr/>
        </p:nvSpPr>
        <p:spPr bwMode="auto">
          <a:xfrm>
            <a:off x="4378325" y="1290638"/>
            <a:ext cx="1233488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3808" name="Rounded Rectangle 12"/>
          <p:cNvSpPr>
            <a:spLocks noChangeArrowheads="1"/>
          </p:cNvSpPr>
          <p:nvPr/>
        </p:nvSpPr>
        <p:spPr bwMode="auto">
          <a:xfrm>
            <a:off x="5676900" y="1290638"/>
            <a:ext cx="11017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ChangeArrowheads="1"/>
          </p:cNvSpPr>
          <p:nvPr/>
        </p:nvSpPr>
        <p:spPr bwMode="auto">
          <a:xfrm>
            <a:off x="2693988" y="2716213"/>
            <a:ext cx="1555750" cy="2268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600">
              <a:latin typeface="Arial" panose="020B0604020202020204" pitchFamily="34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93113" cy="990600"/>
          </a:xfrm>
        </p:spPr>
        <p:txBody>
          <a:bodyPr/>
          <a:lstStyle/>
          <a:p>
            <a:r>
              <a:rPr lang="en-US" altLang="en-US" smtClean="0"/>
              <a:t>Ejemplo de modelado formal (extensional)</a:t>
            </a:r>
          </a:p>
        </p:txBody>
      </p:sp>
      <p:sp>
        <p:nvSpPr>
          <p:cNvPr id="34820" name="Rounded Rectangle 6"/>
          <p:cNvSpPr>
            <a:spLocks noChangeArrowheads="1"/>
          </p:cNvSpPr>
          <p:nvPr/>
        </p:nvSpPr>
        <p:spPr bwMode="auto">
          <a:xfrm>
            <a:off x="879475" y="1296988"/>
            <a:ext cx="1100138" cy="900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28"/>
          <p:cNvSpPr txBox="1">
            <a:spLocks noChangeArrowheads="1"/>
          </p:cNvSpPr>
          <p:nvPr/>
        </p:nvSpPr>
        <p:spPr bwMode="auto">
          <a:xfrm>
            <a:off x="1862138" y="5583238"/>
            <a:ext cx="1538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pic>
        <p:nvPicPr>
          <p:cNvPr id="34823" name="Picture 10" descr="monkey-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16213"/>
            <a:ext cx="201295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1" descr="monke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3170238"/>
            <a:ext cx="5413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2" descr="bana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67944">
            <a:off x="3295650" y="3040063"/>
            <a:ext cx="3698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3" descr="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211638"/>
            <a:ext cx="7286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TextBox 28"/>
          <p:cNvSpPr txBox="1">
            <a:spLocks noChangeArrowheads="1"/>
          </p:cNvSpPr>
          <p:nvPr/>
        </p:nvSpPr>
        <p:spPr bwMode="auto">
          <a:xfrm>
            <a:off x="4378325" y="2689225"/>
            <a:ext cx="4765675" cy="354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599" tIns="41148" rIns="0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L = {Mono, 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sube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(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x,y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), 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Arbol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, 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Platano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, 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Consigue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(f(),z), </a:t>
            </a:r>
            <a:r>
              <a:rPr lang="en-US" altLang="zh-CN" sz="1800" dirty="0" smtClean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, , </a:t>
            </a:r>
            <a:r>
              <a:rPr lang="en-US" altLang="zh-CN" sz="1800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}</a:t>
            </a:r>
            <a:endParaRPr lang="en-US" altLang="en-US" sz="18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D= 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{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Cheeta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, 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Platano#1, Arbol#1}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T = {</a:t>
            </a:r>
            <a:r>
              <a:rPr lang="en-US" altLang="zh-CN" sz="1800" dirty="0">
                <a:latin typeface="Gill Sans" pitchFamily="-12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(Mono </a:t>
            </a:r>
            <a:r>
              <a:rPr lang="en-US" altLang="zh-CN" sz="1800" dirty="0">
                <a:latin typeface="Gill Sans" pitchFamily="-12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en-US" sz="1800" dirty="0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 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sube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(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Mono,Arbol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)) </a:t>
            </a:r>
            <a:r>
              <a:rPr lang="en-US" altLang="zh-CN" sz="1800" dirty="0" smtClean="0">
                <a:latin typeface="Gill Sans" pitchFamily="-12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en-US" sz="1800" dirty="0" smtClean="0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c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onsigue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(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sube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(),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Platano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)} </a:t>
            </a:r>
            <a:endParaRPr lang="en-US" altLang="en-US" sz="1800" b="1" dirty="0"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solidFill>
                <a:srgbClr val="000000"/>
              </a:solidFill>
              <a:sym typeface="Gill Sans" pitchFamily="-12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Un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posible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modelo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 M: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I(Mono) 	= {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Cheeta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I(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sube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) 		= {(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Cheeta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, Arbol#1)}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I(</a:t>
            </a:r>
            <a:r>
              <a:rPr lang="en-US" altLang="en-US" sz="1800" b="1" dirty="0" err="1" smtClean="0">
                <a:solidFill>
                  <a:srgbClr val="000000"/>
                </a:solidFill>
                <a:sym typeface="Gill Sans" pitchFamily="-124" charset="0"/>
              </a:rPr>
              <a:t>consigue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) 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= 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{((</a:t>
            </a:r>
            <a:r>
              <a:rPr lang="en-US" altLang="en-US" sz="1800" b="1" dirty="0" err="1">
                <a:solidFill>
                  <a:srgbClr val="000000"/>
                </a:solidFill>
                <a:sym typeface="Gill Sans" pitchFamily="-124" charset="0"/>
              </a:rPr>
              <a:t>Cheeta</a:t>
            </a:r>
            <a:r>
              <a:rPr lang="en-US" altLang="en-US" sz="1800" b="1" dirty="0" smtClean="0">
                <a:solidFill>
                  <a:srgbClr val="000000"/>
                </a:solidFill>
                <a:sym typeface="Gill Sans" pitchFamily="-124" charset="0"/>
              </a:rPr>
              <a:t>, Arbol#1), 			          Platano#1</a:t>
            </a:r>
            <a:r>
              <a:rPr lang="en-US" altLang="en-US" sz="1800" b="1" dirty="0">
                <a:solidFill>
                  <a:srgbClr val="000000"/>
                </a:solidFill>
                <a:sym typeface="Gill Sans" pitchFamily="-124" charset="0"/>
              </a:rPr>
              <a:t>)}</a:t>
            </a:r>
          </a:p>
        </p:txBody>
      </p:sp>
      <p:sp>
        <p:nvSpPr>
          <p:cNvPr id="34828" name="Rounded Rectangle 22"/>
          <p:cNvSpPr>
            <a:spLocks noChangeArrowheads="1"/>
          </p:cNvSpPr>
          <p:nvPr/>
        </p:nvSpPr>
        <p:spPr bwMode="auto">
          <a:xfrm>
            <a:off x="2887663" y="1290638"/>
            <a:ext cx="1157287" cy="90011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34829" name="Rounded Rectangle 13"/>
          <p:cNvSpPr>
            <a:spLocks noChangeArrowheads="1"/>
          </p:cNvSpPr>
          <p:nvPr/>
        </p:nvSpPr>
        <p:spPr bwMode="auto">
          <a:xfrm>
            <a:off x="7986713" y="1290638"/>
            <a:ext cx="971550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34830" name="Rounded Rectangle 11"/>
          <p:cNvSpPr>
            <a:spLocks noChangeArrowheads="1"/>
          </p:cNvSpPr>
          <p:nvPr/>
        </p:nvSpPr>
        <p:spPr bwMode="auto">
          <a:xfrm>
            <a:off x="6848475" y="1290638"/>
            <a:ext cx="1036638" cy="900112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4831" name="Rounded Rectangle 10"/>
          <p:cNvSpPr>
            <a:spLocks noChangeArrowheads="1"/>
          </p:cNvSpPr>
          <p:nvPr/>
        </p:nvSpPr>
        <p:spPr bwMode="auto">
          <a:xfrm>
            <a:off x="4378325" y="1290638"/>
            <a:ext cx="1233488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4832" name="Rounded Rectangle 12"/>
          <p:cNvSpPr>
            <a:spLocks noChangeArrowheads="1"/>
          </p:cNvSpPr>
          <p:nvPr/>
        </p:nvSpPr>
        <p:spPr bwMode="auto">
          <a:xfrm>
            <a:off x="5676900" y="1290638"/>
            <a:ext cx="1101725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31747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1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31752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53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1754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755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1756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8" name="Straight Arrow Connector 17"/>
          <p:cNvCxnSpPr>
            <a:cxnSpLocks noChangeShapeType="1"/>
            <a:stCxn id="31753" idx="3"/>
            <a:endCxn id="31754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31760" name="Straight Arrow Connector 20"/>
          <p:cNvCxnSpPr>
            <a:cxnSpLocks noChangeShapeType="1"/>
            <a:stCxn id="31755" idx="3"/>
            <a:endCxn id="31756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31762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31763" name="TextBox 28"/>
          <p:cNvSpPr txBox="1">
            <a:spLocks noChangeArrowheads="1"/>
          </p:cNvSpPr>
          <p:nvPr/>
        </p:nvSpPr>
        <p:spPr bwMode="auto">
          <a:xfrm>
            <a:off x="1422400" y="5478463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31764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31766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31767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31768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31769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Flecha derecha 27"/>
          <p:cNvSpPr/>
          <p:nvPr/>
        </p:nvSpPr>
        <p:spPr>
          <a:xfrm>
            <a:off x="2719773" y="2136022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02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219200"/>
            <a:ext cx="8435975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C" altLang="zh-CN" sz="2400" dirty="0">
                <a:ea typeface="宋体" panose="02010600030101010101" pitchFamily="2" charset="-122"/>
              </a:rPr>
              <a:t>Un conjunto (usualmente finito) de </a:t>
            </a:r>
            <a:r>
              <a:rPr lang="es-EC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palabras</a:t>
            </a:r>
            <a:r>
              <a:rPr lang="es-EC" altLang="zh-CN" sz="2400" dirty="0">
                <a:ea typeface="宋体" panose="02010600030101010101" pitchFamily="2" charset="-122"/>
              </a:rPr>
              <a:t> (el alfabeto) y </a:t>
            </a:r>
            <a:r>
              <a:rPr lang="es-EC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reglas </a:t>
            </a:r>
            <a:r>
              <a:rPr lang="es-EC" altLang="zh-CN" sz="2400" dirty="0">
                <a:ea typeface="宋体" panose="02010600030101010101" pitchFamily="2" charset="-122"/>
              </a:rPr>
              <a:t>para componer las palabras y construir "oraciones correctas"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200" dirty="0" err="1">
                <a:solidFill>
                  <a:schemeClr val="tx1"/>
                </a:solidFill>
                <a:ea typeface="宋体" panose="02010600030101010101" pitchFamily="2" charset="-122"/>
              </a:rPr>
              <a:t>e.j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200" dirty="0">
                <a:solidFill>
                  <a:srgbClr val="FF3300"/>
                </a:solidFill>
                <a:ea typeface="宋体" panose="02010600030101010101" pitchFamily="2" charset="-122"/>
              </a:rPr>
              <a:t> Mono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y </a:t>
            </a:r>
            <a:r>
              <a:rPr lang="en-US" altLang="zh-CN" sz="2200" dirty="0" err="1">
                <a:solidFill>
                  <a:srgbClr val="FF3300"/>
                </a:solidFill>
                <a:ea typeface="宋体" panose="02010600030101010101" pitchFamily="2" charset="-122"/>
              </a:rPr>
              <a:t>ObtenerPlatano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son palabras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200" dirty="0" err="1">
                <a:solidFill>
                  <a:schemeClr val="tx1"/>
                </a:solidFill>
                <a:ea typeface="宋体" panose="02010600030101010101" pitchFamily="2" charset="-122"/>
              </a:rPr>
              <a:t>e.j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2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33CC"/>
                </a:solidFill>
                <a:ea typeface="宋体" panose="02010600030101010101" pitchFamily="2" charset="-122"/>
              </a:rPr>
              <a:t>Mono </a:t>
            </a:r>
            <a:r>
              <a:rPr lang="en-US" altLang="zh-CN" sz="2000" dirty="0">
                <a:solidFill>
                  <a:srgbClr val="00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200" dirty="0" err="1">
                <a:solidFill>
                  <a:srgbClr val="0033CC"/>
                </a:solidFill>
                <a:ea typeface="宋体" panose="02010600030101010101" pitchFamily="2" charset="-122"/>
              </a:rPr>
              <a:t>ObtenerPlatano</a:t>
            </a:r>
            <a:r>
              <a:rPr lang="en-US" altLang="zh-CN" sz="2200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ea typeface="宋体" panose="02010600030101010101" pitchFamily="2" charset="-122"/>
              </a:rPr>
              <a:t>es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ea typeface="宋体" panose="02010600030101010101" pitchFamily="2" charset="-122"/>
              </a:rPr>
              <a:t>una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ea typeface="宋体" panose="02010600030101010101" pitchFamily="2" charset="-122"/>
              </a:rPr>
              <a:t>oración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200" dirty="0" err="1">
                <a:solidFill>
                  <a:schemeClr val="tx1"/>
                </a:solidFill>
                <a:ea typeface="宋体" panose="02010600030101010101" pitchFamily="2" charset="-122"/>
              </a:rPr>
              <a:t>regla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: A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B)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zh-CN" sz="22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C" altLang="zh-CN" sz="2400" dirty="0">
                <a:ea typeface="宋体" panose="02010600030101010101" pitchFamily="2" charset="-122"/>
              </a:rPr>
              <a:t>Una herramienta para codificar nuestro modelo (mental) (lo que tenemos en mente):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C" altLang="zh-CN" sz="2100" dirty="0">
                <a:ea typeface="宋体" panose="02010600030101010101" pitchFamily="2" charset="-122"/>
              </a:rPr>
              <a:t>Oraciones (</a:t>
            </a:r>
            <a:r>
              <a:rPr lang="es-EC" altLang="zh-CN" sz="2100" dirty="0">
                <a:solidFill>
                  <a:srgbClr val="FF0000"/>
                </a:solidFill>
                <a:ea typeface="宋体" panose="02010600030101010101" pitchFamily="2" charset="-122"/>
              </a:rPr>
              <a:t>sintaxis</a:t>
            </a:r>
            <a:r>
              <a:rPr lang="es-EC" altLang="zh-CN" sz="2100" dirty="0">
                <a:ea typeface="宋体" panose="02010600030101010101" pitchFamily="2" charset="-122"/>
              </a:rPr>
              <a:t>) con un significado previsto (</a:t>
            </a:r>
            <a:r>
              <a:rPr lang="es-EC" altLang="zh-CN" sz="2100" dirty="0">
                <a:solidFill>
                  <a:srgbClr val="FF0000"/>
                </a:solidFill>
                <a:ea typeface="宋体" panose="02010600030101010101" pitchFamily="2" charset="-122"/>
              </a:rPr>
              <a:t>semántica</a:t>
            </a:r>
            <a:r>
              <a:rPr lang="es-EC" altLang="zh-CN" sz="2100" dirty="0"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C" altLang="zh-CN" sz="2100" dirty="0">
                <a:ea typeface="宋体" panose="02010600030101010101" pitchFamily="2" charset="-122"/>
              </a:rPr>
              <a:t>p.ej. con la palabra </a:t>
            </a:r>
            <a:r>
              <a:rPr lang="es-EC" altLang="zh-CN" sz="2100" b="1" dirty="0">
                <a:ea typeface="宋体" panose="02010600030101010101" pitchFamily="2" charset="-122"/>
              </a:rPr>
              <a:t>Mono</a:t>
            </a:r>
            <a:r>
              <a:rPr lang="es-EC" altLang="zh-CN" sz="2100" dirty="0">
                <a:ea typeface="宋体" panose="02010600030101010101" pitchFamily="2" charset="-122"/>
              </a:rPr>
              <a:t> nos referimos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Lenguaje</a:t>
            </a:r>
          </a:p>
        </p:txBody>
      </p:sp>
      <p:grpSp>
        <p:nvGrpSpPr>
          <p:cNvPr id="35844" name="Group 1"/>
          <p:cNvGrpSpPr>
            <a:grpSpLocks/>
          </p:cNvGrpSpPr>
          <p:nvPr/>
        </p:nvGrpSpPr>
        <p:grpSpPr bwMode="auto">
          <a:xfrm>
            <a:off x="5940425" y="4797425"/>
            <a:ext cx="1223963" cy="863600"/>
            <a:chOff x="5810025" y="4364038"/>
            <a:chExt cx="1223962" cy="863600"/>
          </a:xfrm>
        </p:grpSpPr>
        <p:pic>
          <p:nvPicPr>
            <p:cNvPr id="35845" name="Picture 13" descr="mon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362" y="4471194"/>
              <a:ext cx="649288" cy="64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6" name="AutoShape 15"/>
            <p:cNvSpPr>
              <a:spLocks noChangeArrowheads="1"/>
            </p:cNvSpPr>
            <p:nvPr/>
          </p:nvSpPr>
          <p:spPr bwMode="auto">
            <a:xfrm>
              <a:off x="5810025" y="4364038"/>
              <a:ext cx="1223962" cy="863600"/>
            </a:xfrm>
            <a:prstGeom prst="cloudCallout">
              <a:avLst>
                <a:gd name="adj1" fmla="val -79051"/>
                <a:gd name="adj2" fmla="val -54963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6" tIns="45716" rIns="91436" bIns="45716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/>
          </p:cNvSpPr>
          <p:nvPr/>
        </p:nvSpPr>
        <p:spPr bwMode="auto">
          <a:xfrm>
            <a:off x="457200" y="1219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C" altLang="zh-CN" sz="2400">
                <a:ea typeface="宋体" panose="02010600030101010101" pitchFamily="2" charset="-122"/>
              </a:rPr>
              <a:t>Necesitamos un algoritmo para </a:t>
            </a:r>
            <a:r>
              <a:rPr lang="es-EC" altLang="zh-CN" sz="2400">
                <a:solidFill>
                  <a:srgbClr val="FF0000"/>
                </a:solidFill>
                <a:ea typeface="宋体" panose="02010600030101010101" pitchFamily="2" charset="-122"/>
              </a:rPr>
              <a:t>verificar la exactitud </a:t>
            </a:r>
            <a:r>
              <a:rPr lang="es-EC" altLang="zh-CN" sz="2400">
                <a:ea typeface="宋体" panose="02010600030101010101" pitchFamily="2" charset="-122"/>
              </a:rPr>
              <a:t>de las oraciones en un idioma.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Lenguaje y exactitud.</a:t>
            </a:r>
          </a:p>
        </p:txBody>
      </p:sp>
      <p:grpSp>
        <p:nvGrpSpPr>
          <p:cNvPr id="37892" name="Group 14"/>
          <p:cNvGrpSpPr>
            <a:grpSpLocks/>
          </p:cNvGrpSpPr>
          <p:nvPr/>
        </p:nvGrpSpPr>
        <p:grpSpPr bwMode="auto">
          <a:xfrm>
            <a:off x="2443163" y="2781300"/>
            <a:ext cx="4387850" cy="792163"/>
            <a:chOff x="1694" y="3203"/>
            <a:chExt cx="2764" cy="499"/>
          </a:xfrm>
        </p:grpSpPr>
        <p:sp>
          <p:nvSpPr>
            <p:cNvPr id="37894" name="Rectangle 7"/>
            <p:cNvSpPr>
              <a:spLocks noChangeArrowheads="1"/>
            </p:cNvSpPr>
            <p:nvPr/>
          </p:nvSpPr>
          <p:spPr bwMode="auto">
            <a:xfrm>
              <a:off x="2426" y="3249"/>
              <a:ext cx="772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6" tIns="45716" rIns="91436" bIns="45716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PARSER</a:t>
              </a:r>
            </a:p>
          </p:txBody>
        </p:sp>
        <p:sp>
          <p:nvSpPr>
            <p:cNvPr id="37895" name="Line 8"/>
            <p:cNvSpPr>
              <a:spLocks noChangeShapeType="1"/>
            </p:cNvSpPr>
            <p:nvPr/>
          </p:nvSpPr>
          <p:spPr bwMode="auto">
            <a:xfrm>
              <a:off x="1927" y="3475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1694" y="33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37897" name="Text Box 10"/>
            <p:cNvSpPr txBox="1">
              <a:spLocks noChangeArrowheads="1"/>
            </p:cNvSpPr>
            <p:nvPr/>
          </p:nvSpPr>
          <p:spPr bwMode="auto">
            <a:xfrm>
              <a:off x="3651" y="3203"/>
              <a:ext cx="8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Si, correcto!</a:t>
              </a:r>
            </a:p>
          </p:txBody>
        </p:sp>
        <p:sp>
          <p:nvSpPr>
            <p:cNvPr id="37898" name="Text Box 11"/>
            <p:cNvSpPr txBox="1">
              <a:spLocks noChangeArrowheads="1"/>
            </p:cNvSpPr>
            <p:nvPr/>
          </p:nvSpPr>
          <p:spPr bwMode="auto">
            <a:xfrm>
              <a:off x="3651" y="3490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V="1">
              <a:off x="3243" y="3339"/>
              <a:ext cx="408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3243" y="3521"/>
              <a:ext cx="408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37893" name="Content Placeholder 2"/>
          <p:cNvSpPr>
            <a:spLocks/>
          </p:cNvSpPr>
          <p:nvPr/>
        </p:nvSpPr>
        <p:spPr bwMode="auto">
          <a:xfrm>
            <a:off x="446088" y="4314825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C" altLang="zh-CN" sz="2400" dirty="0">
                <a:ea typeface="宋体" panose="02010600030101010101" pitchFamily="2" charset="-122"/>
              </a:rPr>
              <a:t>Un lenguaje es </a:t>
            </a:r>
            <a:r>
              <a:rPr lang="es-EC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decidible</a:t>
            </a:r>
            <a:r>
              <a:rPr lang="es-EC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s-EC" altLang="zh-CN" sz="2400" dirty="0">
                <a:ea typeface="宋体" panose="02010600030101010101" pitchFamily="2" charset="-122"/>
              </a:rPr>
              <a:t>si es posible crear una herramienta de este tipo que en un tiempo finito pueda tomar la decisión.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 lIns="91437" tIns="45717" rIns="91437" bIns="45717"/>
          <a:lstStyle/>
          <a:p>
            <a:r>
              <a:rPr lang="en-US" altLang="en-US" dirty="0" err="1" smtClean="0"/>
              <a:t>Lenguaje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Sintaxis</a:t>
            </a:r>
            <a:r>
              <a:rPr lang="en-US" altLang="en-US" dirty="0" smtClean="0"/>
              <a:t> y </a:t>
            </a:r>
            <a:r>
              <a:rPr lang="en-US" altLang="en-US" dirty="0" err="1" smtClean="0"/>
              <a:t>semántica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interpretación</a:t>
            </a:r>
            <a:r>
              <a:rPr lang="en-US" altLang="en-US" dirty="0" smtClean="0"/>
              <a:t>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88950" y="1225550"/>
            <a:ext cx="8231188" cy="4938713"/>
          </a:xfrm>
        </p:spPr>
        <p:txBody>
          <a:bodyPr lIns="91437" tIns="45717" rIns="91437" bIns="45717"/>
          <a:lstStyle/>
          <a:p>
            <a:pPr marL="303213" indent="-303213">
              <a:buFont typeface="Wingdings" panose="05000000000000000000" pitchFamily="2" charset="2"/>
              <a:buChar char="q"/>
              <a:defRPr/>
            </a:pPr>
            <a:r>
              <a:rPr lang="es-EC" altLang="en-US" sz="2500" dirty="0" smtClean="0">
                <a:solidFill>
                  <a:srgbClr val="2F20F6"/>
                </a:solidFill>
              </a:rPr>
              <a:t>Sintaxis: </a:t>
            </a:r>
            <a:r>
              <a:rPr lang="es-EC" altLang="en-US" sz="2500" dirty="0" smtClean="0"/>
              <a:t>la forma en que se escribe un lenguaje</a:t>
            </a:r>
            <a:r>
              <a:rPr lang="es-EC" altLang="en-US" sz="2500" dirty="0" smtClean="0">
                <a:solidFill>
                  <a:srgbClr val="2F20F6"/>
                </a:solidFill>
              </a:rPr>
              <a:t>:</a:t>
            </a:r>
          </a:p>
          <a:p>
            <a:pPr marL="577851" lvl="1" indent="-303213">
              <a:buFont typeface="Wingdings" panose="05000000000000000000" pitchFamily="2" charset="2"/>
              <a:buChar char="q"/>
              <a:defRPr/>
            </a:pPr>
            <a:r>
              <a:rPr lang="es-EC" altLang="en-US" sz="2200" dirty="0" smtClean="0">
                <a:solidFill>
                  <a:schemeClr val="tx1"/>
                </a:solidFill>
              </a:rPr>
              <a:t>La sintaxis está determinada por un conjunto de </a:t>
            </a:r>
            <a:r>
              <a:rPr lang="es-EC" altLang="en-US" sz="2200" dirty="0" smtClean="0">
                <a:solidFill>
                  <a:srgbClr val="FF3300"/>
                </a:solidFill>
              </a:rPr>
              <a:t>reglas</a:t>
            </a:r>
            <a:r>
              <a:rPr lang="es-EC" altLang="en-US" sz="2200" dirty="0" smtClean="0">
                <a:solidFill>
                  <a:schemeClr val="tx1"/>
                </a:solidFill>
              </a:rPr>
              <a:t> que indican cómo construir las expresiones del lenguaje a partir de un conjunto de </a:t>
            </a:r>
            <a:r>
              <a:rPr lang="es-EC" altLang="en-US" sz="2200" dirty="0" err="1" smtClean="0">
                <a:solidFill>
                  <a:schemeClr val="tx1"/>
                </a:solidFill>
              </a:rPr>
              <a:t>tokens</a:t>
            </a:r>
            <a:r>
              <a:rPr lang="es-EC" altLang="en-US" sz="2200" dirty="0" smtClean="0">
                <a:solidFill>
                  <a:schemeClr val="tx1"/>
                </a:solidFill>
              </a:rPr>
              <a:t> (es decir, términos, caracteres, símbolos).</a:t>
            </a:r>
          </a:p>
          <a:p>
            <a:pPr marL="577851" lvl="1" indent="-303213">
              <a:buFont typeface="Wingdings" panose="05000000000000000000" pitchFamily="2" charset="2"/>
              <a:buChar char="q"/>
              <a:defRPr/>
            </a:pPr>
            <a:r>
              <a:rPr lang="es-EC" altLang="en-US" sz="2200" dirty="0" smtClean="0">
                <a:solidFill>
                  <a:schemeClr val="tx1"/>
                </a:solidFill>
              </a:rPr>
              <a:t>El conjunto de </a:t>
            </a:r>
            <a:r>
              <a:rPr lang="es-EC" altLang="en-US" sz="2200" dirty="0" err="1" smtClean="0">
                <a:solidFill>
                  <a:schemeClr val="tx1"/>
                </a:solidFill>
              </a:rPr>
              <a:t>tokens</a:t>
            </a:r>
            <a:r>
              <a:rPr lang="es-EC" altLang="en-US" sz="2200" dirty="0" smtClean="0">
                <a:solidFill>
                  <a:schemeClr val="tx1"/>
                </a:solidFill>
              </a:rPr>
              <a:t> se llama alfabeto de símbolos, o simplemente </a:t>
            </a:r>
            <a:r>
              <a:rPr lang="es-EC" altLang="en-US" sz="2200" dirty="0" smtClean="0">
                <a:solidFill>
                  <a:srgbClr val="FF3300"/>
                </a:solidFill>
              </a:rPr>
              <a:t>alfabeto</a:t>
            </a:r>
            <a:r>
              <a:rPr lang="es-EC" altLang="en-US" sz="2200" dirty="0" smtClean="0">
                <a:solidFill>
                  <a:schemeClr val="tx1"/>
                </a:solidFill>
              </a:rPr>
              <a:t>).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marL="608013" lvl="1" indent="-303213">
              <a:buFont typeface="Wingdings" panose="05000000000000000000" pitchFamily="2" charset="2"/>
              <a:buNone/>
              <a:defRPr/>
            </a:pPr>
            <a:endParaRPr lang="en-US" altLang="en-US" sz="2000" dirty="0" smtClean="0"/>
          </a:p>
          <a:p>
            <a:pPr marL="303213" indent="-303213">
              <a:buFont typeface="Wingdings" panose="05000000000000000000" pitchFamily="2" charset="2"/>
              <a:buChar char="q"/>
              <a:defRPr/>
            </a:pPr>
            <a:r>
              <a:rPr lang="es-EC" altLang="en-US" sz="2500" dirty="0" smtClean="0">
                <a:solidFill>
                  <a:srgbClr val="0033CC"/>
                </a:solidFill>
              </a:rPr>
              <a:t>Semántica</a:t>
            </a:r>
            <a:r>
              <a:rPr lang="es-EC" altLang="en-US" sz="2500" dirty="0" smtClean="0"/>
              <a:t>: la forma en que se interpreta un lenguaje:</a:t>
            </a:r>
          </a:p>
          <a:p>
            <a:pPr marL="577851" lvl="1" indent="-303213">
              <a:buFont typeface="Wingdings" panose="05000000000000000000" pitchFamily="2" charset="2"/>
              <a:buChar char="q"/>
              <a:defRPr/>
            </a:pPr>
            <a:r>
              <a:rPr lang="es-EC" altLang="en-US" sz="2200" dirty="0">
                <a:solidFill>
                  <a:schemeClr val="tx1"/>
                </a:solidFill>
              </a:rPr>
              <a:t>Determina el significado de las construcciones sintácticas (</a:t>
            </a:r>
            <a:r>
              <a:rPr lang="es-EC" altLang="en-US" sz="2200" dirty="0">
                <a:solidFill>
                  <a:srgbClr val="FF0000"/>
                </a:solidFill>
              </a:rPr>
              <a:t>expresiones</a:t>
            </a:r>
            <a:r>
              <a:rPr lang="es-EC" altLang="en-US" sz="2200" dirty="0">
                <a:solidFill>
                  <a:schemeClr val="tx1"/>
                </a:solidFill>
              </a:rPr>
              <a:t>), es decir, la relación entre las construcciones sintácticas y los elementos de algún universo de significados (el </a:t>
            </a:r>
            <a:r>
              <a:rPr lang="es-EC" altLang="en-US" sz="2200" dirty="0">
                <a:solidFill>
                  <a:srgbClr val="FF0000"/>
                </a:solidFill>
              </a:rPr>
              <a:t>modelo</a:t>
            </a:r>
            <a:r>
              <a:rPr lang="es-EC" altLang="en-US" sz="2200" dirty="0">
                <a:solidFill>
                  <a:schemeClr val="tx1"/>
                </a:solidFill>
              </a:rPr>
              <a:t> deseado).</a:t>
            </a:r>
          </a:p>
          <a:p>
            <a:pPr marL="577851" lvl="1" indent="-303213">
              <a:buFont typeface="Wingdings" panose="05000000000000000000" pitchFamily="2" charset="2"/>
              <a:buChar char="q"/>
              <a:defRPr/>
            </a:pPr>
            <a:r>
              <a:rPr lang="es-EC" altLang="en-US" sz="2200" dirty="0">
                <a:solidFill>
                  <a:schemeClr val="tx1"/>
                </a:solidFill>
              </a:rPr>
              <a:t>Tal relación se llama </a:t>
            </a:r>
            <a:r>
              <a:rPr lang="es-EC" altLang="en-US" sz="2200" dirty="0">
                <a:solidFill>
                  <a:srgbClr val="FF3300"/>
                </a:solidFill>
              </a:rPr>
              <a:t>interpretación</a:t>
            </a:r>
            <a:r>
              <a:rPr lang="es-EC" altLang="en-US" sz="2200" dirty="0">
                <a:solidFill>
                  <a:schemeClr val="tx1"/>
                </a:solidFill>
              </a:rPr>
              <a:t>.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567720-D2C5-49B3-91C3-338A9853E11D}" type="slidenum">
              <a:rPr lang="en-US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Lenguajes formales vs. informales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8850" cy="5089525"/>
          </a:xfrm>
        </p:spPr>
        <p:txBody>
          <a:bodyPr/>
          <a:lstStyle/>
          <a:p>
            <a:r>
              <a:rPr lang="es-EC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Lenguaje = </a:t>
            </a:r>
            <a:r>
              <a:rPr lang="es-EC" altLang="zh-CN" sz="2400" dirty="0" smtClean="0">
                <a:ea typeface="宋体" panose="02010600030101010101" pitchFamily="2" charset="-122"/>
              </a:rPr>
              <a:t>Sintaxis (lo que escribimos) + Semántica (lo que queremos decir)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s-EC" altLang="zh-CN" sz="2400" dirty="0" smtClean="0">
                <a:solidFill>
                  <a:srgbClr val="0033CC"/>
                </a:solidFill>
                <a:ea typeface="宋体" panose="02010600030101010101" pitchFamily="2" charset="-122"/>
              </a:rPr>
              <a:t>Sintaxis formal</a:t>
            </a:r>
          </a:p>
          <a:p>
            <a:pPr lvl="1"/>
            <a:r>
              <a:rPr lang="es-EC" altLang="zh-CN" sz="2100" dirty="0" smtClean="0">
                <a:solidFill>
                  <a:schemeClr val="tx1"/>
                </a:solidFill>
                <a:ea typeface="宋体" panose="02010600030101010101" pitchFamily="2" charset="-122"/>
              </a:rPr>
              <a:t>Alfabeto infinito/finito (siempre reconocible)</a:t>
            </a:r>
          </a:p>
          <a:p>
            <a:pPr lvl="1"/>
            <a:r>
              <a:rPr lang="es-EC" altLang="zh-CN" sz="2100" dirty="0" smtClean="0">
                <a:solidFill>
                  <a:schemeClr val="tx1"/>
                </a:solidFill>
                <a:ea typeface="宋体" panose="02010600030101010101" pitchFamily="2" charset="-122"/>
              </a:rPr>
              <a:t>Conjunto finito de constructores formales y </a:t>
            </a:r>
            <a:r>
              <a:rPr lang="es-EC" altLang="zh-CN" sz="2100" dirty="0" smtClean="0">
                <a:solidFill>
                  <a:srgbClr val="FF3300"/>
                </a:solidFill>
                <a:ea typeface="宋体" panose="02010600030101010101" pitchFamily="2" charset="-122"/>
              </a:rPr>
              <a:t>reglas para la construcción de frases.</a:t>
            </a:r>
          </a:p>
          <a:p>
            <a:pPr lvl="1"/>
            <a:r>
              <a:rPr lang="es-EC" altLang="zh-CN" sz="2100" dirty="0" smtClean="0">
                <a:solidFill>
                  <a:schemeClr val="tx1"/>
                </a:solidFill>
                <a:ea typeface="宋体" panose="02010600030101010101" pitchFamily="2" charset="-122"/>
              </a:rPr>
              <a:t>Algoritmo para </a:t>
            </a:r>
            <a:r>
              <a:rPr lang="es-EC" altLang="zh-CN" sz="2100" dirty="0" smtClean="0">
                <a:solidFill>
                  <a:srgbClr val="FF3300"/>
                </a:solidFill>
                <a:ea typeface="宋体" panose="02010600030101010101" pitchFamily="2" charset="-122"/>
              </a:rPr>
              <a:t>verificar la corrección </a:t>
            </a:r>
            <a:r>
              <a:rPr lang="es-EC" altLang="zh-CN" sz="2100" dirty="0" smtClean="0">
                <a:solidFill>
                  <a:schemeClr val="tx1"/>
                </a:solidFill>
                <a:ea typeface="宋体" panose="02010600030101010101" pitchFamily="2" charset="-122"/>
              </a:rPr>
              <a:t>(una frase en un lenguaje)</a:t>
            </a:r>
            <a:endParaRPr lang="en-US" altLang="zh-CN" sz="21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s-EC" altLang="zh-CN" sz="2400" dirty="0" smtClean="0">
                <a:solidFill>
                  <a:srgbClr val="0033CC"/>
                </a:solidFill>
                <a:ea typeface="宋体" panose="02010600030101010101" pitchFamily="2" charset="-122"/>
              </a:rPr>
              <a:t>Semántica formal</a:t>
            </a:r>
          </a:p>
          <a:p>
            <a:pPr lvl="1"/>
            <a:r>
              <a:rPr lang="es-EC" altLang="zh-CN" sz="2100" dirty="0" smtClean="0">
                <a:solidFill>
                  <a:schemeClr val="tx1"/>
                </a:solidFill>
                <a:ea typeface="宋体" panose="02010600030101010101" pitchFamily="2" charset="-122"/>
              </a:rPr>
              <a:t>La relación entre las construcciones sintácticas en un lenguaje L y los elementos de un universo de significados D es una función (matemática) </a:t>
            </a:r>
            <a:r>
              <a:rPr lang="it-IT" altLang="zh-CN" sz="20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I: L </a:t>
            </a:r>
            <a:r>
              <a:rPr lang="en-US" altLang="zh-CN" sz="2000" b="1" dirty="0" smtClean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fun(</a:t>
            </a:r>
            <a:r>
              <a:rPr lang="it-IT" altLang="zh-CN" sz="20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D)</a:t>
            </a:r>
            <a:endParaRPr lang="it-IT" altLang="zh-CN" sz="2000" b="1" dirty="0" smtClean="0">
              <a:ea typeface="宋体" panose="02010600030101010101" pitchFamily="2" charset="-122"/>
            </a:endParaRPr>
          </a:p>
          <a:p>
            <a:r>
              <a:rPr lang="es-EC" altLang="zh-CN" sz="2400" dirty="0" smtClean="0">
                <a:solidFill>
                  <a:srgbClr val="0033CC"/>
                </a:solidFill>
                <a:ea typeface="宋体" panose="02010600030101010101" pitchFamily="2" charset="-122"/>
              </a:rPr>
              <a:t>Informal sintaxis/semántica</a:t>
            </a:r>
          </a:p>
          <a:p>
            <a:pPr lvl="1"/>
            <a:r>
              <a:rPr lang="es-EC" altLang="zh-CN" sz="2100" dirty="0" smtClean="0">
                <a:solidFill>
                  <a:schemeClr val="tx1"/>
                </a:solidFill>
                <a:ea typeface="宋体" panose="02010600030101010101" pitchFamily="2" charset="-122"/>
              </a:rPr>
              <a:t>Lo contrario de lo formal, a saber, la ausencia de los elementos anteriores.</a:t>
            </a:r>
            <a:endParaRPr lang="en-US" altLang="zh-CN" sz="19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 idx="4294967295"/>
          </p:nvPr>
        </p:nvSpPr>
        <p:spPr/>
        <p:txBody>
          <a:bodyPr lIns="91437" tIns="45717" rIns="91437" bIns="45717"/>
          <a:lstStyle/>
          <a:p>
            <a:r>
              <a:rPr lang="es-EC" altLang="en-US" smtClean="0"/>
              <a:t>Ejemplo de sintaxis y semántica</a:t>
            </a:r>
            <a:endParaRPr lang="en-US" altLang="en-US" smtClean="0"/>
          </a:p>
        </p:txBody>
      </p:sp>
      <p:sp>
        <p:nvSpPr>
          <p:cNvPr id="40963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847725"/>
          </a:xfrm>
        </p:spPr>
        <p:txBody>
          <a:bodyPr lIns="91437" tIns="45717" rIns="91437" bIns="45717"/>
          <a:lstStyle/>
          <a:p>
            <a:pPr marL="303213" indent="-303213">
              <a:buFont typeface="Wingdings" panose="05000000000000000000" pitchFamily="2" charset="2"/>
              <a:buChar char="q"/>
            </a:pPr>
            <a:r>
              <a:rPr lang="es-EC" altLang="en-US" sz="2400" dirty="0" smtClean="0"/>
              <a:t>Supongamos que queremos representar el hecho de que María y Sara están cerca una de la otra.</a:t>
            </a:r>
            <a:endParaRPr lang="en-US" altLang="en-US" sz="2400" dirty="0" smtClean="0"/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16123"/>
              </p:ext>
            </p:extLst>
          </p:nvPr>
        </p:nvGraphicFramePr>
        <p:xfrm>
          <a:off x="619125" y="2263775"/>
          <a:ext cx="5573713" cy="4127178"/>
        </p:xfrm>
        <a:graphic>
          <a:graphicData uri="http://schemas.openxmlformats.org/drawingml/2006/table">
            <a:tbl>
              <a:tblPr/>
              <a:tblGrid>
                <a:gridCol w="5573713"/>
              </a:tblGrid>
              <a:tr h="9447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CASTELLANO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María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esta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cerca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de Sara.</a:t>
                      </a:r>
                    </a:p>
                  </a:txBody>
                  <a:tcPr marL="82294" marR="82294" marT="41157" marB="411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5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CASTELLANO ‘SIMBOLIZADO’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cerca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(M,S)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cerca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María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, Sara)</a:t>
                      </a:r>
                    </a:p>
                  </a:txBody>
                  <a:tcPr marL="82294" marR="82294" marT="41157" marB="411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4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s-EC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LÓGICAS con una función de interpretación I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I “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cerca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x,y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)”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relación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especial entre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objeto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x,y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202F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I  “M”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significa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María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la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niña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202F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I  “S” 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significa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  Sara la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niña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202F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I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cerca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202F"/>
                          </a:solidFill>
                          <a:effectLst/>
                          <a:latin typeface="Gill Sans MT" pitchFamily="34" charset="0"/>
                        </a:rPr>
                        <a:t>(M, S)</a:t>
                      </a:r>
                    </a:p>
                  </a:txBody>
                  <a:tcPr marL="82294" marR="82294" marT="41157" marB="411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 rot="10800000" flipV="1">
            <a:off x="7164288" y="2069696"/>
            <a:ext cx="1368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b="1" dirty="0" err="1">
                <a:latin typeface="Gill Sans MT" pitchFamily="34" charset="0"/>
              </a:rPr>
              <a:t>sintaxis</a:t>
            </a:r>
            <a:r>
              <a:rPr lang="en-US" b="1" dirty="0">
                <a:latin typeface="Gill Sans MT" pitchFamily="34" charset="0"/>
              </a:rPr>
              <a:t> formal, </a:t>
            </a:r>
            <a:r>
              <a:rPr lang="en-US" b="1" dirty="0" err="1">
                <a:latin typeface="Gill Sans MT" pitchFamily="34" charset="0"/>
              </a:rPr>
              <a:t>semántica</a:t>
            </a:r>
            <a:r>
              <a:rPr lang="en-US" b="1" dirty="0">
                <a:latin typeface="Gill Sans MT" pitchFamily="34" charset="0"/>
              </a:rPr>
              <a:t> informal</a:t>
            </a:r>
          </a:p>
        </p:txBody>
      </p:sp>
      <p:sp>
        <p:nvSpPr>
          <p:cNvPr id="7" name="Rectángulo 6"/>
          <p:cNvSpPr/>
          <p:nvPr/>
        </p:nvSpPr>
        <p:spPr>
          <a:xfrm rot="10800000" flipV="1">
            <a:off x="7164288" y="3305989"/>
            <a:ext cx="1368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b="1" dirty="0" err="1">
                <a:latin typeface="Gill Sans MT" pitchFamily="34" charset="0"/>
              </a:rPr>
              <a:t>sintaxis</a:t>
            </a:r>
            <a:r>
              <a:rPr lang="en-US" b="1" dirty="0">
                <a:latin typeface="Gill Sans MT" pitchFamily="34" charset="0"/>
              </a:rPr>
              <a:t> formal, </a:t>
            </a:r>
            <a:r>
              <a:rPr lang="en-US" b="1" dirty="0" err="1">
                <a:latin typeface="Gill Sans MT" pitchFamily="34" charset="0"/>
              </a:rPr>
              <a:t>semántica</a:t>
            </a:r>
            <a:r>
              <a:rPr lang="en-US" b="1" dirty="0">
                <a:latin typeface="Gill Sans MT" pitchFamily="34" charset="0"/>
              </a:rPr>
              <a:t> informal</a:t>
            </a:r>
          </a:p>
        </p:txBody>
      </p:sp>
      <p:sp>
        <p:nvSpPr>
          <p:cNvPr id="8" name="Rectángulo 7"/>
          <p:cNvSpPr/>
          <p:nvPr/>
        </p:nvSpPr>
        <p:spPr>
          <a:xfrm rot="10800000" flipV="1">
            <a:off x="7164288" y="4797152"/>
            <a:ext cx="1368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b="1" dirty="0" err="1">
                <a:latin typeface="Gill Sans MT" pitchFamily="34" charset="0"/>
              </a:rPr>
              <a:t>sintaxis</a:t>
            </a:r>
            <a:r>
              <a:rPr lang="en-US" b="1" dirty="0">
                <a:latin typeface="Gill Sans MT" pitchFamily="34" charset="0"/>
              </a:rPr>
              <a:t> formal, </a:t>
            </a:r>
            <a:r>
              <a:rPr lang="en-US" b="1" dirty="0" err="1">
                <a:latin typeface="Gill Sans MT" pitchFamily="34" charset="0"/>
              </a:rPr>
              <a:t>semántica</a:t>
            </a:r>
            <a:r>
              <a:rPr lang="en-US" b="1" dirty="0">
                <a:latin typeface="Gill Sans MT" pitchFamily="34" charset="0"/>
              </a:rPr>
              <a:t> </a:t>
            </a:r>
            <a:r>
              <a:rPr lang="en-US" b="1" dirty="0" smtClean="0">
                <a:latin typeface="Gill Sans MT" pitchFamily="34" charset="0"/>
              </a:rPr>
              <a:t>formal</a:t>
            </a:r>
            <a:endParaRPr lang="en-US" b="1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062663" y="3105150"/>
            <a:ext cx="776287" cy="660400"/>
            <a:chOff x="1749" y="3852"/>
            <a:chExt cx="544" cy="462"/>
          </a:xfrm>
        </p:grpSpPr>
        <p:pic>
          <p:nvPicPr>
            <p:cNvPr id="14363" name="Picture 3" descr="pers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" y="3852"/>
              <a:ext cx="46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4" name="Rectangle 4"/>
            <p:cNvSpPr>
              <a:spLocks/>
            </p:cNvSpPr>
            <p:nvPr/>
          </p:nvSpPr>
          <p:spPr bwMode="auto">
            <a:xfrm>
              <a:off x="1749" y="3852"/>
              <a:ext cx="54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5673725" y="3298825"/>
            <a:ext cx="777875" cy="660400"/>
            <a:chOff x="1749" y="3852"/>
            <a:chExt cx="544" cy="462"/>
          </a:xfrm>
        </p:grpSpPr>
        <p:pic>
          <p:nvPicPr>
            <p:cNvPr id="14361" name="Picture 6" descr="pers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" y="3852"/>
              <a:ext cx="46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2" name="Rectangle 7"/>
            <p:cNvSpPr>
              <a:spLocks/>
            </p:cNvSpPr>
            <p:nvPr/>
          </p:nvSpPr>
          <p:spPr bwMode="auto">
            <a:xfrm>
              <a:off x="1749" y="3852"/>
              <a:ext cx="54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4340" name="Oval 8"/>
          <p:cNvSpPr>
            <a:spLocks/>
          </p:cNvSpPr>
          <p:nvPr/>
        </p:nvSpPr>
        <p:spPr bwMode="auto">
          <a:xfrm>
            <a:off x="5608638" y="2865438"/>
            <a:ext cx="1360487" cy="16859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6" tIns="45716" rIns="91436" bIns="45716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800">
              <a:latin typeface="Arial" panose="020B0604020202020204" pitchFamily="34" charset="0"/>
            </a:endParaRPr>
          </a:p>
        </p:txBody>
      </p:sp>
      <p:sp>
        <p:nvSpPr>
          <p:cNvPr id="143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 smtClean="0"/>
              <a:t>Modelando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mundo</a:t>
            </a:r>
            <a:endParaRPr lang="en-US" altLang="en-US" dirty="0" smtClean="0"/>
          </a:p>
        </p:txBody>
      </p:sp>
      <p:pic>
        <p:nvPicPr>
          <p:cNvPr id="14342" name="Picture 10" descr="picture_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3433763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Oval 11"/>
          <p:cNvSpPr>
            <a:spLocks/>
          </p:cNvSpPr>
          <p:nvPr/>
        </p:nvSpPr>
        <p:spPr bwMode="auto">
          <a:xfrm>
            <a:off x="2419350" y="3321050"/>
            <a:ext cx="971550" cy="14906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6" tIns="45716" rIns="91436" bIns="45716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800">
              <a:latin typeface="Arial" panose="020B0604020202020204" pitchFamily="34" charset="0"/>
            </a:endParaRPr>
          </a:p>
        </p:txBody>
      </p:sp>
      <p:sp>
        <p:nvSpPr>
          <p:cNvPr id="14344" name="Oval 12"/>
          <p:cNvSpPr>
            <a:spLocks/>
          </p:cNvSpPr>
          <p:nvPr/>
        </p:nvSpPr>
        <p:spPr bwMode="auto">
          <a:xfrm>
            <a:off x="863600" y="3297238"/>
            <a:ext cx="1360488" cy="158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6" tIns="45716" rIns="91436" bIns="45716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800">
              <a:latin typeface="Arial" panose="020B0604020202020204" pitchFamily="34" charset="0"/>
            </a:endParaRPr>
          </a:p>
        </p:txBody>
      </p:sp>
      <p:sp>
        <p:nvSpPr>
          <p:cNvPr id="14345" name="Oval 13"/>
          <p:cNvSpPr>
            <a:spLocks/>
          </p:cNvSpPr>
          <p:nvPr/>
        </p:nvSpPr>
        <p:spPr bwMode="auto">
          <a:xfrm>
            <a:off x="5154613" y="2347913"/>
            <a:ext cx="3111500" cy="2397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6" tIns="45716" rIns="91436" bIns="45716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800">
              <a:latin typeface="Arial" panose="020B0604020202020204" pitchFamily="34" charset="0"/>
            </a:endParaRPr>
          </a:p>
        </p:txBody>
      </p:sp>
      <p:cxnSp>
        <p:nvCxnSpPr>
          <p:cNvPr id="14346" name="AutoShape 14"/>
          <p:cNvCxnSpPr>
            <a:cxnSpLocks noChangeShapeType="1"/>
            <a:stCxn id="14349" idx="0"/>
            <a:endCxn id="14362" idx="2"/>
          </p:cNvCxnSpPr>
          <p:nvPr/>
        </p:nvCxnSpPr>
        <p:spPr bwMode="auto">
          <a:xfrm flipH="1" flipV="1">
            <a:off x="6062663" y="3946525"/>
            <a:ext cx="1435100" cy="14970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5"/>
          <p:cNvCxnSpPr>
            <a:cxnSpLocks noChangeShapeType="1"/>
            <a:stCxn id="14349" idx="0"/>
          </p:cNvCxnSpPr>
          <p:nvPr/>
        </p:nvCxnSpPr>
        <p:spPr bwMode="auto">
          <a:xfrm flipH="1" flipV="1">
            <a:off x="6456363" y="3765550"/>
            <a:ext cx="1041400" cy="16779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6"/>
          <p:cNvCxnSpPr>
            <a:cxnSpLocks noChangeShapeType="1"/>
            <a:stCxn id="14349" idx="0"/>
            <a:endCxn id="14360" idx="2"/>
          </p:cNvCxnSpPr>
          <p:nvPr/>
        </p:nvCxnSpPr>
        <p:spPr bwMode="auto">
          <a:xfrm flipH="1" flipV="1">
            <a:off x="7488238" y="3494088"/>
            <a:ext cx="9525" cy="1949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Text Box 17"/>
          <p:cNvSpPr txBox="1">
            <a:spLocks/>
          </p:cNvSpPr>
          <p:nvPr/>
        </p:nvSpPr>
        <p:spPr bwMode="auto">
          <a:xfrm>
            <a:off x="5905500" y="5443538"/>
            <a:ext cx="31845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2" tIns="41148" rIns="82292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2F20F6"/>
                </a:solidFill>
                <a:latin typeface="Gill Sans" pitchFamily="-124" charset="0"/>
                <a:sym typeface="Gill Sans" pitchFamily="-124" charset="0"/>
              </a:rPr>
              <a:t>DOMINIO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6202F"/>
                </a:solidFill>
                <a:latin typeface="Gill Sans" pitchFamily="-124" charset="0"/>
                <a:sym typeface="Gill Sans" pitchFamily="-124" charset="0"/>
              </a:rPr>
              <a:t>(e.j. las niñas en primer plano)</a:t>
            </a:r>
          </a:p>
        </p:txBody>
      </p:sp>
      <p:sp>
        <p:nvSpPr>
          <p:cNvPr id="14350" name="Text Box 18"/>
          <p:cNvSpPr txBox="1">
            <a:spLocks/>
          </p:cNvSpPr>
          <p:nvPr/>
        </p:nvSpPr>
        <p:spPr bwMode="auto">
          <a:xfrm>
            <a:off x="6818313" y="1395413"/>
            <a:ext cx="13255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2" tIns="41148" rIns="82292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2F20F6"/>
                </a:solidFill>
                <a:latin typeface="Gill Sans" pitchFamily="-124" charset="0"/>
                <a:sym typeface="Gill Sans" pitchFamily="-124" charset="0"/>
              </a:rPr>
              <a:t>INDIVIDUAL</a:t>
            </a:r>
          </a:p>
        </p:txBody>
      </p:sp>
      <p:cxnSp>
        <p:nvCxnSpPr>
          <p:cNvPr id="14351" name="AutoShape 19"/>
          <p:cNvCxnSpPr>
            <a:cxnSpLocks noChangeShapeType="1"/>
            <a:stCxn id="14350" idx="2"/>
            <a:endCxn id="14364" idx="0"/>
          </p:cNvCxnSpPr>
          <p:nvPr/>
        </p:nvCxnSpPr>
        <p:spPr bwMode="auto">
          <a:xfrm flipH="1">
            <a:off x="6451600" y="1722438"/>
            <a:ext cx="1030288" cy="13827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 Box 20"/>
          <p:cNvSpPr txBox="1">
            <a:spLocks/>
          </p:cNvSpPr>
          <p:nvPr/>
        </p:nvSpPr>
        <p:spPr bwMode="auto">
          <a:xfrm>
            <a:off x="5627688" y="1784350"/>
            <a:ext cx="13112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2" tIns="41148" rIns="82292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2F20F6"/>
                </a:solidFill>
                <a:latin typeface="Gill Sans" pitchFamily="-124" charset="0"/>
                <a:sym typeface="Gill Sans" pitchFamily="-124" charset="0"/>
              </a:rPr>
              <a:t>CONJUNTO</a:t>
            </a:r>
          </a:p>
        </p:txBody>
      </p:sp>
      <p:cxnSp>
        <p:nvCxnSpPr>
          <p:cNvPr id="14353" name="AutoShape 21"/>
          <p:cNvCxnSpPr>
            <a:cxnSpLocks noChangeShapeType="1"/>
            <a:stCxn id="14352" idx="2"/>
            <a:endCxn id="14340" idx="0"/>
          </p:cNvCxnSpPr>
          <p:nvPr/>
        </p:nvCxnSpPr>
        <p:spPr bwMode="auto">
          <a:xfrm>
            <a:off x="6283325" y="2112963"/>
            <a:ext cx="6350" cy="7524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Text Box 22"/>
          <p:cNvSpPr txBox="1">
            <a:spLocks/>
          </p:cNvSpPr>
          <p:nvPr/>
        </p:nvSpPr>
        <p:spPr bwMode="auto">
          <a:xfrm>
            <a:off x="4040188" y="4927600"/>
            <a:ext cx="21542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2" tIns="41148" rIns="82292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2F20F6"/>
                </a:solidFill>
                <a:latin typeface="Gill Sans" pitchFamily="-124" charset="0"/>
                <a:sym typeface="Gill Sans" pitchFamily="-124" charset="0"/>
              </a:rPr>
              <a:t>RELACION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6202F"/>
                </a:solidFill>
                <a:latin typeface="Gill Sans" pitchFamily="-124" charset="0"/>
                <a:sym typeface="Gill Sans" pitchFamily="-124" charset="0"/>
              </a:rPr>
              <a:t>(e.j. cerca, hermana)</a:t>
            </a:r>
          </a:p>
        </p:txBody>
      </p:sp>
      <p:cxnSp>
        <p:nvCxnSpPr>
          <p:cNvPr id="14355" name="AutoShape 23"/>
          <p:cNvCxnSpPr>
            <a:cxnSpLocks noChangeShapeType="1"/>
            <a:stCxn id="14354" idx="0"/>
          </p:cNvCxnSpPr>
          <p:nvPr/>
        </p:nvCxnSpPr>
        <p:spPr bwMode="auto">
          <a:xfrm flipV="1">
            <a:off x="5118100" y="3549650"/>
            <a:ext cx="1196975" cy="13779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Oval 24"/>
          <p:cNvSpPr>
            <a:spLocks/>
          </p:cNvSpPr>
          <p:nvPr/>
        </p:nvSpPr>
        <p:spPr bwMode="auto">
          <a:xfrm>
            <a:off x="7035800" y="2716213"/>
            <a:ext cx="906463" cy="906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6" tIns="45716" rIns="91436" bIns="45716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1800">
              <a:latin typeface="Arial" panose="020B0604020202020204" pitchFamily="34" charset="0"/>
            </a:endParaRPr>
          </a:p>
        </p:txBody>
      </p:sp>
      <p:grpSp>
        <p:nvGrpSpPr>
          <p:cNvPr id="14357" name="Group 25"/>
          <p:cNvGrpSpPr>
            <a:grpSpLocks/>
          </p:cNvGrpSpPr>
          <p:nvPr/>
        </p:nvGrpSpPr>
        <p:grpSpPr bwMode="auto">
          <a:xfrm>
            <a:off x="7099300" y="2846388"/>
            <a:ext cx="777875" cy="660400"/>
            <a:chOff x="1749" y="3852"/>
            <a:chExt cx="544" cy="462"/>
          </a:xfrm>
        </p:grpSpPr>
        <p:pic>
          <p:nvPicPr>
            <p:cNvPr id="14359" name="Picture 26" descr="pers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" y="3852"/>
              <a:ext cx="46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0" name="Rectangle 27"/>
            <p:cNvSpPr>
              <a:spLocks/>
            </p:cNvSpPr>
            <p:nvPr/>
          </p:nvSpPr>
          <p:spPr bwMode="auto">
            <a:xfrm>
              <a:off x="1749" y="3852"/>
              <a:ext cx="54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4358" name="Rectangle 32"/>
          <p:cNvSpPr>
            <a:spLocks noChangeArrowheads="1"/>
          </p:cNvSpPr>
          <p:nvPr/>
        </p:nvSpPr>
        <p:spPr bwMode="auto">
          <a:xfrm>
            <a:off x="468313" y="1268413"/>
            <a:ext cx="48958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Un modelo es una 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abstracción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de una parte del mundo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37" tIns="45717" rIns="91437" bIns="45717"/>
          <a:lstStyle/>
          <a:p>
            <a:pPr eaLnBrk="1" hangingPunct="1"/>
            <a:r>
              <a:rPr lang="en-US" altLang="en-US" dirty="0" err="1" smtClean="0"/>
              <a:t>Languajes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niveles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formalización</a:t>
            </a:r>
            <a:endParaRPr lang="en-US" altLang="en-US" dirty="0" smtClean="0"/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6869113" y="2438400"/>
            <a:ext cx="1281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>
                <a:solidFill>
                  <a:srgbClr val="FF0000"/>
                </a:solidFill>
                <a:latin typeface="Gill Sans" pitchFamily="-124" charset="0"/>
                <a:sym typeface="Gill Sans" pitchFamily="-124" charset="0"/>
              </a:rPr>
              <a:t>Lógicas</a:t>
            </a:r>
          </a:p>
        </p:txBody>
      </p:sp>
      <p:sp>
        <p:nvSpPr>
          <p:cNvPr id="44036" name="Rectangle 9"/>
          <p:cNvSpPr>
            <a:spLocks noChangeArrowheads="1"/>
          </p:cNvSpPr>
          <p:nvPr/>
        </p:nvSpPr>
        <p:spPr bwMode="auto">
          <a:xfrm>
            <a:off x="2538413" y="2333625"/>
            <a:ext cx="1547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500">
                <a:solidFill>
                  <a:srgbClr val="0000FF"/>
                </a:solidFill>
                <a:latin typeface="Gill Sans" pitchFamily="-124" charset="0"/>
                <a:sym typeface="Gill Sans" pitchFamily="-124" charset="0"/>
              </a:rPr>
              <a:t>Diagramas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1277938" y="2438400"/>
            <a:ext cx="4746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>
                <a:solidFill>
                  <a:srgbClr val="FF0000"/>
                </a:solidFill>
                <a:latin typeface="Gill Sans" pitchFamily="-124" charset="0"/>
                <a:sym typeface="Gill Sans" pitchFamily="-124" charset="0"/>
              </a:rPr>
              <a:t>LN</a:t>
            </a:r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4706938" y="2130425"/>
            <a:ext cx="1993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500">
                <a:solidFill>
                  <a:srgbClr val="0000FF"/>
                </a:solidFill>
                <a:latin typeface="Gill Sans" pitchFamily="-124" charset="0"/>
                <a:sym typeface="Gill Sans" pitchFamily="-124" charset="0"/>
              </a:rPr>
              <a:t>Lenguajes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500">
                <a:solidFill>
                  <a:srgbClr val="0000FF"/>
                </a:solidFill>
                <a:latin typeface="Gill Sans" pitchFamily="-124" charset="0"/>
                <a:sym typeface="Gill Sans" pitchFamily="-124" charset="0"/>
              </a:rPr>
              <a:t>Programación</a:t>
            </a:r>
          </a:p>
        </p:txBody>
      </p:sp>
      <p:sp>
        <p:nvSpPr>
          <p:cNvPr id="44039" name="Rectangle 12"/>
          <p:cNvSpPr>
            <a:spLocks noChangeArrowheads="1"/>
          </p:cNvSpPr>
          <p:nvPr/>
        </p:nvSpPr>
        <p:spPr bwMode="auto">
          <a:xfrm>
            <a:off x="847627" y="3234283"/>
            <a:ext cx="133369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smtClean="0">
                <a:latin typeface="Gill Sans" pitchFamily="-124" charset="0"/>
                <a:sym typeface="Gill Sans" pitchFamily="-124" charset="0"/>
              </a:rPr>
              <a:t>Castellano</a:t>
            </a:r>
            <a:r>
              <a:rPr lang="en-US" altLang="en-US" sz="2200" dirty="0">
                <a:latin typeface="Gill Sans" pitchFamily="-124" charset="0"/>
                <a:sym typeface="Gill Sans" pitchFamily="-124" charset="0"/>
              </a:rPr>
              <a:t/>
            </a:r>
            <a:br>
              <a:rPr lang="en-US" altLang="en-US" sz="2200" dirty="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 dirty="0" err="1">
                <a:latin typeface="Gill Sans" pitchFamily="-124" charset="0"/>
                <a:sym typeface="Gill Sans" pitchFamily="-124" charset="0"/>
              </a:rPr>
              <a:t>Italiano</a:t>
            </a:r>
            <a:r>
              <a:rPr lang="en-US" altLang="en-US" sz="2200" dirty="0">
                <a:latin typeface="Gill Sans" pitchFamily="-124" charset="0"/>
                <a:sym typeface="Gill Sans" pitchFamily="-124" charset="0"/>
              </a:rPr>
              <a:t/>
            </a:r>
            <a:br>
              <a:rPr lang="en-US" altLang="en-US" sz="2200" dirty="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 dirty="0" err="1">
                <a:latin typeface="Gill Sans" pitchFamily="-124" charset="0"/>
                <a:sym typeface="Gill Sans" pitchFamily="-124" charset="0"/>
              </a:rPr>
              <a:t>Inglés</a:t>
            </a:r>
            <a:r>
              <a:rPr lang="en-US" altLang="en-US" sz="2200" dirty="0">
                <a:latin typeface="Gill Sans" pitchFamily="-124" charset="0"/>
                <a:sym typeface="Gill Sans" pitchFamily="-124" charset="0"/>
              </a:rPr>
              <a:t/>
            </a:r>
            <a:br>
              <a:rPr lang="en-US" altLang="en-US" sz="2200" dirty="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 dirty="0">
                <a:latin typeface="Gill Sans" pitchFamily="-124" charset="0"/>
                <a:sym typeface="Gill Sans" pitchFamily="-124" charset="0"/>
              </a:rPr>
              <a:t>Hindi</a:t>
            </a:r>
            <a:br>
              <a:rPr lang="en-US" altLang="en-US" sz="2200" dirty="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 dirty="0">
                <a:latin typeface="Gill Sans" pitchFamily="-124" charset="0"/>
                <a:sym typeface="Gill Sans" pitchFamily="-124" charset="0"/>
              </a:rPr>
              <a:t>...</a:t>
            </a:r>
          </a:p>
        </p:txBody>
      </p:sp>
      <p:sp>
        <p:nvSpPr>
          <p:cNvPr id="44040" name="Rectangle 13"/>
          <p:cNvSpPr>
            <a:spLocks noChangeArrowheads="1"/>
          </p:cNvSpPr>
          <p:nvPr/>
        </p:nvSpPr>
        <p:spPr bwMode="auto">
          <a:xfrm>
            <a:off x="3017838" y="3279775"/>
            <a:ext cx="5905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ER</a:t>
            </a:r>
            <a:br>
              <a:rPr lang="en-US" altLang="en-US" sz="220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UML</a:t>
            </a:r>
            <a:br>
              <a:rPr lang="en-US" altLang="en-US" sz="220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...</a:t>
            </a:r>
          </a:p>
        </p:txBody>
      </p:sp>
      <p:sp>
        <p:nvSpPr>
          <p:cNvPr id="44041" name="Rectangle 14"/>
          <p:cNvSpPr>
            <a:spLocks noChangeArrowheads="1"/>
          </p:cNvSpPr>
          <p:nvPr/>
        </p:nvSpPr>
        <p:spPr bwMode="auto">
          <a:xfrm>
            <a:off x="5429250" y="3265488"/>
            <a:ext cx="558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SQL</a:t>
            </a:r>
            <a:br>
              <a:rPr lang="en-US" altLang="en-US" sz="220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...</a:t>
            </a:r>
          </a:p>
        </p:txBody>
      </p:sp>
      <p:sp>
        <p:nvSpPr>
          <p:cNvPr id="44042" name="Rectangle 15"/>
          <p:cNvSpPr>
            <a:spLocks noChangeArrowheads="1"/>
          </p:cNvSpPr>
          <p:nvPr/>
        </p:nvSpPr>
        <p:spPr bwMode="auto">
          <a:xfrm>
            <a:off x="6858000" y="3230563"/>
            <a:ext cx="13033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LP</a:t>
            </a:r>
            <a:br>
              <a:rPr lang="en-US" altLang="en-US" sz="220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LPO(FOL)</a:t>
            </a:r>
            <a:br>
              <a:rPr lang="en-US" altLang="en-US" sz="220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LD(DL)</a:t>
            </a:r>
            <a:br>
              <a:rPr lang="en-US" altLang="en-US" sz="2200">
                <a:latin typeface="Gill Sans" pitchFamily="-124" charset="0"/>
                <a:sym typeface="Gill Sans" pitchFamily="-124" charset="0"/>
              </a:rPr>
            </a:br>
            <a:r>
              <a:rPr lang="en-US" altLang="en-US" sz="2200">
                <a:latin typeface="Gill Sans" pitchFamily="-124" charset="0"/>
                <a:sym typeface="Gill Sans" pitchFamily="-124" charset="0"/>
              </a:rPr>
              <a:t>...</a:t>
            </a:r>
          </a:p>
        </p:txBody>
      </p:sp>
      <p:sp>
        <p:nvSpPr>
          <p:cNvPr id="44043" name="TextBox 16"/>
          <p:cNvSpPr txBox="1">
            <a:spLocks noChangeArrowheads="1"/>
          </p:cNvSpPr>
          <p:nvPr/>
        </p:nvSpPr>
        <p:spPr bwMode="auto">
          <a:xfrm>
            <a:off x="488950" y="1290638"/>
            <a:ext cx="81153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4" tIns="41148" rIns="82294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n-US">
                <a:solidFill>
                  <a:srgbClr val="000000"/>
                </a:solidFill>
                <a:sym typeface="Gill Sans" pitchFamily="-124" charset="0"/>
              </a:rPr>
              <a:t>Tanto la sintaxis como la semántica pueden ser formales o informales.</a:t>
            </a:r>
            <a:endParaRPr lang="en-US" altLang="en-US">
              <a:solidFill>
                <a:srgbClr val="000000"/>
              </a:solidFill>
              <a:sym typeface="Gill Sans" pitchFamily="-124" charset="0"/>
            </a:endParaRPr>
          </a:p>
        </p:txBody>
      </p:sp>
      <p:sp>
        <p:nvSpPr>
          <p:cNvPr id="44044" name="TextBox 17"/>
          <p:cNvSpPr txBox="1">
            <a:spLocks noChangeArrowheads="1"/>
          </p:cNvSpPr>
          <p:nvPr/>
        </p:nvSpPr>
        <p:spPr bwMode="auto">
          <a:xfrm>
            <a:off x="903288" y="2844800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4" tIns="41148" rIns="82294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Nivel</a:t>
            </a:r>
            <a:r>
              <a:rPr lang="en-US" altLang="en-US" sz="2200" b="1" i="1" baseline="-25000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1</a:t>
            </a:r>
          </a:p>
        </p:txBody>
      </p:sp>
      <p:sp>
        <p:nvSpPr>
          <p:cNvPr id="44045" name="TextBox 18"/>
          <p:cNvSpPr txBox="1">
            <a:spLocks noChangeArrowheads="1"/>
          </p:cNvSpPr>
          <p:nvPr/>
        </p:nvSpPr>
        <p:spPr bwMode="auto">
          <a:xfrm>
            <a:off x="7005638" y="2844800"/>
            <a:ext cx="955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4" tIns="41148" rIns="82294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Nivel</a:t>
            </a:r>
            <a:r>
              <a:rPr lang="en-US" altLang="en-US" sz="2200" b="1" i="1" baseline="-25000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n</a:t>
            </a:r>
          </a:p>
        </p:txBody>
      </p:sp>
      <p:cxnSp>
        <p:nvCxnSpPr>
          <p:cNvPr id="21" name="Straight Arrow Connector 20"/>
          <p:cNvCxnSpPr>
            <a:stCxn id="44044" idx="3"/>
            <a:endCxn id="44045" idx="1"/>
          </p:cNvCxnSpPr>
          <p:nvPr/>
        </p:nvCxnSpPr>
        <p:spPr>
          <a:xfrm>
            <a:off x="1849438" y="3055938"/>
            <a:ext cx="5156200" cy="0"/>
          </a:xfrm>
          <a:prstGeom prst="straightConnector1">
            <a:avLst/>
          </a:prstGeom>
          <a:ln w="4762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1136650" y="5373688"/>
            <a:ext cx="6675438" cy="0"/>
          </a:xfrm>
          <a:prstGeom prst="line">
            <a:avLst/>
          </a:prstGeom>
          <a:noFill/>
          <a:ln w="25400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44048" name="Text Box 16"/>
          <p:cNvSpPr txBox="1">
            <a:spLocks/>
          </p:cNvSpPr>
          <p:nvPr/>
        </p:nvSpPr>
        <p:spPr bwMode="auto">
          <a:xfrm>
            <a:off x="3665538" y="5434013"/>
            <a:ext cx="17176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4" tIns="41148" rIns="82294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FORMALIDAD</a:t>
            </a:r>
          </a:p>
        </p:txBody>
      </p:sp>
      <p:sp>
        <p:nvSpPr>
          <p:cNvPr id="44049" name="Rectangle 17"/>
          <p:cNvSpPr>
            <a:spLocks/>
          </p:cNvSpPr>
          <p:nvPr/>
        </p:nvSpPr>
        <p:spPr bwMode="auto">
          <a:xfrm>
            <a:off x="1022350" y="5894388"/>
            <a:ext cx="1066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5" tIns="41148" rIns="82295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Gill Sans" pitchFamily="-124" charset="0"/>
              </a:rPr>
              <a:t>informal</a:t>
            </a:r>
          </a:p>
        </p:txBody>
      </p:sp>
      <p:sp>
        <p:nvSpPr>
          <p:cNvPr id="44050" name="Rectangle 18"/>
          <p:cNvSpPr>
            <a:spLocks/>
          </p:cNvSpPr>
          <p:nvPr/>
        </p:nvSpPr>
        <p:spPr bwMode="auto">
          <a:xfrm>
            <a:off x="3794125" y="5892800"/>
            <a:ext cx="14589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5" tIns="41148" rIns="82295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Gill Sans" pitchFamily="-124" charset="0"/>
              </a:rPr>
              <a:t>semi-formal</a:t>
            </a:r>
          </a:p>
        </p:txBody>
      </p:sp>
      <p:sp>
        <p:nvSpPr>
          <p:cNvPr id="44051" name="Rectangle 19"/>
          <p:cNvSpPr>
            <a:spLocks/>
          </p:cNvSpPr>
          <p:nvPr/>
        </p:nvSpPr>
        <p:spPr bwMode="auto">
          <a:xfrm>
            <a:off x="7005638" y="5892800"/>
            <a:ext cx="8620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5" tIns="41148" rIns="82295" bIns="41148">
            <a:spAutoFit/>
          </a:bodyPr>
          <a:lstStyle>
            <a:lvl1pPr defTabSz="82232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822325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822325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822325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822325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822325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ill Sans" pitchFamily="-124" charset="0"/>
              </a:rPr>
              <a:t>formal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Lenguajes informales: lenguaje natural.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2950" cy="4937125"/>
          </a:xfrm>
        </p:spPr>
        <p:txBody>
          <a:bodyPr/>
          <a:lstStyle/>
          <a:p>
            <a:pPr eaLnBrk="1" hangingPunct="1"/>
            <a:r>
              <a:rPr lang="es-EC" altLang="es-EC" sz="2400" smtClean="0"/>
              <a:t>Tienen un gran poder expresivo y pueden ser utilizados para analizar situaciones altamente complejas</a:t>
            </a:r>
          </a:p>
          <a:p>
            <a:pPr eaLnBrk="1" hangingPunct="1"/>
            <a:endParaRPr lang="es-EC" altLang="zh-CN" sz="2400" i="1" smtClean="0">
              <a:ea typeface="宋体" panose="02010600030101010101" pitchFamily="2" charset="-122"/>
            </a:endParaRPr>
          </a:p>
          <a:p>
            <a:pPr eaLnBrk="1" hangingPunct="1"/>
            <a:r>
              <a:rPr lang="es-EC" altLang="es-EC" sz="2400" smtClean="0"/>
              <a:t>polisemia, es decir, la posibilidad de que una palabra en una oración, tenga diversos significados, diversos valores.</a:t>
            </a:r>
          </a:p>
          <a:p>
            <a:pPr eaLnBrk="1" hangingPunct="1"/>
            <a:endParaRPr lang="es-EC" altLang="zh-CN" sz="2400" i="1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s-EC" altLang="zh-CN" sz="2100" i="1" smtClean="0">
                <a:solidFill>
                  <a:srgbClr val="FF0000"/>
                </a:solidFill>
                <a:ea typeface="宋体" panose="02010600030101010101" pitchFamily="2" charset="-122"/>
              </a:rPr>
              <a:t>Banco</a:t>
            </a:r>
            <a:r>
              <a:rPr lang="es-EC" altLang="zh-CN" sz="2100" i="1" smtClean="0">
                <a:ea typeface="宋体" panose="02010600030101010101" pitchFamily="2" charset="-122"/>
              </a:rPr>
              <a:t> como entidad financiera</a:t>
            </a:r>
          </a:p>
          <a:p>
            <a:pPr lvl="1" eaLnBrk="1" hangingPunct="1"/>
            <a:r>
              <a:rPr lang="es-EC" altLang="zh-CN" sz="2100" i="1" smtClean="0">
                <a:solidFill>
                  <a:srgbClr val="FF0000"/>
                </a:solidFill>
                <a:ea typeface="宋体" panose="02010600030101010101" pitchFamily="2" charset="-122"/>
              </a:rPr>
              <a:t>Banco</a:t>
            </a:r>
            <a:r>
              <a:rPr lang="es-EC" altLang="zh-CN" sz="2100" i="1" smtClean="0">
                <a:ea typeface="宋体" panose="02010600030101010101" pitchFamily="2" charset="-122"/>
              </a:rPr>
              <a:t> como sitio para sentarse</a:t>
            </a:r>
          </a:p>
          <a:p>
            <a:pPr lvl="1" eaLnBrk="1" hangingPunct="1"/>
            <a:endParaRPr lang="es-EC" altLang="zh-CN" sz="2100" i="1" smtClean="0">
              <a:ea typeface="宋体" panose="02010600030101010101" pitchFamily="2" charset="-122"/>
            </a:endParaRPr>
          </a:p>
          <a:p>
            <a:pPr eaLnBrk="1" hangingPunct="1"/>
            <a:r>
              <a:rPr lang="es-EC" altLang="es-EC" smtClean="0"/>
              <a:t>Dificultad o imposibilidad de una formalización completa.</a:t>
            </a:r>
            <a:endParaRPr lang="zh-CN" altLang="en-US" sz="2400" i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292" tIns="41148" rIns="82292" bIns="41148"/>
          <a:lstStyle/>
          <a:p>
            <a:pPr eaLnBrk="1" hangingPunct="1"/>
            <a:r>
              <a:rPr lang="en-US" altLang="zh-CN" smtClean="0"/>
              <a:t>Lenguajes con sintaxis formal.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62950" cy="1346200"/>
          </a:xfrm>
        </p:spPr>
        <p:txBody>
          <a:bodyPr lIns="82292" tIns="41148" rIns="82292" bIns="41148"/>
          <a:lstStyle/>
          <a:p>
            <a:pPr eaLnBrk="1" hangingPunct="1"/>
            <a:r>
              <a:rPr lang="es-EC" altLang="zh-CN" sz="2400" smtClean="0">
                <a:ea typeface="宋体" panose="02010600030101010101" pitchFamily="2" charset="-122"/>
              </a:rPr>
              <a:t>En el </a:t>
            </a:r>
            <a:r>
              <a:rPr lang="es-EC" altLang="zh-CN" sz="2400" smtClean="0">
                <a:solidFill>
                  <a:srgbClr val="FF3300"/>
                </a:solidFill>
                <a:ea typeface="宋体" panose="02010600030101010101" pitchFamily="2" charset="-122"/>
              </a:rPr>
              <a:t>modelo Entidad-Relación (ER) </a:t>
            </a:r>
            <a:r>
              <a:rPr lang="es-EC" altLang="zh-CN" sz="2400" smtClean="0">
                <a:ea typeface="宋体" panose="02010600030101010101" pitchFamily="2" charset="-122"/>
              </a:rPr>
              <a:t>[Chen 1976] el alfabeto es un conjunto de objetos gráficos, que se utilizan para construir esquemas (las oraciones).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2676525"/>
            <a:ext cx="914400" cy="428625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525977"/>
            </a:solidFill>
            <a:miter lim="800000"/>
            <a:headEnd/>
            <a:tailEnd/>
          </a:ln>
        </p:spPr>
        <p:txBody>
          <a:bodyPr lIns="91436" tIns="45716" rIns="91436" bIns="45716"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lt1"/>
                </a:solidFill>
                <a:latin typeface="+mn-lt"/>
              </a:rPr>
              <a:t>Entidad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" name="Diamond 5"/>
          <p:cNvSpPr>
            <a:spLocks noChangeArrowheads="1"/>
          </p:cNvSpPr>
          <p:nvPr/>
        </p:nvSpPr>
        <p:spPr bwMode="auto">
          <a:xfrm>
            <a:off x="3435350" y="2570163"/>
            <a:ext cx="2286000" cy="642937"/>
          </a:xfrm>
          <a:prstGeom prst="diamond">
            <a:avLst/>
          </a:prstGeom>
          <a:solidFill>
            <a:schemeClr val="accent1"/>
          </a:solidFill>
          <a:ln w="19050" algn="ctr">
            <a:solidFill>
              <a:srgbClr val="525977"/>
            </a:solidFill>
            <a:miter lim="800000"/>
            <a:headEnd/>
            <a:tailEnd/>
          </a:ln>
        </p:spPr>
        <p:txBody>
          <a:bodyPr lIns="91436" tIns="45716" rIns="91436" bIns="45716"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lt1"/>
                </a:solidFill>
                <a:latin typeface="+mn-lt"/>
              </a:rPr>
              <a:t>Relación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026150" y="2570163"/>
            <a:ext cx="1714500" cy="642937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rgbClr val="525977"/>
            </a:solidFill>
            <a:round/>
            <a:headEnd/>
            <a:tailEnd/>
          </a:ln>
        </p:spPr>
        <p:txBody>
          <a:bodyPr lIns="91436" tIns="45716" rIns="91436" bIns="45716"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lt1"/>
                </a:solidFill>
                <a:latin typeface="+mn-lt"/>
              </a:rPr>
              <a:t>Atributo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2195513" y="4298950"/>
            <a:ext cx="5000625" cy="785813"/>
            <a:chOff x="2154" y="1440"/>
            <a:chExt cx="3150" cy="495"/>
          </a:xfrm>
        </p:grpSpPr>
        <p:sp>
          <p:nvSpPr>
            <p:cNvPr id="48141" name="Rectangle 9"/>
            <p:cNvSpPr>
              <a:spLocks noChangeArrowheads="1"/>
            </p:cNvSpPr>
            <p:nvPr/>
          </p:nvSpPr>
          <p:spPr bwMode="auto">
            <a:xfrm>
              <a:off x="2154" y="1575"/>
              <a:ext cx="720" cy="27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525977"/>
              </a:solidFill>
              <a:miter lim="800000"/>
              <a:headEnd/>
              <a:tailEnd/>
            </a:ln>
          </p:spPr>
          <p:txBody>
            <a:bodyPr lIns="91436" tIns="45716" rIns="91436" bIns="45716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</a:rPr>
                <a:t>Mono</a:t>
              </a:r>
            </a:p>
          </p:txBody>
        </p:sp>
        <p:sp>
          <p:nvSpPr>
            <p:cNvPr id="48142" name="Rectangle 10"/>
            <p:cNvSpPr>
              <a:spLocks noChangeArrowheads="1"/>
            </p:cNvSpPr>
            <p:nvPr/>
          </p:nvSpPr>
          <p:spPr bwMode="auto">
            <a:xfrm>
              <a:off x="4764" y="1575"/>
              <a:ext cx="540" cy="27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525977"/>
              </a:solidFill>
              <a:miter lim="800000"/>
              <a:headEnd/>
              <a:tailEnd/>
            </a:ln>
          </p:spPr>
          <p:txBody>
            <a:bodyPr lIns="91436" tIns="45716" rIns="91436" bIns="45716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 smtClean="0">
                  <a:solidFill>
                    <a:srgbClr val="FFFFFF"/>
                  </a:solidFill>
                </a:rPr>
                <a:t>Arbol</a:t>
              </a:r>
              <a:endParaRPr lang="en-US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2" name="Diamond 11"/>
            <p:cNvSpPr>
              <a:spLocks noChangeArrowheads="1"/>
            </p:cNvSpPr>
            <p:nvPr/>
          </p:nvSpPr>
          <p:spPr bwMode="auto">
            <a:xfrm>
              <a:off x="3189" y="1485"/>
              <a:ext cx="1125" cy="450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525977"/>
              </a:solidFill>
              <a:miter lim="800000"/>
              <a:headEnd/>
              <a:tailEnd/>
            </a:ln>
          </p:spPr>
          <p:txBody>
            <a:bodyPr lIns="91436" tIns="45716" rIns="91436" bIns="45716"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+mn-lt"/>
                </a:rPr>
                <a:t>sube</a:t>
              </a:r>
              <a:endParaRPr lang="en-US" dirty="0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48144" name="Straight Connector 12"/>
            <p:cNvCxnSpPr>
              <a:cxnSpLocks noChangeShapeType="1"/>
              <a:stCxn id="48141" idx="3"/>
              <a:endCxn id="12" idx="1"/>
            </p:cNvCxnSpPr>
            <p:nvPr/>
          </p:nvCxnSpPr>
          <p:spPr bwMode="auto">
            <a:xfrm>
              <a:off x="2880" y="1710"/>
              <a:ext cx="303" cy="0"/>
            </a:xfrm>
            <a:prstGeom prst="line">
              <a:avLst/>
            </a:prstGeom>
            <a:noFill/>
            <a:ln w="4762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stCxn id="12" idx="3"/>
              <a:endCxn id="48142" idx="1"/>
            </p:cNvCxnSpPr>
            <p:nvPr/>
          </p:nvCxnSpPr>
          <p:spPr>
            <a:xfrm>
              <a:off x="4320" y="1710"/>
              <a:ext cx="438" cy="0"/>
            </a:xfrm>
            <a:prstGeom prst="line">
              <a:avLst/>
            </a:prstGeom>
            <a:ln w="476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6" name="TextBox 14"/>
            <p:cNvSpPr txBox="1">
              <a:spLocks noChangeArrowheads="1"/>
            </p:cNvSpPr>
            <p:nvPr/>
          </p:nvSpPr>
          <p:spPr bwMode="auto">
            <a:xfrm>
              <a:off x="2919" y="1440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0..1</a:t>
              </a:r>
            </a:p>
          </p:txBody>
        </p:sp>
        <p:sp>
          <p:nvSpPr>
            <p:cNvPr id="48147" name="TextBox 15"/>
            <p:cNvSpPr txBox="1">
              <a:spLocks noChangeArrowheads="1"/>
            </p:cNvSpPr>
            <p:nvPr/>
          </p:nvSpPr>
          <p:spPr bwMode="auto">
            <a:xfrm>
              <a:off x="4359" y="1440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6" rIns="91436" bIns="45716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0..n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3595688"/>
            <a:ext cx="836295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2" tIns="41148" rIns="82292" bIns="41148"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400">
                <a:ea typeface="宋体" panose="02010600030101010101" pitchFamily="2" charset="-122"/>
              </a:rPr>
              <a:t>Ejemplos de oraciones ER:</a:t>
            </a:r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2209800" y="5383213"/>
            <a:ext cx="3071813" cy="714375"/>
            <a:chOff x="3349" y="2614"/>
            <a:chExt cx="1935" cy="450"/>
          </a:xfrm>
        </p:grpSpPr>
        <p:sp>
          <p:nvSpPr>
            <p:cNvPr id="48138" name="Rectangle 16"/>
            <p:cNvSpPr>
              <a:spLocks noChangeArrowheads="1"/>
            </p:cNvSpPr>
            <p:nvPr/>
          </p:nvSpPr>
          <p:spPr bwMode="auto">
            <a:xfrm>
              <a:off x="3349" y="2704"/>
              <a:ext cx="715" cy="27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525977"/>
              </a:solidFill>
              <a:miter lim="800000"/>
              <a:headEnd/>
              <a:tailEnd/>
            </a:ln>
          </p:spPr>
          <p:txBody>
            <a:bodyPr lIns="91436" tIns="45716" rIns="91436" bIns="45716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C2703D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</a:rPr>
                <a:t>Platano</a:t>
              </a:r>
            </a:p>
          </p:txBody>
        </p:sp>
        <p:sp>
          <p:nvSpPr>
            <p:cNvPr id="20" name="Flowchart: Connector 19"/>
            <p:cNvSpPr>
              <a:spLocks noChangeArrowheads="1"/>
            </p:cNvSpPr>
            <p:nvPr/>
          </p:nvSpPr>
          <p:spPr bwMode="auto">
            <a:xfrm>
              <a:off x="4339" y="2614"/>
              <a:ext cx="945" cy="450"/>
            </a:xfrm>
            <a:prstGeom prst="flowChartConnector">
              <a:avLst/>
            </a:prstGeom>
            <a:solidFill>
              <a:schemeClr val="accent1"/>
            </a:solidFill>
            <a:ln w="19050" algn="ctr">
              <a:solidFill>
                <a:srgbClr val="525977"/>
              </a:solidFill>
              <a:round/>
              <a:headEnd/>
              <a:tailEnd/>
            </a:ln>
          </p:spPr>
          <p:txBody>
            <a:bodyPr lIns="91436" tIns="45716" rIns="91436" bIns="45716" anchor="ctr"/>
            <a:lstStyle/>
            <a:p>
              <a:pPr algn="ctr" eaLnBrk="1" hangingPunct="1">
                <a:defRPr/>
              </a:pPr>
              <a:r>
                <a:rPr lang="en-US" dirty="0" err="1">
                  <a:solidFill>
                    <a:schemeClr val="lt1"/>
                  </a:solidFill>
                  <a:latin typeface="+mn-lt"/>
                </a:rPr>
                <a:t>Altura</a:t>
              </a:r>
              <a:endParaRPr lang="en-US" dirty="0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21" name="Straight Connector 20"/>
            <p:cNvCxnSpPr>
              <a:stCxn id="48138" idx="3"/>
            </p:cNvCxnSpPr>
            <p:nvPr/>
          </p:nvCxnSpPr>
          <p:spPr>
            <a:xfrm>
              <a:off x="4070" y="2839"/>
              <a:ext cx="308" cy="0"/>
            </a:xfrm>
            <a:prstGeom prst="line">
              <a:avLst/>
            </a:prstGeom>
            <a:ln w="476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  <p:bldP spid="1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78850" cy="990600"/>
          </a:xfrm>
        </p:spPr>
        <p:txBody>
          <a:bodyPr/>
          <a:lstStyle/>
          <a:p>
            <a:r>
              <a:rPr lang="es-EC" altLang="zh-CN" sz="2800" smtClean="0"/>
              <a:t>Lenguajes con sintaxis y semántica formal.</a:t>
            </a:r>
            <a:endParaRPr lang="en-US" altLang="zh-CN" sz="2800" smtClean="0"/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507413" cy="5143500"/>
          </a:xfrm>
        </p:spPr>
        <p:txBody>
          <a:bodyPr/>
          <a:lstStyle/>
          <a:p>
            <a:r>
              <a:rPr lang="en-US" altLang="zh-CN" sz="2800" dirty="0" err="1" smtClean="0">
                <a:ea typeface="宋体" panose="02010600030101010101" pitchFamily="2" charset="-122"/>
              </a:rPr>
              <a:t>Logica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tiene</a:t>
            </a:r>
            <a:r>
              <a:rPr lang="en-US" altLang="zh-CN" sz="2800" dirty="0" smtClean="0">
                <a:ea typeface="宋体" panose="02010600030101010101" pitchFamily="2" charset="-122"/>
              </a:rPr>
              <a:t> dos components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fundamentales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es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un </a:t>
            </a:r>
            <a:r>
              <a:rPr lang="en-US" altLang="zh-CN" sz="28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lenguaje</a:t>
            </a:r>
            <a:r>
              <a:rPr lang="en-US" altLang="zh-CN" sz="2800" dirty="0" smtClean="0">
                <a:solidFill>
                  <a:srgbClr val="FF3300"/>
                </a:solidFill>
                <a:ea typeface="宋体" panose="02010600030101010101" pitchFamily="2" charset="-122"/>
              </a:rPr>
              <a:t> formal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sintaxis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y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semantica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I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es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una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función</a:t>
            </a:r>
            <a:r>
              <a:rPr lang="en-US" altLang="zh-CN" sz="2800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interpretación</a:t>
            </a:r>
            <a:r>
              <a:rPr lang="en-US" altLang="zh-CN" sz="2800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s-EC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que mapea oraciones en un </a:t>
            </a:r>
            <a:r>
              <a:rPr lang="es-EC" altLang="zh-CN" sz="2800" dirty="0" smtClean="0">
                <a:solidFill>
                  <a:srgbClr val="FF3300"/>
                </a:solidFill>
                <a:ea typeface="宋体" panose="02010600030101010101" pitchFamily="2" charset="-122"/>
              </a:rPr>
              <a:t>modelo formal</a:t>
            </a:r>
            <a:r>
              <a:rPr lang="es-EC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M (sobre todos los posibles) con un dominio D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200" dirty="0" smtClean="0">
              <a:ea typeface="宋体" panose="0201060003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Dominio</a:t>
            </a:r>
            <a:r>
              <a:rPr lang="en-US" altLang="zh-CN" sz="2800" dirty="0" smtClean="0">
                <a:ea typeface="宋体" panose="02010600030101010101" pitchFamily="2" charset="-122"/>
              </a:rPr>
              <a:t> D = {V, F} or D’ = {o</a:t>
            </a:r>
            <a:r>
              <a:rPr lang="en-US" altLang="zh-CN" sz="2800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dirty="0" smtClean="0">
                <a:ea typeface="宋体" panose="02010600030101010101" pitchFamily="2" charset="-122"/>
              </a:rPr>
              <a:t>, …, o</a:t>
            </a:r>
            <a:r>
              <a:rPr lang="en-US" altLang="zh-CN" sz="2800" baseline="-25000" dirty="0" smtClean="0"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ea typeface="宋体" panose="02010600030101010101" pitchFamily="2" charset="-122"/>
              </a:rPr>
              <a:t>}</a:t>
            </a:r>
            <a:endParaRPr lang="en-US" altLang="zh-CN" sz="2800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Lenguaje</a:t>
            </a:r>
            <a:r>
              <a:rPr lang="en-US" altLang="zh-CN" sz="2800" dirty="0" smtClean="0">
                <a:ea typeface="宋体" panose="02010600030101010101" pitchFamily="2" charset="-122"/>
              </a:rPr>
              <a:t> L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= {A,</a:t>
            </a:r>
            <a:r>
              <a:rPr lang="en-US" altLang="zh-CN" sz="2800" dirty="0" smtClean="0">
                <a:ea typeface="宋体" panose="02010600030101010101" pitchFamily="2" charset="-122"/>
                <a:sym typeface="Symbol" panose="05050102010706020507" pitchFamily="18" charset="2"/>
              </a:rPr>
              <a:t>,,</a:t>
            </a:r>
            <a:r>
              <a:rPr lang="en-US" altLang="zh-CN" sz="2800" dirty="0" smtClean="0"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8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Interpretación</a:t>
            </a:r>
            <a:r>
              <a:rPr lang="en-US" altLang="zh-CN" sz="2800" dirty="0" smtClean="0">
                <a:solidFill>
                  <a:srgbClr val="FF3300"/>
                </a:solidFill>
                <a:ea typeface="宋体" panose="02010600030101010101" pitchFamily="2" charset="-122"/>
              </a:rPr>
              <a:t> I</a:t>
            </a:r>
            <a:r>
              <a:rPr lang="en-US" altLang="zh-CN" sz="2800" dirty="0" smtClean="0">
                <a:ea typeface="宋体" panose="02010600030101010101" pitchFamily="2" charset="-122"/>
              </a:rPr>
              <a:t>: L </a:t>
            </a:r>
            <a:r>
              <a:rPr lang="en-US" altLang="zh-CN" sz="2800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a typeface="宋体" panose="02010600030101010101" pitchFamily="2" charset="-122"/>
              </a:rPr>
              <a:t> D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es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u="sng" dirty="0" err="1" smtClean="0">
                <a:solidFill>
                  <a:srgbClr val="0033CC"/>
                </a:solidFill>
                <a:ea typeface="宋体" panose="02010600030101010101" pitchFamily="2" charset="-122"/>
              </a:rPr>
              <a:t>intensional</a:t>
            </a:r>
            <a:r>
              <a:rPr lang="en-US" altLang="zh-CN" sz="2800" dirty="0" smtClean="0">
                <a:ea typeface="宋体" panose="02010600030101010101" pitchFamily="2" charset="-122"/>
              </a:rPr>
              <a:t> o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I</a:t>
            </a:r>
            <a:r>
              <a:rPr lang="en-US" altLang="zh-CN" sz="2800" dirty="0" smtClean="0">
                <a:ea typeface="宋体" panose="02010600030101010101" pitchFamily="2" charset="-122"/>
              </a:rPr>
              <a:t>: L </a:t>
            </a:r>
            <a:r>
              <a:rPr lang="en-US" altLang="zh-CN" sz="2800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en-US" altLang="zh-CN" sz="2800" dirty="0" smtClean="0">
                <a:ea typeface="宋体" panose="02010600030101010101" pitchFamily="2" charset="-122"/>
              </a:rPr>
              <a:t>(D’)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es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n-US" altLang="zh-CN" sz="2800" u="sng" dirty="0" smtClean="0">
                <a:solidFill>
                  <a:srgbClr val="0033CC"/>
                </a:solidFill>
                <a:ea typeface="宋体" panose="02010600030101010101" pitchFamily="2" charset="-122"/>
              </a:rPr>
              <a:t>extensional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</a:p>
          <a:p>
            <a:pPr lvl="1"/>
            <a:endParaRPr lang="en-US" altLang="zh-CN" sz="1900" dirty="0" smtClean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31747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1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31752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53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1754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755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1756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8" name="Straight Arrow Connector 17"/>
          <p:cNvCxnSpPr>
            <a:cxnSpLocks noChangeShapeType="1"/>
            <a:stCxn id="31753" idx="3"/>
            <a:endCxn id="31754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31760" name="Straight Arrow Connector 20"/>
          <p:cNvCxnSpPr>
            <a:cxnSpLocks noChangeShapeType="1"/>
            <a:stCxn id="31755" idx="3"/>
            <a:endCxn id="31756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31762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31763" name="TextBox 28"/>
          <p:cNvSpPr txBox="1">
            <a:spLocks noChangeArrowheads="1"/>
          </p:cNvSpPr>
          <p:nvPr/>
        </p:nvSpPr>
        <p:spPr bwMode="auto">
          <a:xfrm>
            <a:off x="1422400" y="5478463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31764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31766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31767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31768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31769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Flecha derecha 27"/>
          <p:cNvSpPr/>
          <p:nvPr/>
        </p:nvSpPr>
        <p:spPr>
          <a:xfrm rot="10800000">
            <a:off x="8314003" y="2094706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82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Teoría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88950" y="1219200"/>
            <a:ext cx="8361363" cy="4937125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s-EC" sz="2800" dirty="0">
                <a:ea typeface="宋体" pitchFamily="2" charset="-122"/>
              </a:rPr>
              <a:t>Una </a:t>
            </a:r>
            <a:r>
              <a:rPr lang="es-EC" sz="2800" dirty="0">
                <a:solidFill>
                  <a:srgbClr val="FF3300"/>
                </a:solidFill>
                <a:ea typeface="宋体" pitchFamily="2" charset="-122"/>
              </a:rPr>
              <a:t>teoría T</a:t>
            </a:r>
            <a:r>
              <a:rPr lang="es-EC" sz="2800" dirty="0">
                <a:ea typeface="宋体" pitchFamily="2" charset="-122"/>
              </a:rPr>
              <a:t> es un conjunto de hechos:</a:t>
            </a:r>
          </a:p>
          <a:p>
            <a:pPr lvl="1" eaLnBrk="1" hangingPunct="1">
              <a:defRPr/>
            </a:pPr>
            <a:r>
              <a:rPr lang="es-EC" sz="2400" dirty="0">
                <a:ea typeface="宋体" pitchFamily="2" charset="-122"/>
              </a:rPr>
              <a:t>Un hecho escrito en el lenguaje L define un conocimiento (algo verdadero</a:t>
            </a:r>
            <a:r>
              <a:rPr lang="es-EC" sz="2400" dirty="0" smtClean="0">
                <a:ea typeface="宋体" pitchFamily="2" charset="-122"/>
              </a:rPr>
              <a:t>)</a:t>
            </a:r>
          </a:p>
          <a:p>
            <a:pPr lvl="1" eaLnBrk="1" hangingPunct="1">
              <a:defRPr/>
            </a:pPr>
            <a:endParaRPr lang="es-EC" sz="2400" dirty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s-EC" sz="2400" dirty="0">
                <a:ea typeface="宋体" pitchFamily="2" charset="-122"/>
              </a:rPr>
              <a:t>Una teoría puede verse como un conjunto de restricciones sobre posibles modelos para filtrar todos los no </a:t>
            </a:r>
            <a:r>
              <a:rPr lang="es-EC" sz="2400" dirty="0" smtClean="0">
                <a:ea typeface="宋体" pitchFamily="2" charset="-122"/>
              </a:rPr>
              <a:t>deseados</a:t>
            </a:r>
          </a:p>
          <a:p>
            <a:pPr lvl="1" eaLnBrk="1" hangingPunct="1">
              <a:defRPr/>
            </a:pPr>
            <a:endParaRPr lang="es-EC" sz="2400" dirty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s-EC" sz="2400" dirty="0">
                <a:ea typeface="宋体" pitchFamily="2" charset="-122"/>
              </a:rPr>
              <a:t>En la teoría de modelos, la semántica de T se define en términos de interpretaciones</a:t>
            </a:r>
            <a:endParaRPr lang="es-EC" sz="2400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sz="2200" dirty="0" smtClean="0"/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sz="2000" dirty="0" smtClean="0">
              <a:solidFill>
                <a:srgbClr val="2F20F6"/>
              </a:solidFill>
            </a:endParaRPr>
          </a:p>
          <a:p>
            <a:pPr marL="303213" indent="-303213">
              <a:buFont typeface="Wingdings" pitchFamily="2" charset="2"/>
              <a:buNone/>
              <a:defRPr/>
            </a:pPr>
            <a:endParaRPr lang="en-US" sz="2200" dirty="0"/>
          </a:p>
          <a:p>
            <a:pPr marL="303213" indent="-303213">
              <a:buFont typeface="Wingdings" pitchFamily="2" charset="2"/>
              <a:buNone/>
              <a:defRPr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Teoría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Datos</a:t>
            </a:r>
            <a:r>
              <a:rPr lang="en-US" altLang="en-US" dirty="0" smtClean="0"/>
              <a:t> y </a:t>
            </a:r>
            <a:r>
              <a:rPr lang="en-US" altLang="en-US" dirty="0" err="1" smtClean="0"/>
              <a:t>Conocimiento</a:t>
            </a:r>
            <a:endParaRPr lang="en-US" altLang="en-US" dirty="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s-EC" sz="2200" dirty="0" smtClean="0">
                <a:solidFill>
                  <a:srgbClr val="FF0000"/>
                </a:solidFill>
              </a:rPr>
              <a:t>Conocimiento</a:t>
            </a:r>
            <a:r>
              <a:rPr lang="es-EC" sz="2200" dirty="0" smtClean="0"/>
              <a:t> </a:t>
            </a:r>
            <a:r>
              <a:rPr lang="es-EC" sz="2200" dirty="0"/>
              <a:t>es información objetiva sobre lo que es verdad en general (axiomas y teoremas), p. </a:t>
            </a:r>
            <a:r>
              <a:rPr lang="es-EC" sz="2200" dirty="0" smtClean="0"/>
              <a:t>ej</a:t>
            </a:r>
            <a:r>
              <a:rPr lang="es-EC" sz="2200" dirty="0"/>
              <a:t>. </a:t>
            </a:r>
            <a:r>
              <a:rPr lang="es-EC" sz="2200" dirty="0" smtClean="0">
                <a:solidFill>
                  <a:srgbClr val="0033CC"/>
                </a:solidFill>
              </a:rPr>
              <a:t>los cantantes </a:t>
            </a:r>
            <a:r>
              <a:rPr lang="es-EC" sz="2200" dirty="0">
                <a:solidFill>
                  <a:srgbClr val="0033CC"/>
                </a:solidFill>
              </a:rPr>
              <a:t>cantan canciones</a:t>
            </a:r>
          </a:p>
          <a:p>
            <a:pPr>
              <a:defRPr/>
            </a:pPr>
            <a:r>
              <a:rPr lang="es-EC" sz="2200" dirty="0" smtClean="0">
                <a:solidFill>
                  <a:srgbClr val="FF0000"/>
                </a:solidFill>
              </a:rPr>
              <a:t>Datos</a:t>
            </a:r>
            <a:r>
              <a:rPr lang="es-EC" sz="2200" dirty="0" smtClean="0"/>
              <a:t> es información </a:t>
            </a:r>
            <a:r>
              <a:rPr lang="es-EC" sz="2200" dirty="0"/>
              <a:t>objetiva sobre individuos específicos (conocimiento observado), p. Ej. </a:t>
            </a:r>
            <a:r>
              <a:rPr lang="es-EC" sz="2200" dirty="0">
                <a:solidFill>
                  <a:srgbClr val="0033CC"/>
                </a:solidFill>
              </a:rPr>
              <a:t>Michael Jackson es un </a:t>
            </a:r>
            <a:r>
              <a:rPr lang="es-EC" sz="2200" dirty="0" smtClean="0">
                <a:solidFill>
                  <a:srgbClr val="0033CC"/>
                </a:solidFill>
              </a:rPr>
              <a:t>cantante</a:t>
            </a:r>
          </a:p>
          <a:p>
            <a:pPr>
              <a:defRPr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2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200" dirty="0" smtClean="0"/>
              <a:t>Una </a:t>
            </a:r>
            <a:r>
              <a:rPr lang="en-US" sz="2200" dirty="0" err="1" smtClean="0">
                <a:solidFill>
                  <a:srgbClr val="FF0000"/>
                </a:solidFill>
              </a:rPr>
              <a:t>teoria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finita</a:t>
            </a:r>
            <a:r>
              <a:rPr lang="en-US" sz="2200" dirty="0" smtClean="0">
                <a:solidFill>
                  <a:srgbClr val="FF0000"/>
                </a:solidFill>
              </a:rPr>
              <a:t> T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llamada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eaLnBrk="1" hangingPunct="1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Una </a:t>
            </a:r>
            <a:r>
              <a:rPr lang="en-US" sz="2200" dirty="0" err="1" smtClean="0">
                <a:solidFill>
                  <a:srgbClr val="FF0000"/>
                </a:solidFill>
              </a:rPr>
              <a:t>ontologia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contiene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conocimiento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solamente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Una </a:t>
            </a:r>
            <a:r>
              <a:rPr lang="en-US" sz="2200" dirty="0" smtClean="0">
                <a:solidFill>
                  <a:srgbClr val="FF0000"/>
                </a:solidFill>
              </a:rPr>
              <a:t>base de </a:t>
            </a:r>
            <a:r>
              <a:rPr lang="en-US" sz="2200" dirty="0" err="1" smtClean="0">
                <a:solidFill>
                  <a:srgbClr val="FF0000"/>
                </a:solidFill>
              </a:rPr>
              <a:t>conocimiento</a:t>
            </a:r>
            <a:r>
              <a:rPr lang="en-US" sz="2200" dirty="0" smtClean="0">
                <a:solidFill>
                  <a:srgbClr val="FF0000"/>
                </a:solidFill>
              </a:rPr>
              <a:t> (BC) </a:t>
            </a:r>
            <a:r>
              <a:rPr lang="en-US" sz="2200" dirty="0" err="1" smtClean="0">
                <a:solidFill>
                  <a:schemeClr val="tx1"/>
                </a:solidFill>
              </a:rPr>
              <a:t>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contiene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conocimientos</a:t>
            </a:r>
            <a:r>
              <a:rPr lang="en-US" sz="2200" dirty="0" smtClean="0">
                <a:solidFill>
                  <a:schemeClr val="tx1"/>
                </a:solidFill>
              </a:rPr>
              <a:t> y </a:t>
            </a:r>
            <a:r>
              <a:rPr lang="en-US" sz="2200" dirty="0" err="1" smtClean="0">
                <a:solidFill>
                  <a:schemeClr val="tx1"/>
                </a:solidFill>
              </a:rPr>
              <a:t>datos</a:t>
            </a:r>
            <a:endParaRPr lang="en-US" sz="22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Una </a:t>
            </a:r>
            <a:r>
              <a:rPr lang="en-US" sz="2200" dirty="0" smtClean="0">
                <a:solidFill>
                  <a:srgbClr val="FF0000"/>
                </a:solidFill>
              </a:rPr>
              <a:t>base de </a:t>
            </a:r>
            <a:r>
              <a:rPr lang="en-US" sz="2200" dirty="0" err="1" smtClean="0">
                <a:solidFill>
                  <a:srgbClr val="FF0000"/>
                </a:solidFill>
              </a:rPr>
              <a:t>datos</a:t>
            </a:r>
            <a:r>
              <a:rPr lang="en-US" sz="2200" dirty="0" smtClean="0">
                <a:solidFill>
                  <a:srgbClr val="FF0000"/>
                </a:solidFill>
              </a:rPr>
              <a:t> (BD) </a:t>
            </a:r>
            <a:r>
              <a:rPr lang="en-US" sz="2200" dirty="0" err="1" smtClean="0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solamente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contiene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datos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Una </a:t>
            </a:r>
            <a:r>
              <a:rPr lang="en-US" sz="2200" dirty="0">
                <a:solidFill>
                  <a:srgbClr val="FF0000"/>
                </a:solidFill>
              </a:rPr>
              <a:t>base de </a:t>
            </a:r>
            <a:r>
              <a:rPr lang="en-US" sz="2200" dirty="0" err="1">
                <a:solidFill>
                  <a:srgbClr val="FF0000"/>
                </a:solidFill>
              </a:rPr>
              <a:t>datos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+ </a:t>
            </a:r>
            <a:r>
              <a:rPr lang="en-US" sz="2200" dirty="0" err="1" smtClean="0">
                <a:solidFill>
                  <a:srgbClr val="FF0000"/>
                </a:solidFill>
              </a:rPr>
              <a:t>esquema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s-EC" sz="2200" dirty="0" smtClean="0">
                <a:solidFill>
                  <a:schemeClr val="tx1"/>
                </a:solidFill>
              </a:rPr>
              <a:t>es </a:t>
            </a:r>
            <a:r>
              <a:rPr lang="es-EC" sz="2200" dirty="0">
                <a:solidFill>
                  <a:schemeClr val="tx1"/>
                </a:solidFill>
              </a:rPr>
              <a:t>el tipo de base de conocimiento más simple.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 algn="r" eaLnBrk="1" hangingPunct="1">
              <a:buFont typeface="Wingdings" pitchFamily="2" charset="2"/>
              <a:buNone/>
              <a:defRPr/>
            </a:pPr>
            <a:r>
              <a:rPr lang="es-EC" sz="2000" dirty="0"/>
              <a:t>NOTA: </a:t>
            </a:r>
            <a:r>
              <a:rPr lang="es-EC" sz="2000" dirty="0" smtClean="0"/>
              <a:t> A </a:t>
            </a:r>
            <a:r>
              <a:rPr lang="es-EC" sz="2000" dirty="0"/>
              <a:t>veces, los términos Ontología y </a:t>
            </a:r>
            <a:r>
              <a:rPr lang="es-EC" sz="2000" dirty="0" smtClean="0"/>
              <a:t>BC </a:t>
            </a:r>
            <a:r>
              <a:rPr lang="es-EC" sz="2000" dirty="0"/>
              <a:t>se usan indistintamente.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Modelado Lógico</a:t>
            </a:r>
          </a:p>
        </p:txBody>
      </p:sp>
      <p:cxnSp>
        <p:nvCxnSpPr>
          <p:cNvPr id="31747" name="Straight Arrow Connector 24"/>
          <p:cNvCxnSpPr>
            <a:cxnSpLocks noChangeShapeType="1"/>
          </p:cNvCxnSpPr>
          <p:nvPr/>
        </p:nvCxnSpPr>
        <p:spPr bwMode="auto">
          <a:xfrm>
            <a:off x="1525588" y="3284538"/>
            <a:ext cx="3757612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traight Arrow Connector 26"/>
          <p:cNvCxnSpPr>
            <a:cxnSpLocks noChangeShapeType="1"/>
          </p:cNvCxnSpPr>
          <p:nvPr/>
        </p:nvCxnSpPr>
        <p:spPr bwMode="auto">
          <a:xfrm rot="10800000">
            <a:off x="1463675" y="3798888"/>
            <a:ext cx="3757613" cy="1587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TextBox 28"/>
          <p:cNvSpPr txBox="1">
            <a:spLocks noChangeArrowheads="1"/>
          </p:cNvSpPr>
          <p:nvPr/>
        </p:nvSpPr>
        <p:spPr bwMode="auto">
          <a:xfrm>
            <a:off x="1493838" y="2932113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Modelado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422400" y="3903663"/>
            <a:ext cx="11509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Realización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  <a:latin typeface="Gill Sans" pitchFamily="-124" charset="0"/>
              <a:sym typeface="Gill Sans" pitchFamily="-124" charset="0"/>
            </a:endParaRPr>
          </a:p>
        </p:txBody>
      </p:sp>
      <p:sp>
        <p:nvSpPr>
          <p:cNvPr id="31751" name="Rounded Rectangle 6"/>
          <p:cNvSpPr>
            <a:spLocks noChangeArrowheads="1"/>
          </p:cNvSpPr>
          <p:nvPr/>
        </p:nvSpPr>
        <p:spPr bwMode="auto">
          <a:xfrm>
            <a:off x="496888" y="3092450"/>
            <a:ext cx="1009650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31752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53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31754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755" name="Rounded Rectangle 12"/>
          <p:cNvSpPr>
            <a:spLocks noChangeArrowheads="1"/>
          </p:cNvSpPr>
          <p:nvPr/>
        </p:nvSpPr>
        <p:spPr bwMode="auto">
          <a:xfrm>
            <a:off x="3338513" y="4249738"/>
            <a:ext cx="1363662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1756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8" name="Straight Arrow Connector 17"/>
          <p:cNvCxnSpPr>
            <a:cxnSpLocks noChangeShapeType="1"/>
            <a:stCxn id="31753" idx="3"/>
            <a:endCxn id="31754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31760" name="Straight Arrow Connector 20"/>
          <p:cNvCxnSpPr>
            <a:cxnSpLocks noChangeShapeType="1"/>
            <a:stCxn id="31755" idx="3"/>
            <a:endCxn id="31756" idx="1"/>
          </p:cNvCxnSpPr>
          <p:nvPr/>
        </p:nvCxnSpPr>
        <p:spPr bwMode="auto">
          <a:xfrm>
            <a:off x="4710113" y="4699000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31762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sp>
        <p:nvSpPr>
          <p:cNvPr id="31763" name="TextBox 28"/>
          <p:cNvSpPr txBox="1">
            <a:spLocks noChangeArrowheads="1"/>
          </p:cNvSpPr>
          <p:nvPr/>
        </p:nvSpPr>
        <p:spPr bwMode="auto">
          <a:xfrm>
            <a:off x="1422400" y="5478463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cxnSp>
        <p:nvCxnSpPr>
          <p:cNvPr id="31764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4021138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Box 28"/>
          <p:cNvSpPr txBox="1">
            <a:spLocks noChangeArrowheads="1"/>
          </p:cNvSpPr>
          <p:nvPr/>
        </p:nvSpPr>
        <p:spPr bwMode="auto">
          <a:xfrm>
            <a:off x="4057650" y="2879725"/>
            <a:ext cx="38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Interpretación</a:t>
            </a:r>
          </a:p>
        </p:txBody>
      </p:sp>
      <p:sp>
        <p:nvSpPr>
          <p:cNvPr id="31766" name="TextBox 28"/>
          <p:cNvSpPr txBox="1">
            <a:spLocks noChangeArrowheads="1"/>
          </p:cNvSpPr>
          <p:nvPr/>
        </p:nvSpPr>
        <p:spPr bwMode="auto">
          <a:xfrm>
            <a:off x="3695700" y="3365500"/>
            <a:ext cx="2174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Gill Sans" pitchFamily="-124" charset="0"/>
                <a:sym typeface="Gill Sans" pitchFamily="-124" charset="0"/>
              </a:rPr>
              <a:t>I</a:t>
            </a:r>
          </a:p>
        </p:txBody>
      </p:sp>
      <p:sp>
        <p:nvSpPr>
          <p:cNvPr id="31767" name="TextBox 28"/>
          <p:cNvSpPr txBox="1">
            <a:spLocks noChangeArrowheads="1"/>
          </p:cNvSpPr>
          <p:nvPr/>
        </p:nvSpPr>
        <p:spPr bwMode="auto">
          <a:xfrm>
            <a:off x="7626350" y="3022600"/>
            <a:ext cx="381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3CC"/>
                </a:solidFill>
                <a:latin typeface="Gill Sans" pitchFamily="-124" charset="0"/>
                <a:sym typeface="Gill Sans" pitchFamily="-124" charset="0"/>
              </a:rPr>
              <a:t>Vinculación</a:t>
            </a:r>
          </a:p>
        </p:txBody>
      </p:sp>
      <p:sp>
        <p:nvSpPr>
          <p:cNvPr id="31768" name="TextBox 28"/>
          <p:cNvSpPr txBox="1">
            <a:spLocks noChangeArrowheads="1"/>
          </p:cNvSpPr>
          <p:nvPr/>
        </p:nvSpPr>
        <p:spPr bwMode="auto">
          <a:xfrm>
            <a:off x="7180263" y="3235325"/>
            <a:ext cx="365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sym typeface="Gill Sans" pitchFamily="-124" charset="0"/>
              </a:rPr>
              <a:t>⊨</a:t>
            </a:r>
          </a:p>
        </p:txBody>
      </p:sp>
      <p:cxnSp>
        <p:nvCxnSpPr>
          <p:cNvPr id="31769" name="Straight Arrow Connector 26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>
            <a:off x="7626350" y="2779713"/>
            <a:ext cx="0" cy="1460500"/>
          </a:xfrm>
          <a:prstGeom prst="straightConnector1">
            <a:avLst/>
          </a:prstGeom>
          <a:noFill/>
          <a:ln w="34925" algn="ctr">
            <a:solidFill>
              <a:schemeClr val="bg2">
                <a:lumMod val="1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Flecha derecha 27"/>
          <p:cNvSpPr/>
          <p:nvPr/>
        </p:nvSpPr>
        <p:spPr>
          <a:xfrm rot="10800000">
            <a:off x="8299835" y="4473575"/>
            <a:ext cx="504056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77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Modelo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300163"/>
            <a:ext cx="8435975" cy="4937125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s-EC" sz="2200" dirty="0"/>
              <a:t>Un </a:t>
            </a:r>
            <a:r>
              <a:rPr lang="es-EC" sz="2200" dirty="0">
                <a:solidFill>
                  <a:srgbClr val="FF3300"/>
                </a:solidFill>
              </a:rPr>
              <a:t>modelo M</a:t>
            </a:r>
            <a:r>
              <a:rPr lang="es-EC" sz="2200" dirty="0"/>
              <a:t> es una representación abstracta (en sentido matemático) de las verdades deseadas a través de la interpretación I del lenguaje L</a:t>
            </a:r>
            <a:endParaRPr lang="en-US" sz="22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endParaRPr lang="it-IT" sz="22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it-IT" sz="2200" dirty="0" smtClean="0"/>
              <a:t>M </a:t>
            </a:r>
            <a:r>
              <a:rPr lang="it-IT" sz="2200" dirty="0">
                <a:latin typeface=""/>
              </a:rPr>
              <a:t>⊨</a:t>
            </a:r>
            <a:r>
              <a:rPr lang="it-IT" sz="2200" dirty="0"/>
              <a:t> T </a:t>
            </a:r>
            <a:r>
              <a:rPr lang="it-IT" sz="2200" dirty="0" smtClean="0"/>
              <a:t>(</a:t>
            </a:r>
            <a:r>
              <a:rPr lang="it-IT" sz="2200" i="1" dirty="0" smtClean="0"/>
              <a:t>M implica T</a:t>
            </a:r>
            <a:r>
              <a:rPr lang="it-IT" sz="2200" dirty="0" smtClean="0"/>
              <a:t>) iff </a:t>
            </a:r>
            <a:r>
              <a:rPr lang="it-IT" sz="2200" dirty="0"/>
              <a:t>M ⊨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, </a:t>
            </a:r>
            <a:r>
              <a:rPr lang="it-IT" sz="2200" dirty="0" smtClean="0"/>
              <a:t>para cada formula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 </a:t>
            </a:r>
            <a:r>
              <a:rPr lang="it-IT" sz="2200" dirty="0" smtClean="0"/>
              <a:t>en </a:t>
            </a:r>
            <a:r>
              <a:rPr lang="it-IT" sz="2200" dirty="0"/>
              <a:t>T</a:t>
            </a:r>
          </a:p>
          <a:p>
            <a:pPr lvl="1" algn="just" eaLnBrk="1" hangingPunct="1">
              <a:defRPr/>
            </a:pPr>
            <a:endParaRPr lang="en-US" sz="2000" dirty="0" smtClean="0"/>
          </a:p>
          <a:p>
            <a:pPr marL="274638" lvl="1" indent="0" algn="just" eaLnBrk="1" hangingPunct="1">
              <a:buNone/>
              <a:defRPr/>
            </a:pPr>
            <a:r>
              <a:rPr lang="en-US" dirty="0" smtClean="0"/>
              <a:t>T= {f</a:t>
            </a:r>
            <a:r>
              <a:rPr lang="en-US" baseline="-25000" dirty="0" smtClean="0"/>
              <a:t>1</a:t>
            </a:r>
            <a:r>
              <a:rPr lang="en-US" dirty="0" smtClean="0"/>
              <a:t>:</a:t>
            </a:r>
            <a:r>
              <a:rPr lang="en-US" baseline="-25000" dirty="0" smtClean="0"/>
              <a:t> </a:t>
            </a:r>
            <a:r>
              <a:rPr lang="it-IT" sz="2400" dirty="0"/>
              <a:t>«</a:t>
            </a:r>
            <a:r>
              <a:rPr lang="en-US" dirty="0" smtClean="0"/>
              <a:t>Mauricio</a:t>
            </a:r>
            <a:r>
              <a:rPr lang="it-IT" sz="2400" dirty="0" smtClean="0"/>
              <a:t>»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Profesor</a:t>
            </a:r>
            <a:r>
              <a:rPr lang="en-US" dirty="0" smtClean="0"/>
              <a:t>; </a:t>
            </a:r>
          </a:p>
          <a:p>
            <a:pPr lvl="1" algn="just" eaLnBrk="1" hangingPunct="1">
              <a:defRPr/>
            </a:pPr>
            <a:r>
              <a:rPr lang="en-US" dirty="0">
                <a:solidFill>
                  <a:srgbClr val="2F20F6"/>
                </a:solidFill>
              </a:rPr>
              <a:t> </a:t>
            </a:r>
            <a:r>
              <a:rPr lang="en-US" dirty="0" smtClean="0">
                <a:solidFill>
                  <a:srgbClr val="2F20F6"/>
                </a:solidFill>
              </a:rPr>
              <a:t>	     </a:t>
            </a:r>
            <a:r>
              <a:rPr lang="es-EC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Profesor(Mauricio)</a:t>
            </a:r>
            <a:endParaRPr lang="en-US" dirty="0">
              <a:solidFill>
                <a:srgbClr val="0033C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638" lvl="1" indent="0" algn="just" eaLnBrk="1" hangingPunct="1">
              <a:buNone/>
              <a:defRPr/>
            </a:pPr>
            <a:r>
              <a:rPr lang="en-US" dirty="0" smtClean="0"/>
              <a:t>      f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Profesores</a:t>
            </a:r>
            <a:r>
              <a:rPr lang="en-US" dirty="0" smtClean="0"/>
              <a:t> son </a:t>
            </a:r>
            <a:r>
              <a:rPr lang="en-US" dirty="0" err="1" smtClean="0"/>
              <a:t>distintos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</a:p>
          <a:p>
            <a:pPr lvl="1" algn="just" eaLnBrk="1" hangingPunct="1"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∀x(</a:t>
            </a:r>
            <a:r>
              <a:rPr lang="en-US" dirty="0" err="1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⌐</a:t>
            </a:r>
            <a:r>
              <a:rPr lang="en-US" dirty="0" err="1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Estudiante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(x))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}</a:t>
            </a:r>
          </a:p>
          <a:p>
            <a:pPr marL="274638" lvl="1" indent="0" algn="just" eaLnBrk="1" hangingPunct="1">
              <a:buNone/>
              <a:defRPr/>
            </a:pPr>
            <a:r>
              <a:rPr lang="it-IT" sz="2200" dirty="0" smtClean="0"/>
              <a:t>Interpretación</a:t>
            </a:r>
            <a:r>
              <a:rPr lang="it-IT" sz="2200" baseline="-25000" dirty="0" smtClean="0"/>
              <a:t>1</a:t>
            </a:r>
          </a:p>
          <a:p>
            <a:pPr lvl="1" algn="just" eaLnBrk="1" hangingPunct="1">
              <a:defRPr/>
            </a:pPr>
            <a:r>
              <a:rPr lang="it-IT" sz="2200" dirty="0" smtClean="0"/>
              <a:t>D</a:t>
            </a:r>
            <a:r>
              <a:rPr lang="it-IT" sz="2200" baseline="-25000" dirty="0" smtClean="0"/>
              <a:t>1 </a:t>
            </a:r>
            <a:r>
              <a:rPr lang="it-IT" sz="2200" dirty="0" smtClean="0"/>
              <a:t>={«Mauricio»}</a:t>
            </a:r>
            <a:endParaRPr lang="it-IT" sz="2200" dirty="0"/>
          </a:p>
          <a:p>
            <a:pPr lvl="1" algn="just" eaLnBrk="1" hangingPunct="1">
              <a:defRPr/>
            </a:pPr>
            <a:r>
              <a:rPr lang="it-IT" sz="2200" dirty="0" smtClean="0"/>
              <a:t>M</a:t>
            </a:r>
            <a:r>
              <a:rPr lang="it-IT" sz="2200" baseline="-25000" dirty="0" smtClean="0"/>
              <a:t>1</a:t>
            </a:r>
            <a:r>
              <a:rPr lang="it-IT" sz="2200" dirty="0" smtClean="0"/>
              <a:t>= </a:t>
            </a:r>
            <a:r>
              <a:rPr lang="it-IT" sz="2200" dirty="0"/>
              <a:t>«</a:t>
            </a:r>
            <a:r>
              <a:rPr lang="it-IT" sz="2200" dirty="0" smtClean="0"/>
              <a:t>Mauricio</a:t>
            </a:r>
            <a:r>
              <a:rPr lang="it-IT" sz="2200" dirty="0"/>
              <a:t>»</a:t>
            </a:r>
            <a:r>
              <a:rPr lang="it-IT" sz="2200" dirty="0" smtClean="0"/>
              <a:t> es Profesor</a:t>
            </a:r>
          </a:p>
          <a:p>
            <a:pPr lvl="1" algn="just" eaLnBrk="1" hangingPunct="1">
              <a:defRPr/>
            </a:pPr>
            <a:r>
              <a:rPr lang="it-IT" sz="2200" dirty="0" smtClean="0"/>
              <a:t>         </a:t>
            </a:r>
            <a:r>
              <a:rPr lang="es-EC" sz="2000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Profesor(Mauricio)</a:t>
            </a:r>
            <a:endParaRPr lang="it-IT" sz="2200" dirty="0" smtClean="0"/>
          </a:p>
          <a:p>
            <a:pPr lvl="2" algn="just" eaLnBrk="1" hangingPunct="1">
              <a:defRPr/>
            </a:pPr>
            <a:endParaRPr lang="it-IT" sz="19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5364088" y="5373216"/>
            <a:ext cx="3342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M</a:t>
            </a:r>
            <a:r>
              <a:rPr lang="it-IT" baseline="-25000" dirty="0" smtClean="0"/>
              <a:t>1</a:t>
            </a:r>
            <a:r>
              <a:rPr lang="it-IT" dirty="0" smtClean="0"/>
              <a:t> </a:t>
            </a:r>
            <a:r>
              <a:rPr lang="it-IT" dirty="0">
                <a:latin typeface=""/>
              </a:rPr>
              <a:t>⊨</a:t>
            </a:r>
            <a:r>
              <a:rPr lang="it-IT" dirty="0"/>
              <a:t> T (</a:t>
            </a:r>
            <a:r>
              <a:rPr lang="it-IT" i="1" dirty="0" smtClean="0"/>
              <a:t>M</a:t>
            </a:r>
            <a:r>
              <a:rPr lang="it-IT" baseline="-25000" dirty="0"/>
              <a:t>1</a:t>
            </a:r>
            <a:r>
              <a:rPr lang="it-IT" i="1" dirty="0" smtClean="0"/>
              <a:t> </a:t>
            </a:r>
            <a:r>
              <a:rPr lang="it-IT" i="1" dirty="0"/>
              <a:t>implica T</a:t>
            </a:r>
            <a:r>
              <a:rPr lang="it-IT" dirty="0"/>
              <a:t>) </a:t>
            </a:r>
            <a:r>
              <a:rPr lang="it-IT" dirty="0" smtClean="0"/>
              <a:t>; M</a:t>
            </a:r>
            <a:r>
              <a:rPr lang="it-IT" baseline="-25000" dirty="0" smtClean="0"/>
              <a:t>1</a:t>
            </a:r>
            <a:r>
              <a:rPr lang="it-IT" dirty="0" smtClean="0"/>
              <a:t> </a:t>
            </a:r>
            <a:r>
              <a:rPr lang="it-IT" dirty="0"/>
              <a:t>⊨ </a:t>
            </a:r>
            <a:r>
              <a:rPr lang="en-US" dirty="0">
                <a:ea typeface="宋体" pitchFamily="2" charset="-122"/>
              </a:rPr>
              <a:t>A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dirty="0" smtClean="0">
                <a:ea typeface="宋体" pitchFamily="2" charset="-122"/>
              </a:rPr>
              <a:t>Mauricio no </a:t>
            </a:r>
            <a:r>
              <a:rPr lang="en-US" dirty="0" err="1" smtClean="0">
                <a:ea typeface="宋体" pitchFamily="2" charset="-122"/>
              </a:rPr>
              <a:t>es</a:t>
            </a: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err="1" smtClean="0">
                <a:ea typeface="宋体" pitchFamily="2" charset="-122"/>
              </a:rPr>
              <a:t>Estudiante</a:t>
            </a:r>
            <a:endParaRPr lang="es-EC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Modelo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300163"/>
            <a:ext cx="8435975" cy="4937125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s-EC" sz="2200" dirty="0"/>
              <a:t>Un </a:t>
            </a:r>
            <a:r>
              <a:rPr lang="es-EC" sz="2200" dirty="0">
                <a:solidFill>
                  <a:srgbClr val="FF3300"/>
                </a:solidFill>
              </a:rPr>
              <a:t>modelo M</a:t>
            </a:r>
            <a:r>
              <a:rPr lang="es-EC" sz="2200" dirty="0"/>
              <a:t> es una representación abstracta (en sentido matemático) de las verdades deseadas a través de la interpretación I del lenguaje L</a:t>
            </a:r>
            <a:endParaRPr lang="en-US" sz="22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endParaRPr lang="it-IT" sz="22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it-IT" sz="2200" dirty="0" smtClean="0"/>
              <a:t>M </a:t>
            </a:r>
            <a:r>
              <a:rPr lang="it-IT" sz="2200" dirty="0">
                <a:latin typeface=""/>
              </a:rPr>
              <a:t>⊨</a:t>
            </a:r>
            <a:r>
              <a:rPr lang="it-IT" sz="2200" dirty="0"/>
              <a:t> T </a:t>
            </a:r>
            <a:r>
              <a:rPr lang="it-IT" sz="2200" dirty="0" smtClean="0"/>
              <a:t>(</a:t>
            </a:r>
            <a:r>
              <a:rPr lang="it-IT" sz="2200" i="1" dirty="0" smtClean="0"/>
              <a:t>M implica T</a:t>
            </a:r>
            <a:r>
              <a:rPr lang="it-IT" sz="2200" dirty="0" smtClean="0"/>
              <a:t>) iff </a:t>
            </a:r>
            <a:r>
              <a:rPr lang="it-IT" sz="2200" dirty="0"/>
              <a:t>M ⊨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, </a:t>
            </a:r>
            <a:r>
              <a:rPr lang="it-IT" sz="2200" dirty="0" smtClean="0"/>
              <a:t>para cada formula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 </a:t>
            </a:r>
            <a:r>
              <a:rPr lang="it-IT" sz="2200" dirty="0" smtClean="0"/>
              <a:t>en </a:t>
            </a:r>
            <a:r>
              <a:rPr lang="it-IT" sz="2200" dirty="0"/>
              <a:t>T</a:t>
            </a:r>
          </a:p>
          <a:p>
            <a:pPr lvl="1" algn="just" eaLnBrk="1" hangingPunct="1">
              <a:defRPr/>
            </a:pPr>
            <a:endParaRPr lang="en-US" sz="2000" dirty="0" smtClean="0"/>
          </a:p>
          <a:p>
            <a:pPr marL="274638" lvl="1" indent="0" algn="just" eaLnBrk="1" hangingPunct="1">
              <a:buNone/>
              <a:defRPr/>
            </a:pPr>
            <a:r>
              <a:rPr lang="en-US" dirty="0" smtClean="0"/>
              <a:t>T= {f</a:t>
            </a:r>
            <a:r>
              <a:rPr lang="en-US" baseline="-25000" dirty="0" smtClean="0"/>
              <a:t>1</a:t>
            </a:r>
            <a:r>
              <a:rPr lang="en-US" dirty="0" smtClean="0"/>
              <a:t>:</a:t>
            </a:r>
            <a:r>
              <a:rPr lang="en-US" baseline="-25000" dirty="0" smtClean="0"/>
              <a:t> </a:t>
            </a:r>
            <a:r>
              <a:rPr lang="it-IT" sz="2400" dirty="0"/>
              <a:t>«</a:t>
            </a:r>
            <a:r>
              <a:rPr lang="en-US" dirty="0" smtClean="0"/>
              <a:t>Mauricio</a:t>
            </a:r>
            <a:r>
              <a:rPr lang="it-IT" sz="2400" dirty="0" smtClean="0"/>
              <a:t>»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Profesor</a:t>
            </a:r>
            <a:r>
              <a:rPr lang="en-US" dirty="0" smtClean="0"/>
              <a:t>; </a:t>
            </a:r>
          </a:p>
          <a:p>
            <a:pPr lvl="1" algn="just" eaLnBrk="1" hangingPunct="1">
              <a:defRPr/>
            </a:pPr>
            <a:r>
              <a:rPr lang="en-US" dirty="0">
                <a:solidFill>
                  <a:srgbClr val="2F20F6"/>
                </a:solidFill>
              </a:rPr>
              <a:t> </a:t>
            </a:r>
            <a:r>
              <a:rPr lang="en-US" dirty="0" smtClean="0">
                <a:solidFill>
                  <a:srgbClr val="2F20F6"/>
                </a:solidFill>
              </a:rPr>
              <a:t>	     </a:t>
            </a:r>
            <a:r>
              <a:rPr lang="es-EC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Profesor(Mauricio)</a:t>
            </a:r>
            <a:endParaRPr lang="en-US" dirty="0">
              <a:solidFill>
                <a:srgbClr val="0033C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638" lvl="1" indent="0" algn="just" eaLnBrk="1" hangingPunct="1">
              <a:buNone/>
              <a:defRPr/>
            </a:pPr>
            <a:r>
              <a:rPr lang="en-US" dirty="0" smtClean="0"/>
              <a:t>      f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Profesores</a:t>
            </a:r>
            <a:r>
              <a:rPr lang="en-US" dirty="0" smtClean="0"/>
              <a:t> son </a:t>
            </a:r>
            <a:r>
              <a:rPr lang="en-US" dirty="0" err="1" smtClean="0"/>
              <a:t>distintos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</a:p>
          <a:p>
            <a:pPr lvl="1" algn="just" eaLnBrk="1" hangingPunct="1"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∀x(</a:t>
            </a:r>
            <a:r>
              <a:rPr lang="en-US" dirty="0" err="1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⌐</a:t>
            </a:r>
            <a:r>
              <a:rPr lang="en-US" dirty="0" err="1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Estudiante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(x))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}</a:t>
            </a:r>
          </a:p>
          <a:p>
            <a:pPr marL="274638" lvl="1" indent="0" algn="just" eaLnBrk="1" hangingPunct="1">
              <a:buNone/>
              <a:defRPr/>
            </a:pPr>
            <a:r>
              <a:rPr lang="it-IT" sz="2200" dirty="0" smtClean="0"/>
              <a:t>Interpretación</a:t>
            </a:r>
            <a:r>
              <a:rPr lang="it-IT" sz="2200" baseline="-25000" dirty="0" smtClean="0"/>
              <a:t>2</a:t>
            </a:r>
          </a:p>
          <a:p>
            <a:pPr lvl="1" algn="just" eaLnBrk="1" hangingPunct="1">
              <a:defRPr/>
            </a:pPr>
            <a:r>
              <a:rPr lang="it-IT" sz="2200" dirty="0" smtClean="0"/>
              <a:t>D</a:t>
            </a:r>
            <a:r>
              <a:rPr lang="it-IT" sz="2200" baseline="-25000" dirty="0" smtClean="0"/>
              <a:t>2 </a:t>
            </a:r>
            <a:r>
              <a:rPr lang="it-IT" sz="2200" dirty="0" smtClean="0"/>
              <a:t>={«Mauricio»}</a:t>
            </a:r>
            <a:endParaRPr lang="it-IT" sz="2200" dirty="0"/>
          </a:p>
          <a:p>
            <a:pPr lvl="1" algn="just" eaLnBrk="1" hangingPunct="1">
              <a:defRPr/>
            </a:pPr>
            <a:r>
              <a:rPr lang="it-IT" sz="2200" dirty="0" smtClean="0"/>
              <a:t>M</a:t>
            </a:r>
            <a:r>
              <a:rPr lang="it-IT" sz="2200" baseline="-25000" dirty="0" smtClean="0"/>
              <a:t>2</a:t>
            </a:r>
            <a:r>
              <a:rPr lang="it-IT" sz="2200" dirty="0" smtClean="0"/>
              <a:t>= </a:t>
            </a:r>
            <a:r>
              <a:rPr lang="it-IT" sz="2200" dirty="0"/>
              <a:t>«</a:t>
            </a:r>
            <a:r>
              <a:rPr lang="it-IT" sz="2200" dirty="0" smtClean="0"/>
              <a:t>Mauricio</a:t>
            </a:r>
            <a:r>
              <a:rPr lang="it-IT" sz="2200" dirty="0"/>
              <a:t>»</a:t>
            </a:r>
            <a:r>
              <a:rPr lang="it-IT" sz="2200" dirty="0" smtClean="0"/>
              <a:t> es Estudiante</a:t>
            </a:r>
          </a:p>
          <a:p>
            <a:pPr lvl="1" algn="just" eaLnBrk="1" hangingPunct="1">
              <a:defRPr/>
            </a:pPr>
            <a:r>
              <a:rPr lang="it-IT" sz="2200" dirty="0" smtClean="0"/>
              <a:t>         </a:t>
            </a:r>
            <a:r>
              <a:rPr lang="es-EC" sz="2000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Estudiante(Mauricio</a:t>
            </a:r>
            <a:r>
              <a:rPr lang="es-EC" sz="2000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it-IT" sz="2200" dirty="0" smtClean="0"/>
          </a:p>
          <a:p>
            <a:pPr lvl="2" algn="just" eaLnBrk="1" hangingPunct="1">
              <a:defRPr/>
            </a:pPr>
            <a:endParaRPr lang="it-IT" sz="19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5364088" y="5373216"/>
            <a:ext cx="359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M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>
                <a:latin typeface=""/>
              </a:rPr>
              <a:t>⊨</a:t>
            </a:r>
            <a:r>
              <a:rPr lang="it-IT" dirty="0"/>
              <a:t> T (</a:t>
            </a:r>
            <a:r>
              <a:rPr lang="it-IT" i="1" dirty="0" smtClean="0"/>
              <a:t>M</a:t>
            </a:r>
            <a:r>
              <a:rPr lang="it-IT" baseline="-25000" dirty="0" smtClean="0"/>
              <a:t>2</a:t>
            </a:r>
            <a:r>
              <a:rPr lang="it-IT" i="1" dirty="0" smtClean="0"/>
              <a:t> no implica </a:t>
            </a:r>
            <a:r>
              <a:rPr lang="it-IT" i="1" dirty="0"/>
              <a:t>T</a:t>
            </a:r>
            <a:r>
              <a:rPr lang="it-IT" dirty="0"/>
              <a:t>) </a:t>
            </a:r>
            <a:r>
              <a:rPr lang="it-IT" dirty="0" smtClean="0"/>
              <a:t>; M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⊨ </a:t>
            </a:r>
            <a:r>
              <a:rPr lang="en-US" altLang="zh-CN" dirty="0" smtClean="0">
                <a:ea typeface="宋体" pitchFamily="2" charset="-122"/>
              </a:rPr>
              <a:t>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5873626" y="5503295"/>
            <a:ext cx="0" cy="14401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8550028" y="5502484"/>
            <a:ext cx="0" cy="14401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57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15363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15364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5365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15366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5367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5368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0" name="Straight Arrow Connector 17"/>
          <p:cNvCxnSpPr>
            <a:cxnSpLocks noChangeShapeType="1"/>
            <a:stCxn id="15365" idx="3"/>
            <a:endCxn id="15366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15372" name="Straight Arrow Connector 20"/>
          <p:cNvCxnSpPr>
            <a:cxnSpLocks noChangeShapeType="1"/>
            <a:stCxn id="15367" idx="3"/>
            <a:endCxn id="15368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15374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Modelo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300163"/>
            <a:ext cx="8435975" cy="4937125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s-EC" sz="2200" dirty="0"/>
              <a:t>Un </a:t>
            </a:r>
            <a:r>
              <a:rPr lang="es-EC" sz="2200" dirty="0">
                <a:solidFill>
                  <a:srgbClr val="FF3300"/>
                </a:solidFill>
              </a:rPr>
              <a:t>modelo M</a:t>
            </a:r>
            <a:r>
              <a:rPr lang="es-EC" sz="2200" dirty="0"/>
              <a:t> es una representación abstracta (en sentido matemático) de las verdades deseadas a través de la interpretación I del lenguaje L</a:t>
            </a:r>
            <a:endParaRPr lang="en-US" sz="22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it-IT" sz="2200" dirty="0" smtClean="0"/>
              <a:t>M </a:t>
            </a:r>
            <a:r>
              <a:rPr lang="it-IT" sz="2200" dirty="0">
                <a:latin typeface=""/>
              </a:rPr>
              <a:t>⊨</a:t>
            </a:r>
            <a:r>
              <a:rPr lang="it-IT" sz="2200" dirty="0"/>
              <a:t> T </a:t>
            </a:r>
            <a:r>
              <a:rPr lang="it-IT" sz="2200" dirty="0" smtClean="0"/>
              <a:t>(</a:t>
            </a:r>
            <a:r>
              <a:rPr lang="it-IT" sz="2200" i="1" dirty="0" smtClean="0"/>
              <a:t>M implica T</a:t>
            </a:r>
            <a:r>
              <a:rPr lang="it-IT" sz="2200" dirty="0" smtClean="0"/>
              <a:t>) iff </a:t>
            </a:r>
            <a:r>
              <a:rPr lang="it-IT" sz="2200" dirty="0"/>
              <a:t>M ⊨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, </a:t>
            </a:r>
            <a:r>
              <a:rPr lang="it-IT" sz="2200" dirty="0" smtClean="0"/>
              <a:t>para cada formula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 </a:t>
            </a:r>
            <a:r>
              <a:rPr lang="it-IT" sz="2200" dirty="0" smtClean="0"/>
              <a:t>en </a:t>
            </a:r>
            <a:r>
              <a:rPr lang="it-IT" sz="2200" dirty="0"/>
              <a:t>T</a:t>
            </a:r>
          </a:p>
          <a:p>
            <a:pPr marL="274638" lvl="1" indent="0" algn="just" eaLnBrk="1" hangingPunct="1">
              <a:buNone/>
              <a:defRPr/>
            </a:pPr>
            <a:endParaRPr lang="en-US" dirty="0" smtClean="0"/>
          </a:p>
          <a:p>
            <a:pPr marL="274638" lvl="1" indent="0" algn="just" eaLnBrk="1" hangingPunct="1">
              <a:buNone/>
              <a:defRPr/>
            </a:pPr>
            <a:r>
              <a:rPr lang="en-US" dirty="0" smtClean="0"/>
              <a:t>T= {f</a:t>
            </a:r>
            <a:r>
              <a:rPr lang="en-US" baseline="-25000" dirty="0" smtClean="0"/>
              <a:t>1</a:t>
            </a:r>
            <a:r>
              <a:rPr lang="en-US" dirty="0" smtClean="0"/>
              <a:t>:</a:t>
            </a:r>
            <a:r>
              <a:rPr lang="en-US" baseline="-25000" dirty="0" smtClean="0"/>
              <a:t> </a:t>
            </a:r>
            <a:r>
              <a:rPr lang="it-IT" sz="2400" dirty="0"/>
              <a:t>«</a:t>
            </a:r>
            <a:r>
              <a:rPr lang="en-US" dirty="0" smtClean="0"/>
              <a:t>Mauricio</a:t>
            </a:r>
            <a:r>
              <a:rPr lang="it-IT" sz="2400" dirty="0" smtClean="0"/>
              <a:t>»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Profesor</a:t>
            </a:r>
            <a:r>
              <a:rPr lang="en-US" dirty="0" smtClean="0"/>
              <a:t>; </a:t>
            </a:r>
          </a:p>
          <a:p>
            <a:pPr lvl="1" algn="just" eaLnBrk="1" hangingPunct="1">
              <a:defRPr/>
            </a:pPr>
            <a:r>
              <a:rPr lang="en-US" dirty="0">
                <a:solidFill>
                  <a:srgbClr val="2F20F6"/>
                </a:solidFill>
              </a:rPr>
              <a:t> </a:t>
            </a:r>
            <a:r>
              <a:rPr lang="en-US" dirty="0" smtClean="0">
                <a:solidFill>
                  <a:srgbClr val="2F20F6"/>
                </a:solidFill>
              </a:rPr>
              <a:t>	     </a:t>
            </a:r>
            <a:r>
              <a:rPr lang="es-EC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Profesor(Mauricio)</a:t>
            </a:r>
            <a:endParaRPr lang="en-US" dirty="0">
              <a:solidFill>
                <a:srgbClr val="0033C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638" lvl="1" indent="0" algn="just" eaLnBrk="1" hangingPunct="1">
              <a:buNone/>
              <a:defRPr/>
            </a:pPr>
            <a:r>
              <a:rPr lang="en-US" dirty="0" smtClean="0"/>
              <a:t>      f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Profesores</a:t>
            </a:r>
            <a:r>
              <a:rPr lang="en-US" dirty="0" smtClean="0"/>
              <a:t> son </a:t>
            </a:r>
            <a:r>
              <a:rPr lang="en-US" dirty="0" err="1" smtClean="0"/>
              <a:t>distintos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</a:p>
          <a:p>
            <a:pPr lvl="1" algn="just" eaLnBrk="1" hangingPunct="1"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∀x(</a:t>
            </a:r>
            <a:r>
              <a:rPr lang="en-US" dirty="0" err="1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(x) 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⌐</a:t>
            </a:r>
            <a:r>
              <a:rPr lang="en-US" dirty="0" err="1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Estudiante</a:t>
            </a:r>
            <a:r>
              <a:rPr lang="en-US" dirty="0" smtClean="0">
                <a:solidFill>
                  <a:srgbClr val="0033CC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(x))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}</a:t>
            </a:r>
          </a:p>
          <a:p>
            <a:pPr marL="274638" lvl="1" indent="0" algn="just" eaLnBrk="1" hangingPunct="1">
              <a:buNone/>
              <a:defRPr/>
            </a:pPr>
            <a:r>
              <a:rPr lang="it-IT" sz="2200" dirty="0" smtClean="0"/>
              <a:t>Interpretación</a:t>
            </a:r>
            <a:r>
              <a:rPr lang="it-IT" sz="2200" baseline="-25000" dirty="0" smtClean="0"/>
              <a:t>3</a:t>
            </a:r>
          </a:p>
          <a:p>
            <a:pPr lvl="1" algn="just" eaLnBrk="1" hangingPunct="1">
              <a:defRPr/>
            </a:pPr>
            <a:r>
              <a:rPr lang="it-IT" sz="2200" dirty="0" smtClean="0"/>
              <a:t>D</a:t>
            </a:r>
            <a:r>
              <a:rPr lang="it-IT" sz="2200" baseline="-25000" dirty="0" smtClean="0"/>
              <a:t>3 </a:t>
            </a:r>
            <a:r>
              <a:rPr lang="it-IT" sz="2200" dirty="0" smtClean="0"/>
              <a:t>={«Mauricio», «Juan»}</a:t>
            </a:r>
            <a:endParaRPr lang="it-IT" sz="2200" dirty="0"/>
          </a:p>
          <a:p>
            <a:pPr lvl="1" algn="just" eaLnBrk="1" hangingPunct="1">
              <a:defRPr/>
            </a:pPr>
            <a:r>
              <a:rPr lang="it-IT" sz="2200" dirty="0" smtClean="0"/>
              <a:t>M</a:t>
            </a:r>
            <a:r>
              <a:rPr lang="it-IT" sz="2200" baseline="-25000" dirty="0" smtClean="0"/>
              <a:t>3</a:t>
            </a:r>
            <a:r>
              <a:rPr lang="it-IT" sz="2200" dirty="0" smtClean="0"/>
              <a:t>= </a:t>
            </a:r>
            <a:r>
              <a:rPr lang="it-IT" sz="2200" dirty="0"/>
              <a:t>«</a:t>
            </a:r>
            <a:r>
              <a:rPr lang="it-IT" sz="2200" dirty="0" smtClean="0"/>
              <a:t>Mauricio</a:t>
            </a:r>
            <a:r>
              <a:rPr lang="it-IT" sz="2200" dirty="0"/>
              <a:t>»</a:t>
            </a:r>
            <a:r>
              <a:rPr lang="it-IT" sz="2200" dirty="0" smtClean="0"/>
              <a:t> es Profesor</a:t>
            </a:r>
          </a:p>
          <a:p>
            <a:pPr lvl="1" algn="just" eaLnBrk="1" hangingPunct="1">
              <a:defRPr/>
            </a:pPr>
            <a:r>
              <a:rPr lang="it-IT" sz="2200" dirty="0" smtClean="0"/>
              <a:t>       «Juan» </a:t>
            </a:r>
            <a:r>
              <a:rPr lang="it-IT" sz="2200" dirty="0"/>
              <a:t>es </a:t>
            </a:r>
            <a:r>
              <a:rPr lang="it-IT" sz="2200" dirty="0" smtClean="0"/>
              <a:t>Estudiante</a:t>
            </a:r>
          </a:p>
          <a:p>
            <a:pPr lvl="2" algn="just" eaLnBrk="1" hangingPunct="1">
              <a:defRPr/>
            </a:pPr>
            <a:endParaRPr lang="it-IT" sz="19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5364088" y="5373216"/>
            <a:ext cx="3278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M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>
                <a:latin typeface=""/>
              </a:rPr>
              <a:t>⊨</a:t>
            </a:r>
            <a:r>
              <a:rPr lang="it-IT" dirty="0"/>
              <a:t> T (</a:t>
            </a:r>
            <a:r>
              <a:rPr lang="it-IT" i="1" dirty="0" smtClean="0"/>
              <a:t>M</a:t>
            </a:r>
            <a:r>
              <a:rPr lang="it-IT" baseline="-25000" dirty="0" smtClean="0"/>
              <a:t>3</a:t>
            </a:r>
            <a:r>
              <a:rPr lang="it-IT" i="1" dirty="0" smtClean="0"/>
              <a:t> </a:t>
            </a:r>
            <a:r>
              <a:rPr lang="it-IT" i="1" dirty="0"/>
              <a:t>implica T</a:t>
            </a:r>
            <a:r>
              <a:rPr lang="it-IT" dirty="0"/>
              <a:t>) </a:t>
            </a:r>
            <a:r>
              <a:rPr lang="it-IT" dirty="0" smtClean="0"/>
              <a:t>; M</a:t>
            </a:r>
            <a:r>
              <a:rPr lang="it-IT" baseline="-25000" dirty="0" smtClean="0"/>
              <a:t>3</a:t>
            </a:r>
            <a:r>
              <a:rPr lang="it-IT" dirty="0" smtClean="0"/>
              <a:t> </a:t>
            </a:r>
            <a:r>
              <a:rPr lang="it-IT" dirty="0"/>
              <a:t>⊨ </a:t>
            </a:r>
            <a:r>
              <a:rPr lang="en-US" dirty="0">
                <a:ea typeface="宋体" pitchFamily="2" charset="-122"/>
              </a:rPr>
              <a:t>A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dirty="0" smtClean="0">
                <a:ea typeface="宋体" pitchFamily="2" charset="-122"/>
              </a:rPr>
              <a:t>Mauricio no </a:t>
            </a:r>
            <a:r>
              <a:rPr lang="en-US" dirty="0" err="1" smtClean="0">
                <a:ea typeface="宋体" pitchFamily="2" charset="-122"/>
              </a:rPr>
              <a:t>es</a:t>
            </a: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err="1" smtClean="0">
                <a:ea typeface="宋体" pitchFamily="2" charset="-122"/>
              </a:rPr>
              <a:t>Estudiante</a:t>
            </a:r>
            <a:endParaRPr lang="en-US" dirty="0" smtClean="0">
              <a:ea typeface="宋体" pitchFamily="2" charset="-122"/>
            </a:endParaRPr>
          </a:p>
          <a:p>
            <a:r>
              <a:rPr lang="en-US" dirty="0" smtClean="0">
                <a:ea typeface="宋体" pitchFamily="2" charset="-122"/>
              </a:rPr>
              <a:t>Juan no </a:t>
            </a:r>
            <a:r>
              <a:rPr lang="en-US" dirty="0" err="1" smtClean="0">
                <a:ea typeface="宋体" pitchFamily="2" charset="-122"/>
              </a:rPr>
              <a:t>es</a:t>
            </a: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err="1" smtClean="0">
                <a:ea typeface="宋体" pitchFamily="2" charset="-122"/>
              </a:rPr>
              <a:t>Profesor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1940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Modelo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300163"/>
            <a:ext cx="8435975" cy="4937125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s-EC" sz="2200" dirty="0"/>
              <a:t>Un </a:t>
            </a:r>
            <a:r>
              <a:rPr lang="es-EC" sz="2200" dirty="0">
                <a:solidFill>
                  <a:srgbClr val="FF3300"/>
                </a:solidFill>
              </a:rPr>
              <a:t>modelo M</a:t>
            </a:r>
            <a:r>
              <a:rPr lang="es-EC" sz="2200" dirty="0"/>
              <a:t> es una representación abstracta (en sentido matemático) de las verdades deseadas a través de la interpretación I del lenguaje L</a:t>
            </a:r>
            <a:endParaRPr lang="en-US" sz="2200" dirty="0" smtClean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200" dirty="0" err="1" smtClean="0">
                <a:solidFill>
                  <a:srgbClr val="2F20F6"/>
                </a:solidFill>
              </a:rPr>
              <a:t>e.j</a:t>
            </a:r>
            <a:r>
              <a:rPr lang="en-US" sz="2200" dirty="0" smtClean="0">
                <a:solidFill>
                  <a:srgbClr val="2F20F6"/>
                </a:solidFill>
              </a:rPr>
              <a:t>. Madonna </a:t>
            </a:r>
            <a:r>
              <a:rPr lang="en-US" sz="2200" dirty="0" err="1" smtClean="0">
                <a:solidFill>
                  <a:srgbClr val="2F20F6"/>
                </a:solidFill>
              </a:rPr>
              <a:t>es</a:t>
            </a:r>
            <a:r>
              <a:rPr lang="en-US" sz="2200" dirty="0" smtClean="0">
                <a:solidFill>
                  <a:srgbClr val="2F20F6"/>
                </a:solidFill>
              </a:rPr>
              <a:t> </a:t>
            </a:r>
            <a:r>
              <a:rPr lang="en-US" sz="2200" dirty="0" err="1" smtClean="0">
                <a:solidFill>
                  <a:srgbClr val="2F20F6"/>
                </a:solidFill>
              </a:rPr>
              <a:t>una</a:t>
            </a:r>
            <a:r>
              <a:rPr lang="en-US" sz="2200" dirty="0" smtClean="0">
                <a:solidFill>
                  <a:srgbClr val="2F20F6"/>
                </a:solidFill>
              </a:rPr>
              <a:t> </a:t>
            </a:r>
            <a:r>
              <a:rPr lang="en-US" sz="2200" dirty="0" err="1" smtClean="0">
                <a:solidFill>
                  <a:srgbClr val="2F20F6"/>
                </a:solidFill>
              </a:rPr>
              <a:t>cantante</a:t>
            </a:r>
            <a:r>
              <a:rPr lang="en-US" sz="2200" dirty="0" smtClean="0">
                <a:solidFill>
                  <a:srgbClr val="2F20F6"/>
                </a:solidFill>
              </a:rPr>
              <a:t>, Mauricio </a:t>
            </a:r>
            <a:r>
              <a:rPr lang="en-US" sz="2200" dirty="0" err="1" smtClean="0">
                <a:solidFill>
                  <a:srgbClr val="2F20F6"/>
                </a:solidFill>
              </a:rPr>
              <a:t>es</a:t>
            </a:r>
            <a:r>
              <a:rPr lang="en-US" sz="2200" dirty="0" smtClean="0">
                <a:solidFill>
                  <a:srgbClr val="2F20F6"/>
                </a:solidFill>
              </a:rPr>
              <a:t> </a:t>
            </a:r>
            <a:r>
              <a:rPr lang="en-US" sz="2200" dirty="0" err="1" smtClean="0">
                <a:solidFill>
                  <a:srgbClr val="2F20F6"/>
                </a:solidFill>
              </a:rPr>
              <a:t>una</a:t>
            </a:r>
            <a:r>
              <a:rPr lang="en-US" sz="2200" dirty="0" smtClean="0">
                <a:solidFill>
                  <a:srgbClr val="2F20F6"/>
                </a:solidFill>
              </a:rPr>
              <a:t> </a:t>
            </a:r>
            <a:r>
              <a:rPr lang="en-US" sz="2200" dirty="0" err="1" smtClean="0">
                <a:solidFill>
                  <a:srgbClr val="2F20F6"/>
                </a:solidFill>
              </a:rPr>
              <a:t>cantante</a:t>
            </a:r>
            <a:r>
              <a:rPr lang="en-US" sz="2200" dirty="0" smtClean="0">
                <a:solidFill>
                  <a:srgbClr val="2F20F6"/>
                </a:solidFill>
              </a:rPr>
              <a:t>, …</a:t>
            </a:r>
            <a:endParaRPr lang="en-US" sz="2200" dirty="0" smtClean="0"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endParaRPr lang="it-IT" sz="2500" dirty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it-IT" sz="2200" dirty="0"/>
              <a:t>M </a:t>
            </a:r>
            <a:r>
              <a:rPr lang="it-IT" sz="2200" dirty="0">
                <a:latin typeface=""/>
              </a:rPr>
              <a:t>⊨</a:t>
            </a:r>
            <a:r>
              <a:rPr lang="it-IT" sz="2200" dirty="0"/>
              <a:t> T </a:t>
            </a:r>
            <a:r>
              <a:rPr lang="it-IT" sz="2200" dirty="0" smtClean="0"/>
              <a:t>(</a:t>
            </a:r>
            <a:r>
              <a:rPr lang="it-IT" sz="2200" i="1" dirty="0" smtClean="0"/>
              <a:t>M implica T</a:t>
            </a:r>
            <a:r>
              <a:rPr lang="it-IT" sz="2200" dirty="0" smtClean="0"/>
              <a:t>) iff </a:t>
            </a:r>
            <a:r>
              <a:rPr lang="it-IT" sz="2200" dirty="0"/>
              <a:t>M ⊨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, </a:t>
            </a:r>
            <a:r>
              <a:rPr lang="it-IT" sz="2200" dirty="0" smtClean="0"/>
              <a:t>para cada formula </a:t>
            </a:r>
            <a:r>
              <a:rPr lang="en-US" altLang="zh-CN" sz="2200" dirty="0">
                <a:ea typeface="宋体" pitchFamily="2" charset="-122"/>
              </a:rPr>
              <a:t>A</a:t>
            </a:r>
            <a:r>
              <a:rPr lang="it-IT" sz="2200" dirty="0"/>
              <a:t> </a:t>
            </a:r>
            <a:r>
              <a:rPr lang="it-IT" sz="2200" dirty="0" smtClean="0"/>
              <a:t>en </a:t>
            </a:r>
            <a:r>
              <a:rPr lang="it-IT" sz="2200" dirty="0"/>
              <a:t>T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it-IT" sz="2500" dirty="0"/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es-EC" sz="2200" dirty="0"/>
              <a:t>Un modelo M de una teoría T es cualquier </a:t>
            </a:r>
            <a:r>
              <a:rPr lang="es-EC" sz="2200" i="1" dirty="0"/>
              <a:t>función de interpretación </a:t>
            </a:r>
            <a:r>
              <a:rPr lang="es-EC" sz="2200" dirty="0"/>
              <a:t>que satisface todos los hechos en T (M </a:t>
            </a:r>
            <a:r>
              <a:rPr lang="es-EC" sz="2200" i="1" dirty="0"/>
              <a:t>satisface</a:t>
            </a:r>
            <a:r>
              <a:rPr lang="es-EC" sz="2200" dirty="0"/>
              <a:t> T)</a:t>
            </a:r>
            <a:endParaRPr lang="it-IT" sz="2200" dirty="0" smtClean="0"/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es-EC" sz="2200" dirty="0"/>
              <a:t>Puede haber muchos modelos que satisfagan la teoría T. Son un subconjunto de todas las funciones de interpretación posibles sobre L</a:t>
            </a:r>
            <a:r>
              <a:rPr lang="es-EC" sz="2200" dirty="0" smtClean="0"/>
              <a:t>.</a:t>
            </a:r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es-EC" sz="2200" dirty="0"/>
              <a:t>En caso de que no existan modelos para T, decimos que la teoría T no es </a:t>
            </a:r>
            <a:r>
              <a:rPr lang="es-EC" sz="2200" dirty="0">
                <a:solidFill>
                  <a:srgbClr val="FF3300"/>
                </a:solidFill>
              </a:rPr>
              <a:t>satisfactoria</a:t>
            </a:r>
            <a:r>
              <a:rPr lang="es-EC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719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292" tIns="41148" rIns="82292" bIns="41148"/>
          <a:lstStyle/>
          <a:p>
            <a:pPr eaLnBrk="1" hangingPunct="1"/>
            <a:r>
              <a:rPr lang="es-EC" altLang="zh-CN" smtClean="0"/>
              <a:t>Usos de los lenguajes de representación</a:t>
            </a:r>
            <a:endParaRPr lang="en-US" altLang="zh-CN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62950" cy="4937125"/>
          </a:xfrm>
        </p:spPr>
        <p:txBody>
          <a:bodyPr lIns="82292" tIns="41148" rIns="82292" bIns="41148"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C" altLang="zh-CN" sz="2400" dirty="0">
                <a:ea typeface="宋体" pitchFamily="2" charset="-122"/>
              </a:rPr>
              <a:t>Los dos propósitos en el modelado</a:t>
            </a:r>
            <a:r>
              <a:rPr lang="es-EC" altLang="zh-CN" sz="2400" dirty="0" smtClean="0">
                <a:ea typeface="宋体" pitchFamily="2" charset="-122"/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	</a:t>
            </a:r>
          </a:p>
          <a:p>
            <a:pPr lvl="1" eaLnBrk="1" hangingPunct="1">
              <a:defRPr/>
            </a:pPr>
            <a:r>
              <a:rPr lang="es-EC" altLang="zh-CN" sz="2400" dirty="0">
                <a:solidFill>
                  <a:srgbClr val="0000FF"/>
                </a:solidFill>
                <a:ea typeface="宋体" pitchFamily="2" charset="-122"/>
              </a:rPr>
              <a:t>Especificación:</a:t>
            </a:r>
          </a:p>
          <a:p>
            <a:pPr lvl="2" eaLnBrk="1" hangingPunct="1">
              <a:defRPr/>
            </a:pPr>
            <a:r>
              <a:rPr lang="es-EC" altLang="zh-CN" sz="2100" dirty="0">
                <a:solidFill>
                  <a:srgbClr val="FF3300"/>
                </a:solidFill>
                <a:ea typeface="宋体" pitchFamily="2" charset="-122"/>
              </a:rPr>
              <a:t>Representación</a:t>
            </a:r>
            <a:r>
              <a:rPr lang="es-EC" altLang="zh-CN" sz="2100" dirty="0">
                <a:ea typeface="宋体" pitchFamily="2" charset="-122"/>
              </a:rPr>
              <a:t> del problema en el nivel apropiado de abstracción.</a:t>
            </a:r>
          </a:p>
          <a:p>
            <a:pPr lvl="2" eaLnBrk="1" hangingPunct="1">
              <a:defRPr/>
            </a:pPr>
            <a:r>
              <a:rPr lang="es-EC" altLang="zh-CN" sz="2100" dirty="0" smtClean="0">
                <a:ea typeface="宋体" pitchFamily="2" charset="-122"/>
              </a:rPr>
              <a:t>Permite </a:t>
            </a:r>
            <a:r>
              <a:rPr lang="es-EC" altLang="zh-CN" sz="2100" dirty="0">
                <a:ea typeface="宋体" pitchFamily="2" charset="-122"/>
              </a:rPr>
              <a:t>sintaxis </a:t>
            </a:r>
            <a:r>
              <a:rPr lang="es-EC" altLang="zh-CN" sz="2100" dirty="0" smtClean="0">
                <a:ea typeface="宋体" pitchFamily="2" charset="-122"/>
              </a:rPr>
              <a:t>informal/formal y </a:t>
            </a:r>
            <a:r>
              <a:rPr lang="es-EC" altLang="zh-CN" sz="2100" dirty="0">
                <a:ea typeface="宋体" pitchFamily="2" charset="-122"/>
              </a:rPr>
              <a:t>semántica </a:t>
            </a:r>
            <a:r>
              <a:rPr lang="es-EC" altLang="zh-CN" sz="2100" dirty="0" smtClean="0">
                <a:ea typeface="宋体" pitchFamily="2" charset="-122"/>
              </a:rPr>
              <a:t>informal/formal.</a:t>
            </a:r>
            <a:endParaRPr lang="en-US" altLang="zh-CN" sz="2100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s-EC" altLang="zh-CN" sz="2400" dirty="0">
                <a:solidFill>
                  <a:srgbClr val="0000FF"/>
                </a:solidFill>
                <a:ea typeface="宋体" pitchFamily="2" charset="-122"/>
              </a:rPr>
              <a:t>Automatización (Razonamiento Automatizado)</a:t>
            </a:r>
          </a:p>
          <a:p>
            <a:pPr lvl="2" eaLnBrk="1" hangingPunct="1">
              <a:defRPr/>
            </a:pPr>
            <a:r>
              <a:rPr lang="es-EC" altLang="zh-CN" sz="2100" dirty="0">
                <a:solidFill>
                  <a:srgbClr val="FF0000"/>
                </a:solidFill>
                <a:ea typeface="宋体" pitchFamily="2" charset="-122"/>
              </a:rPr>
              <a:t>Consecuencias </a:t>
            </a:r>
            <a:r>
              <a:rPr lang="es-EC" altLang="zh-CN" sz="2100" dirty="0" smtClean="0">
                <a:ea typeface="宋体" pitchFamily="2" charset="-122"/>
              </a:rPr>
              <a:t>o </a:t>
            </a:r>
            <a:r>
              <a:rPr lang="es-EC" altLang="zh-CN" sz="2100" dirty="0">
                <a:ea typeface="宋体" pitchFamily="2" charset="-122"/>
              </a:rPr>
              <a:t>propiedades de las especificaciones elegidas.</a:t>
            </a:r>
          </a:p>
          <a:p>
            <a:pPr lvl="2" eaLnBrk="1" hangingPunct="1">
              <a:defRPr/>
            </a:pPr>
            <a:r>
              <a:rPr lang="es-EC" altLang="zh-CN" sz="2100" dirty="0">
                <a:ea typeface="宋体" pitchFamily="2" charset="-122"/>
              </a:rPr>
              <a:t>Requiere semántica formal.</a:t>
            </a:r>
            <a:endParaRPr lang="en-US" altLang="zh-CN" sz="2100" dirty="0" smtClean="0">
              <a:ea typeface="宋体" pitchFamily="2" charset="-122"/>
            </a:endParaRPr>
          </a:p>
          <a:p>
            <a:pPr lvl="2" eaLnBrk="1" hangingPunct="1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defRPr/>
            </a:pPr>
            <a:r>
              <a:rPr lang="es-EC" altLang="zh-CN" sz="2400" dirty="0">
                <a:ea typeface="宋体" pitchFamily="2" charset="-122"/>
              </a:rPr>
              <a:t>¡Las lógicas tienen sintaxis </a:t>
            </a:r>
            <a:r>
              <a:rPr lang="es-EC" altLang="zh-CN" sz="2400" dirty="0" smtClean="0">
                <a:ea typeface="宋体" pitchFamily="2" charset="-122"/>
              </a:rPr>
              <a:t>y </a:t>
            </a:r>
            <a:r>
              <a:rPr lang="es-EC" altLang="zh-CN" sz="2400" dirty="0">
                <a:ea typeface="宋体" pitchFamily="2" charset="-122"/>
              </a:rPr>
              <a:t>semántica formal!</a:t>
            </a:r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292" tIns="41148" rIns="82292" bIns="41148"/>
          <a:lstStyle/>
          <a:p>
            <a:pPr eaLnBrk="1" hangingPunct="1"/>
            <a:r>
              <a:rPr lang="es-EC" altLang="zh-CN" smtClean="0"/>
              <a:t>¿Porqué Lenguaje Natural?</a:t>
            </a:r>
            <a:endParaRPr lang="en-US" altLang="zh-CN" smtClean="0"/>
          </a:p>
        </p:txBody>
      </p:sp>
      <p:graphicFrame>
        <p:nvGraphicFramePr>
          <p:cNvPr id="33846" name="Group 54"/>
          <p:cNvGraphicFramePr>
            <a:graphicFrameLocks noGrp="1"/>
          </p:cNvGraphicFramePr>
          <p:nvPr/>
        </p:nvGraphicFramePr>
        <p:xfrm>
          <a:off x="468313" y="1397000"/>
          <a:ext cx="8207375" cy="3811588"/>
        </p:xfrm>
        <a:graphic>
          <a:graphicData uri="http://schemas.openxmlformats.org/drawingml/2006/table">
            <a:tbl>
              <a:tblPr/>
              <a:tblGrid>
                <a:gridCol w="2232025"/>
                <a:gridCol w="3095625"/>
                <a:gridCol w="2879725"/>
              </a:tblGrid>
              <a:tr h="519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Usado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para</a:t>
                      </a:r>
                    </a:p>
                  </a:txBody>
                  <a:tcPr marL="91436" marR="9143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Ventajas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Desventajas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</a:tr>
              <a:tr h="32923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Para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especificación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informal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marL="91436" marR="9143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 menudo se usa al comienzo de la resolución de problemas, cuando necesitamos un lenguaje directo, "flexible",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bien comprendido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y el problema aún no está claro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s-EC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Útil para interactuar con los usuarios.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La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semántica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es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informal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, en gran parte ambigua.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s-EC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Pragmáticamente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ineficiente para la automatización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 lIns="82292" tIns="41148" rIns="82292" bIns="41148"/>
          <a:lstStyle/>
          <a:p>
            <a:pPr eaLnBrk="1" hangingPunct="1"/>
            <a:r>
              <a:rPr lang="es-EC" altLang="zh-CN" smtClean="0"/>
              <a:t>¿</a:t>
            </a:r>
            <a:r>
              <a:rPr lang="en-US" altLang="zh-CN" smtClean="0"/>
              <a:t>Porqué Diagramas?</a:t>
            </a:r>
          </a:p>
        </p:txBody>
      </p:sp>
      <p:graphicFrame>
        <p:nvGraphicFramePr>
          <p:cNvPr id="100395" name="Group 43"/>
          <p:cNvGraphicFramePr>
            <a:graphicFrameLocks noGrp="1"/>
          </p:cNvGraphicFramePr>
          <p:nvPr/>
        </p:nvGraphicFramePr>
        <p:xfrm>
          <a:off x="468313" y="1397000"/>
          <a:ext cx="8207375" cy="4484688"/>
        </p:xfrm>
        <a:graphic>
          <a:graphicData uri="http://schemas.openxmlformats.org/drawingml/2006/table">
            <a:tbl>
              <a:tblPr/>
              <a:tblGrid>
                <a:gridCol w="2232025"/>
                <a:gridCol w="3095625"/>
                <a:gridCol w="2879725"/>
              </a:tblGrid>
              <a:tr h="519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Usado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para</a:t>
                      </a:r>
                    </a:p>
                  </a:txBody>
                  <a:tcPr marL="91436" marR="91436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Ventajas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Desventajas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</a:tr>
              <a:tr h="3965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Proporcionar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especificaciones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más estructuradas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y organizadas que los lenguajes naturales.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s-EC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Sintaxis informal/formal (depende del tipo de diagrama)</a:t>
                      </a:r>
                    </a:p>
                  </a:txBody>
                  <a:tcPr marL="91436" marR="91436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En gran parte estructurado y organizado; Usualmente se usa en representación con lenguajes unificados cuando las cosas no son triviales o se requiere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más precisión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w.r.t. lenguaje natural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s-EC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Útil para interactuar con los usuarios.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593725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BCBCBC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marL="91436" marR="9143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semántica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es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informal, 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en gran parte ambigua.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s-EC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Pragmáticamente</a:t>
                      </a:r>
                      <a:r>
                        <a:rPr kumimoji="0" lang="es-EC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ineficiente para la automatización.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 lIns="82292" tIns="41148" rIns="82292" bIns="41148"/>
          <a:lstStyle/>
          <a:p>
            <a:pPr eaLnBrk="1" hangingPunct="1"/>
            <a:r>
              <a:rPr lang="es-EC" altLang="zh-CN" smtClean="0"/>
              <a:t>¿</a:t>
            </a:r>
            <a:r>
              <a:rPr lang="en-US" altLang="zh-CN" smtClean="0"/>
              <a:t>Porqué Logica?</a:t>
            </a:r>
          </a:p>
        </p:txBody>
      </p:sp>
      <p:graphicFrame>
        <p:nvGraphicFramePr>
          <p:cNvPr id="102449" name="Group 49"/>
          <p:cNvGraphicFramePr>
            <a:graphicFrameLocks noGrp="1"/>
          </p:cNvGraphicFramePr>
          <p:nvPr/>
        </p:nvGraphicFramePr>
        <p:xfrm>
          <a:off x="468313" y="1397000"/>
          <a:ext cx="8207375" cy="3963988"/>
        </p:xfrm>
        <a:graphic>
          <a:graphicData uri="http://schemas.openxmlformats.org/drawingml/2006/table">
            <a:tbl>
              <a:tblPr/>
              <a:tblGrid>
                <a:gridCol w="2232025"/>
                <a:gridCol w="3095625"/>
                <a:gridCol w="2879725"/>
              </a:tblGrid>
              <a:tr h="519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Usado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para</a:t>
                      </a:r>
                    </a:p>
                  </a:txBody>
                  <a:tcPr marL="91436" marR="91436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Ventajas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Desventajas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91436" marR="91436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B92B"/>
                    </a:solidFill>
                  </a:tcPr>
                </a:tc>
              </a:tr>
              <a:tr h="3444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Especificación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Formal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Automatización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marL="91436" marR="91436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Bien entendido con </a:t>
                      </a: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sintaxis y semántica formal</a:t>
                      </a: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: podemos especificar y probar mejor la exactitud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s-EC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Pragmáticamente </a:t>
                      </a: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eficiente para la automatización </a:t>
                      </a: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que explota la semántica explícitamente codificada: servicios de razonamiento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Apenas se puede utilizar para interactuar con los usuarios.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s-EC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Un crecimiento exponencial en </a:t>
                      </a: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costo</a:t>
                      </a:r>
                      <a:r>
                        <a:rPr kumimoji="0" lang="es-EC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 (computacional, humano)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marL="91436" marR="91436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96263" cy="990600"/>
          </a:xfrm>
        </p:spPr>
        <p:txBody>
          <a:bodyPr/>
          <a:lstStyle/>
          <a:p>
            <a:pPr eaLnBrk="1" hangingPunct="1"/>
            <a:r>
              <a:rPr lang="es-EC" altLang="en-US" smtClean="0"/>
              <a:t>Cómo utilizar el modelado lógico en la práctica.</a:t>
            </a:r>
            <a:endParaRPr lang="en-US" altLang="en-US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23863" y="1225550"/>
            <a:ext cx="82296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8" rIns="91438" bIns="45718"/>
          <a:lstStyle>
            <a:lvl1pPr marL="358775" indent="-358775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15950" indent="-34290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s-EC" altLang="en-US" sz="2500" dirty="0">
                <a:solidFill>
                  <a:srgbClr val="FF3300"/>
                </a:solidFill>
              </a:rPr>
              <a:t>Definir una lógica</a:t>
            </a:r>
          </a:p>
          <a:p>
            <a:pPr lvl="1" eaLnBrk="1" hangingPunct="1"/>
            <a:r>
              <a:rPr lang="es-EC" altLang="en-US" sz="2200" dirty="0"/>
              <a:t>más a menudo por investigadores</a:t>
            </a:r>
          </a:p>
          <a:p>
            <a:pPr lvl="1" eaLnBrk="1" hangingPunct="1"/>
            <a:r>
              <a:rPr lang="es-EC" altLang="en-US" sz="2200" dirty="0"/>
              <a:t>¡no es una tarea trivial!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s-EC" altLang="en-US" sz="2500" dirty="0" err="1">
                <a:solidFill>
                  <a:srgbClr val="0033CC"/>
                </a:solidFill>
              </a:rPr>
              <a:t>Eligir</a:t>
            </a:r>
            <a:r>
              <a:rPr lang="es-EC" altLang="en-US" sz="2500" dirty="0">
                <a:solidFill>
                  <a:srgbClr val="0033CC"/>
                </a:solidFill>
              </a:rPr>
              <a:t> la lógica correcta para el problema</a:t>
            </a:r>
          </a:p>
          <a:p>
            <a:pPr lvl="1" eaLnBrk="1" hangingPunct="1"/>
            <a:r>
              <a:rPr lang="es-EC" altLang="en-US" sz="2200" dirty="0"/>
              <a:t>Dado un problema, </a:t>
            </a:r>
            <a:r>
              <a:rPr lang="es-EC" altLang="en-US" sz="2200" dirty="0" smtClean="0"/>
              <a:t>se debe elegir </a:t>
            </a:r>
            <a:r>
              <a:rPr lang="es-EC" altLang="en-US" sz="2200" dirty="0"/>
              <a:t>la lógica correcta, la mayoría de las veces, una de las muchas disponibles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s-EC" altLang="en-US" sz="2500" dirty="0">
                <a:solidFill>
                  <a:srgbClr val="0033CC"/>
                </a:solidFill>
              </a:rPr>
              <a:t>Escribir la teoría</a:t>
            </a:r>
          </a:p>
          <a:p>
            <a:pPr lvl="1" eaLnBrk="1" hangingPunct="1"/>
            <a:r>
              <a:rPr lang="es-EC" altLang="en-US" sz="2200" dirty="0"/>
              <a:t>El </a:t>
            </a:r>
            <a:r>
              <a:rPr lang="es-EC" altLang="en-US" sz="2200" dirty="0" smtClean="0"/>
              <a:t>experto escribe </a:t>
            </a:r>
            <a:r>
              <a:rPr lang="es-EC" altLang="en-US" sz="2200" dirty="0"/>
              <a:t>una teoría.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s-EC" altLang="en-US" sz="2500" dirty="0">
                <a:solidFill>
                  <a:srgbClr val="0033CC"/>
                </a:solidFill>
              </a:rPr>
              <a:t>Utilizar servicios de razonamiento</a:t>
            </a:r>
            <a:endParaRPr lang="es-EC" altLang="en-US" sz="2500" dirty="0">
              <a:solidFill>
                <a:srgbClr val="FF3300"/>
              </a:solidFill>
            </a:endParaRPr>
          </a:p>
          <a:p>
            <a:pPr lvl="1" eaLnBrk="1" hangingPunct="1"/>
            <a:r>
              <a:rPr lang="es-EC" altLang="en-US" sz="2200" dirty="0" smtClean="0"/>
              <a:t>Se deben utilizar </a:t>
            </a:r>
            <a:r>
              <a:rPr lang="es-EC" altLang="en-US" sz="2200" dirty="0"/>
              <a:t>los servicios de razonamiento para resolver </a:t>
            </a:r>
            <a:r>
              <a:rPr lang="es-EC" altLang="en-US" sz="2200" dirty="0" smtClean="0"/>
              <a:t>los programas</a:t>
            </a:r>
            <a:r>
              <a:rPr lang="es-EC" altLang="en-US" sz="2200" dirty="0"/>
              <a:t>.</a:t>
            </a:r>
            <a:endParaRPr lang="it-IT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 importante compromiso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s-EC" altLang="en-US" sz="2500" smtClean="0"/>
              <a:t>Hay una compensación entre:</a:t>
            </a:r>
          </a:p>
          <a:p>
            <a:pPr lvl="1" eaLnBrk="1" hangingPunct="1"/>
            <a:r>
              <a:rPr lang="es-EC" altLang="en-US" sz="2200" smtClean="0">
                <a:solidFill>
                  <a:srgbClr val="FF3300"/>
                </a:solidFill>
              </a:rPr>
              <a:t>poder expresivo </a:t>
            </a:r>
            <a:r>
              <a:rPr lang="es-EC" altLang="en-US" sz="2200" smtClean="0"/>
              <a:t>(expresividad) y</a:t>
            </a:r>
          </a:p>
          <a:p>
            <a:pPr lvl="1" eaLnBrk="1" hangingPunct="1"/>
            <a:r>
              <a:rPr lang="es-EC" altLang="en-US" sz="2200" smtClean="0">
                <a:solidFill>
                  <a:srgbClr val="FF3300"/>
                </a:solidFill>
              </a:rPr>
              <a:t>eficiencia computacional </a:t>
            </a:r>
            <a:r>
              <a:rPr lang="es-EC" altLang="en-US" sz="2200" smtClean="0"/>
              <a:t>proporcionada por un lenguaje (lógico).</a:t>
            </a:r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r>
              <a:rPr lang="es-EC" altLang="en-US" sz="2500" smtClean="0"/>
              <a:t>Esta compensación es una medida de la tensión entre la </a:t>
            </a:r>
            <a:r>
              <a:rPr lang="es-EC" altLang="en-US" sz="2500" smtClean="0">
                <a:solidFill>
                  <a:srgbClr val="FF3300"/>
                </a:solidFill>
              </a:rPr>
              <a:t>especificación</a:t>
            </a:r>
            <a:r>
              <a:rPr lang="es-EC" altLang="en-US" sz="2500" smtClean="0"/>
              <a:t> y la </a:t>
            </a:r>
            <a:r>
              <a:rPr lang="es-EC" altLang="en-US" sz="2500" smtClean="0">
                <a:solidFill>
                  <a:srgbClr val="FF3300"/>
                </a:solidFill>
              </a:rPr>
              <a:t>automatización</a:t>
            </a:r>
            <a:r>
              <a:rPr lang="es-EC" altLang="en-US" sz="2500" smtClean="0"/>
              <a:t>.</a:t>
            </a:r>
            <a:endParaRPr lang="en-US" altLang="en-US" sz="2500" smtClean="0"/>
          </a:p>
          <a:p>
            <a:pPr eaLnBrk="1" hangingPunct="1"/>
            <a:endParaRPr lang="en-US" altLang="en-US" sz="2500" smtClean="0"/>
          </a:p>
          <a:p>
            <a:pPr eaLnBrk="1" hangingPunct="1"/>
            <a:r>
              <a:rPr lang="es-EC" altLang="en-US" sz="2500" smtClean="0"/>
              <a:t>Para </a:t>
            </a:r>
            <a:r>
              <a:rPr lang="es-EC" altLang="en-US" sz="2500" smtClean="0">
                <a:solidFill>
                  <a:srgbClr val="FF3300"/>
                </a:solidFill>
              </a:rPr>
              <a:t>usar la lógica </a:t>
            </a:r>
            <a:r>
              <a:rPr lang="es-EC" altLang="en-US" sz="2500" smtClean="0"/>
              <a:t>para el modelado, el modelador debe encontrar la compensación correcta entre expresividad en el lenguaje para formas más manejables de servicios de razonamiento.</a:t>
            </a:r>
            <a:r>
              <a:rPr lang="en-US" altLang="en-US" sz="25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 smtClean="0"/>
              <a:t>Preguntas?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839" y="2186862"/>
            <a:ext cx="2723890" cy="28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16387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16388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6389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16390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6391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92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4" name="Straight Arrow Connector 17"/>
          <p:cNvCxnSpPr>
            <a:cxnSpLocks noChangeShapeType="1"/>
            <a:stCxn id="16389" idx="3"/>
            <a:endCxn id="16390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16396" name="Straight Arrow Connector 20"/>
          <p:cNvCxnSpPr>
            <a:cxnSpLocks noChangeShapeType="1"/>
            <a:stCxn id="16391" idx="3"/>
            <a:endCxn id="16392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16398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928867" y="6048374"/>
            <a:ext cx="3726183" cy="70788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i="1" dirty="0" err="1" smtClean="0">
                <a:solidFill>
                  <a:srgbClr val="0033CC"/>
                </a:solidFill>
              </a:rPr>
              <a:t>fenomeno</a:t>
            </a:r>
            <a:r>
              <a:rPr lang="en-US" sz="2000" b="1" i="1" dirty="0" smtClean="0">
                <a:solidFill>
                  <a:srgbClr val="0033CC"/>
                </a:solidFill>
              </a:rPr>
              <a:t> </a:t>
            </a:r>
            <a:r>
              <a:rPr lang="en-US" sz="2000" b="1" i="1" dirty="0">
                <a:solidFill>
                  <a:srgbClr val="0033CC"/>
                </a:solidFill>
              </a:rPr>
              <a:t>que </a:t>
            </a:r>
            <a:r>
              <a:rPr lang="en-US" sz="2000" b="1" i="1" dirty="0" err="1">
                <a:solidFill>
                  <a:srgbClr val="0033CC"/>
                </a:solidFill>
              </a:rPr>
              <a:t>deseamos</a:t>
            </a:r>
            <a:r>
              <a:rPr lang="en-US" sz="2000" b="1" i="1" dirty="0">
                <a:solidFill>
                  <a:srgbClr val="0033CC"/>
                </a:solidFill>
              </a:rPr>
              <a:t> </a:t>
            </a:r>
            <a:r>
              <a:rPr lang="en-US" sz="2000" b="1" i="1" dirty="0" err="1">
                <a:solidFill>
                  <a:srgbClr val="0033CC"/>
                </a:solidFill>
              </a:rPr>
              <a:t>describir</a:t>
            </a:r>
            <a:endParaRPr lang="es-EC" sz="2000" b="1" i="1" dirty="0">
              <a:solidFill>
                <a:srgbClr val="0033CC"/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 rot="16200000">
            <a:off x="690571" y="4096903"/>
            <a:ext cx="504056" cy="56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17411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17412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7413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17414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7415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7416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8" name="Straight Arrow Connector 17"/>
          <p:cNvCxnSpPr>
            <a:cxnSpLocks noChangeShapeType="1"/>
            <a:stCxn id="17413" idx="3"/>
            <a:endCxn id="17414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17420" name="Straight Arrow Connector 20"/>
          <p:cNvCxnSpPr>
            <a:cxnSpLocks noChangeShapeType="1"/>
            <a:stCxn id="17415" idx="3"/>
            <a:endCxn id="17416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17422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986995" y="6063741"/>
            <a:ext cx="3726183" cy="70788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C" sz="2000" b="1" i="1" dirty="0" smtClean="0">
                <a:solidFill>
                  <a:srgbClr val="0033CC"/>
                </a:solidFill>
              </a:rPr>
              <a:t>imposibilidad </a:t>
            </a:r>
            <a:r>
              <a:rPr lang="es-EC" sz="2000" b="1" i="1" dirty="0">
                <a:solidFill>
                  <a:srgbClr val="0033CC"/>
                </a:solidFill>
              </a:rPr>
              <a:t>de captar toda la </a:t>
            </a:r>
            <a:r>
              <a:rPr lang="es-EC" sz="2000" b="1" i="1" dirty="0" smtClean="0">
                <a:solidFill>
                  <a:srgbClr val="0033CC"/>
                </a:solidFill>
              </a:rPr>
              <a:t>realidad…</a:t>
            </a:r>
            <a:endParaRPr lang="es-EC" sz="2000" b="1" i="1" dirty="0">
              <a:solidFill>
                <a:srgbClr val="0033CC"/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1237432" y="5684623"/>
            <a:ext cx="504056" cy="56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18435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18436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437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18438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8439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440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2" name="Straight Arrow Connector 17"/>
          <p:cNvCxnSpPr>
            <a:cxnSpLocks noChangeShapeType="1"/>
            <a:stCxn id="18437" idx="3"/>
            <a:endCxn id="18438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18444" name="Straight Arrow Connector 20"/>
          <p:cNvCxnSpPr>
            <a:cxnSpLocks noChangeShapeType="1"/>
            <a:stCxn id="18439" idx="3"/>
            <a:endCxn id="18440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18446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851920" y="5797719"/>
            <a:ext cx="5077282" cy="101566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C" sz="2000" b="1" i="1" dirty="0">
                <a:solidFill>
                  <a:srgbClr val="0033CC"/>
                </a:solidFill>
              </a:rPr>
              <a:t>lo que tenemos en </a:t>
            </a:r>
            <a:r>
              <a:rPr lang="es-EC" sz="2000" b="1" i="1" dirty="0" smtClean="0">
                <a:solidFill>
                  <a:srgbClr val="0033CC"/>
                </a:solidFill>
              </a:rPr>
              <a:t>mente… </a:t>
            </a:r>
          </a:p>
          <a:p>
            <a:pPr eaLnBrk="1" hangingPunct="1">
              <a:defRPr/>
            </a:pPr>
            <a:r>
              <a:rPr lang="es-EC" sz="2000" b="1" i="1" dirty="0" smtClean="0">
                <a:solidFill>
                  <a:srgbClr val="0033CC"/>
                </a:solidFill>
              </a:rPr>
              <a:t>Es </a:t>
            </a:r>
            <a:r>
              <a:rPr lang="es-EC" sz="2000" b="1" i="1" dirty="0">
                <a:solidFill>
                  <a:srgbClr val="0033CC"/>
                </a:solidFill>
              </a:rPr>
              <a:t>la primera abstracción del mundo (sujeto a la brecha semántica)</a:t>
            </a:r>
          </a:p>
        </p:txBody>
      </p:sp>
      <p:sp>
        <p:nvSpPr>
          <p:cNvPr id="21" name="Flecha derecha 20"/>
          <p:cNvSpPr/>
          <p:nvPr/>
        </p:nvSpPr>
        <p:spPr>
          <a:xfrm>
            <a:off x="4702175" y="3286542"/>
            <a:ext cx="504056" cy="56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19459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19460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9461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19462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9463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464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6" name="Straight Arrow Connector 17"/>
          <p:cNvCxnSpPr>
            <a:cxnSpLocks noChangeShapeType="1"/>
            <a:stCxn id="19461" idx="3"/>
            <a:endCxn id="19462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19468" name="Straight Arrow Connector 20"/>
          <p:cNvCxnSpPr>
            <a:cxnSpLocks noChangeShapeType="1"/>
            <a:stCxn id="19463" idx="3"/>
            <a:endCxn id="19464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19470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474714" y="5844204"/>
            <a:ext cx="5669286" cy="101566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C" sz="2000" b="1" i="1" dirty="0" smtClean="0">
                <a:solidFill>
                  <a:srgbClr val="0033CC"/>
                </a:solidFill>
              </a:rPr>
              <a:t>conjunto </a:t>
            </a:r>
            <a:r>
              <a:rPr lang="es-EC" sz="2000" b="1" i="1" dirty="0">
                <a:solidFill>
                  <a:srgbClr val="0033CC"/>
                </a:solidFill>
              </a:rPr>
              <a:t>de palabras y reglas </a:t>
            </a:r>
            <a:r>
              <a:rPr lang="es-EC" sz="2000" b="1" i="1" dirty="0" smtClean="0">
                <a:solidFill>
                  <a:srgbClr val="0033CC"/>
                </a:solidFill>
              </a:rPr>
              <a:t>…</a:t>
            </a:r>
          </a:p>
          <a:p>
            <a:pPr eaLnBrk="1" hangingPunct="1">
              <a:defRPr/>
            </a:pPr>
            <a:r>
              <a:rPr lang="es-EC" sz="2000" b="1" i="1" dirty="0" smtClean="0">
                <a:solidFill>
                  <a:srgbClr val="0033CC"/>
                </a:solidFill>
              </a:rPr>
              <a:t>para </a:t>
            </a:r>
            <a:r>
              <a:rPr lang="es-EC" sz="2000" b="1" i="1" dirty="0">
                <a:solidFill>
                  <a:srgbClr val="0033CC"/>
                </a:solidFill>
              </a:rPr>
              <a:t>construir sentencias </a:t>
            </a:r>
            <a:r>
              <a:rPr lang="es-EC" sz="2000" b="1" i="1" dirty="0" smtClean="0">
                <a:solidFill>
                  <a:srgbClr val="0033CC"/>
                </a:solidFill>
              </a:rPr>
              <a:t>y expresar </a:t>
            </a:r>
            <a:r>
              <a:rPr lang="es-EC" sz="2000" b="1" i="1" dirty="0">
                <a:solidFill>
                  <a:srgbClr val="0033CC"/>
                </a:solidFill>
              </a:rPr>
              <a:t>nuestro modelo mental</a:t>
            </a:r>
          </a:p>
        </p:txBody>
      </p:sp>
      <p:sp>
        <p:nvSpPr>
          <p:cNvPr id="20" name="Flecha derecha 19"/>
          <p:cNvSpPr/>
          <p:nvPr/>
        </p:nvSpPr>
        <p:spPr>
          <a:xfrm>
            <a:off x="2665414" y="2000251"/>
            <a:ext cx="504056" cy="56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Modelado</a:t>
            </a:r>
          </a:p>
        </p:txBody>
      </p:sp>
      <p:sp>
        <p:nvSpPr>
          <p:cNvPr id="20483" name="Rounded Rectangle 6"/>
          <p:cNvSpPr>
            <a:spLocks noChangeArrowheads="1"/>
          </p:cNvSpPr>
          <p:nvPr/>
        </p:nvSpPr>
        <p:spPr bwMode="auto">
          <a:xfrm>
            <a:off x="457200" y="3092450"/>
            <a:ext cx="1049338" cy="9001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algn="ctr">
            <a:solidFill>
              <a:srgbClr val="748696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Mundo</a:t>
            </a:r>
          </a:p>
        </p:txBody>
      </p:sp>
      <p:sp>
        <p:nvSpPr>
          <p:cNvPr id="20484" name="Rounded Rectangle 7"/>
          <p:cNvSpPr>
            <a:spLocks noChangeArrowheads="1"/>
          </p:cNvSpPr>
          <p:nvPr/>
        </p:nvSpPr>
        <p:spPr bwMode="auto">
          <a:xfrm>
            <a:off x="2997200" y="1420813"/>
            <a:ext cx="5657850" cy="41783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5259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0485" name="Rounded Rectangle 10"/>
          <p:cNvSpPr>
            <a:spLocks noChangeArrowheads="1"/>
          </p:cNvSpPr>
          <p:nvPr/>
        </p:nvSpPr>
        <p:spPr bwMode="auto">
          <a:xfrm>
            <a:off x="3338513" y="1870075"/>
            <a:ext cx="1363662" cy="900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Lenguaje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20486" name="Rounded Rectangle 11"/>
          <p:cNvSpPr>
            <a:spLocks noChangeArrowheads="1"/>
          </p:cNvSpPr>
          <p:nvPr/>
        </p:nvSpPr>
        <p:spPr bwMode="auto">
          <a:xfrm>
            <a:off x="7048500" y="1870075"/>
            <a:ext cx="1157288" cy="900113"/>
          </a:xfrm>
          <a:prstGeom prst="roundRect">
            <a:avLst>
              <a:gd name="adj" fmla="val 16667"/>
            </a:avLst>
          </a:prstGeom>
          <a:solidFill>
            <a:srgbClr val="B8847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Teoría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0487" name="Rounded Rectangle 12"/>
          <p:cNvSpPr>
            <a:spLocks noChangeArrowheads="1"/>
          </p:cNvSpPr>
          <p:nvPr/>
        </p:nvSpPr>
        <p:spPr bwMode="auto">
          <a:xfrm>
            <a:off x="3340100" y="4249738"/>
            <a:ext cx="1363663" cy="900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Dominio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0488" name="Rounded Rectangle 13"/>
          <p:cNvSpPr>
            <a:spLocks noChangeArrowheads="1"/>
          </p:cNvSpPr>
          <p:nvPr/>
        </p:nvSpPr>
        <p:spPr bwMode="auto">
          <a:xfrm>
            <a:off x="7048500" y="4249738"/>
            <a:ext cx="1157288" cy="900112"/>
          </a:xfrm>
          <a:prstGeom prst="roundRect">
            <a:avLst>
              <a:gd name="adj" fmla="val 16667"/>
            </a:avLst>
          </a:prstGeom>
          <a:solidFill>
            <a:srgbClr val="8E736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4838" y="3481388"/>
            <a:ext cx="3886200" cy="0"/>
          </a:xfrm>
          <a:prstGeom prst="line">
            <a:avLst/>
          </a:prstGeom>
          <a:ln w="603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0" name="Straight Arrow Connector 17"/>
          <p:cNvCxnSpPr>
            <a:cxnSpLocks noChangeShapeType="1"/>
            <a:stCxn id="20485" idx="3"/>
            <a:endCxn id="20486" idx="1"/>
          </p:cNvCxnSpPr>
          <p:nvPr/>
        </p:nvCxnSpPr>
        <p:spPr bwMode="auto">
          <a:xfrm>
            <a:off x="4710113" y="2320925"/>
            <a:ext cx="2328862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Box 18"/>
          <p:cNvSpPr txBox="1">
            <a:spLocks noChangeArrowheads="1"/>
          </p:cNvSpPr>
          <p:nvPr/>
        </p:nvSpPr>
        <p:spPr bwMode="auto">
          <a:xfrm>
            <a:off x="5103813" y="1990725"/>
            <a:ext cx="17049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Datos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Conocimiento</a:t>
            </a:r>
          </a:p>
        </p:txBody>
      </p:sp>
      <p:cxnSp>
        <p:nvCxnSpPr>
          <p:cNvPr id="20492" name="Straight Arrow Connector 20"/>
          <p:cNvCxnSpPr>
            <a:cxnSpLocks noChangeShapeType="1"/>
            <a:stCxn id="20487" idx="3"/>
            <a:endCxn id="20488" idx="1"/>
          </p:cNvCxnSpPr>
          <p:nvPr/>
        </p:nvCxnSpPr>
        <p:spPr bwMode="auto">
          <a:xfrm>
            <a:off x="4711700" y="4699000"/>
            <a:ext cx="2327275" cy="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TextBox 21"/>
          <p:cNvSpPr txBox="1">
            <a:spLocks noChangeArrowheads="1"/>
          </p:cNvSpPr>
          <p:nvPr/>
        </p:nvSpPr>
        <p:spPr bwMode="auto">
          <a:xfrm>
            <a:off x="5292725" y="4378325"/>
            <a:ext cx="1409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Significado</a:t>
            </a:r>
          </a:p>
        </p:txBody>
      </p:sp>
      <p:sp>
        <p:nvSpPr>
          <p:cNvPr id="20494" name="Rounded Rectangle 22"/>
          <p:cNvSpPr>
            <a:spLocks noChangeArrowheads="1"/>
          </p:cNvSpPr>
          <p:nvPr/>
        </p:nvSpPr>
        <p:spPr bwMode="auto">
          <a:xfrm>
            <a:off x="5311775" y="3092450"/>
            <a:ext cx="1157288" cy="900113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5259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5" tIns="41148" rIns="82295" bIns="41148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Mental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7175" y="3284538"/>
            <a:ext cx="3757613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525588" y="3798888"/>
            <a:ext cx="3757612" cy="1587"/>
          </a:xfrm>
          <a:prstGeom prst="straightConnector1">
            <a:avLst/>
          </a:prstGeom>
          <a:ln w="349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8"/>
          <p:cNvSpPr txBox="1">
            <a:spLocks noChangeArrowheads="1"/>
          </p:cNvSpPr>
          <p:nvPr/>
        </p:nvSpPr>
        <p:spPr bwMode="auto">
          <a:xfrm>
            <a:off x="1863725" y="5583238"/>
            <a:ext cx="1538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5" tIns="41148" rIns="82295" bIns="4114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C2703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BRECHA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Gill Sans" pitchFamily="-124" charset="0"/>
                <a:sym typeface="Gill Sans" pitchFamily="-124" charset="0"/>
              </a:rPr>
              <a:t>SEMANTICA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7904" y="5842337"/>
            <a:ext cx="5263796" cy="101566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C" sz="2000" b="1" i="1" dirty="0">
                <a:solidFill>
                  <a:srgbClr val="0033CC"/>
                </a:solidFill>
              </a:rPr>
              <a:t>El conjunto de oraciones (restricciones) sobre el mundo expresado en el lenguaje que limita los posibles modelos</a:t>
            </a:r>
          </a:p>
        </p:txBody>
      </p:sp>
      <p:sp>
        <p:nvSpPr>
          <p:cNvPr id="20" name="Flecha derecha 19"/>
          <p:cNvSpPr/>
          <p:nvPr/>
        </p:nvSpPr>
        <p:spPr>
          <a:xfrm rot="10800000">
            <a:off x="8351813" y="2027597"/>
            <a:ext cx="504056" cy="56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476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18291</TotalTime>
  <Words>2502</Words>
  <Application>Microsoft Office PowerPoint</Application>
  <PresentationFormat>Presentación en pantalla (4:3)</PresentationFormat>
  <Paragraphs>751</Paragraphs>
  <Slides>48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61" baseType="lpstr">
      <vt:lpstr>宋体</vt:lpstr>
      <vt:lpstr>Arial</vt:lpstr>
      <vt:lpstr>Bookman Old Style</vt:lpstr>
      <vt:lpstr>Calibri</vt:lpstr>
      <vt:lpstr>Cambria Math</vt:lpstr>
      <vt:lpstr>Comic Sans MS</vt:lpstr>
      <vt:lpstr>Gill Sans</vt:lpstr>
      <vt:lpstr>Gill Sans MT</vt:lpstr>
      <vt:lpstr>华文新魏</vt:lpstr>
      <vt:lpstr>Symbol</vt:lpstr>
      <vt:lpstr>Wingdings</vt:lpstr>
      <vt:lpstr>Wingdings 3</vt:lpstr>
      <vt:lpstr>Origin</vt:lpstr>
      <vt:lpstr>Modelado del Conocimiento</vt:lpstr>
      <vt:lpstr>Contenido</vt:lpstr>
      <vt:lpstr>Modelando el mundo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Modelado</vt:lpstr>
      <vt:lpstr>Ejemplo de modelado informal</vt:lpstr>
      <vt:lpstr>Modelado Lógico</vt:lpstr>
      <vt:lpstr>Modelado Lógico</vt:lpstr>
      <vt:lpstr>Modelado Lógico</vt:lpstr>
      <vt:lpstr>Modelado Lógico</vt:lpstr>
      <vt:lpstr>Modelado Lógico</vt:lpstr>
      <vt:lpstr>Modelado Lógico</vt:lpstr>
      <vt:lpstr>Modelado Lógico</vt:lpstr>
      <vt:lpstr>Semántica Intensional vs Extensional</vt:lpstr>
      <vt:lpstr>Ejemplo de modelado formal (intencional)</vt:lpstr>
      <vt:lpstr>Ejemplo de modelado formal (extensional)</vt:lpstr>
      <vt:lpstr>Modelado Lógico</vt:lpstr>
      <vt:lpstr>Lenguaje</vt:lpstr>
      <vt:lpstr>Lenguaje y exactitud.</vt:lpstr>
      <vt:lpstr>Lenguaje: Sintaxis y semántica (interpretación)</vt:lpstr>
      <vt:lpstr>Lenguajes formales vs. informales</vt:lpstr>
      <vt:lpstr>Ejemplo de sintaxis y semántica</vt:lpstr>
      <vt:lpstr>Languajes: niveles de formalización</vt:lpstr>
      <vt:lpstr>Lenguajes informales: lenguaje natural.</vt:lpstr>
      <vt:lpstr>Lenguajes con sintaxis formal.</vt:lpstr>
      <vt:lpstr>Lenguajes con sintaxis y semántica formal.</vt:lpstr>
      <vt:lpstr>Modelado Lógico</vt:lpstr>
      <vt:lpstr>Teoría</vt:lpstr>
      <vt:lpstr>Teoría: Datos y Conocimiento</vt:lpstr>
      <vt:lpstr>Modelado Lógico</vt:lpstr>
      <vt:lpstr>Modelo</vt:lpstr>
      <vt:lpstr>Modelo</vt:lpstr>
      <vt:lpstr>Modelo</vt:lpstr>
      <vt:lpstr>Modelo</vt:lpstr>
      <vt:lpstr>Usos de los lenguajes de representación</vt:lpstr>
      <vt:lpstr>¿Porqué Lenguaje Natural?</vt:lpstr>
      <vt:lpstr>¿Porqué Diagramas?</vt:lpstr>
      <vt:lpstr>¿Porqué Logica?</vt:lpstr>
      <vt:lpstr>Cómo utilizar el modelado lógico en la práctica.</vt:lpstr>
      <vt:lpstr>Un importante compromiso</vt:lpstr>
      <vt:lpstr>Preguntas? </vt:lpstr>
    </vt:vector>
  </TitlesOfParts>
  <Company>UNITN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Logics for Data and Knowledge Represenation</dc:title>
  <dc:creator>Rui</dc:creator>
  <cp:lastModifiedBy>Usuario-03</cp:lastModifiedBy>
  <cp:revision>521</cp:revision>
  <dcterms:created xsi:type="dcterms:W3CDTF">2009-06-04T10:40:51Z</dcterms:created>
  <dcterms:modified xsi:type="dcterms:W3CDTF">2020-10-21T23:47:50Z</dcterms:modified>
</cp:coreProperties>
</file>