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80" r:id="rId7"/>
    <p:sldId id="279" r:id="rId8"/>
    <p:sldId id="281" r:id="rId9"/>
    <p:sldId id="278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448-4C74-4470-BC03-9FE1456FC4B0}" type="datetimeFigureOut">
              <a:rPr lang="es-EC" smtClean="0"/>
              <a:t>15/11/2020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4E3B-DF2B-4516-9FA4-4F51233615D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72832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448-4C74-4470-BC03-9FE1456FC4B0}" type="datetimeFigureOut">
              <a:rPr lang="es-EC" smtClean="0"/>
              <a:t>15/11/2020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4E3B-DF2B-4516-9FA4-4F51233615D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3032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448-4C74-4470-BC03-9FE1456FC4B0}" type="datetimeFigureOut">
              <a:rPr lang="es-EC" smtClean="0"/>
              <a:t>15/11/2020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4E3B-DF2B-4516-9FA4-4F51233615D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97406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45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448-4C74-4470-BC03-9FE1456FC4B0}" type="datetimeFigureOut">
              <a:rPr lang="es-EC" smtClean="0"/>
              <a:t>15/11/2020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4E3B-DF2B-4516-9FA4-4F51233615D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75636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448-4C74-4470-BC03-9FE1456FC4B0}" type="datetimeFigureOut">
              <a:rPr lang="es-EC" smtClean="0"/>
              <a:t>15/11/2020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4E3B-DF2B-4516-9FA4-4F51233615D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000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448-4C74-4470-BC03-9FE1456FC4B0}" type="datetimeFigureOut">
              <a:rPr lang="es-EC" smtClean="0"/>
              <a:t>15/11/2020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4E3B-DF2B-4516-9FA4-4F51233615D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79020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448-4C74-4470-BC03-9FE1456FC4B0}" type="datetimeFigureOut">
              <a:rPr lang="es-EC" smtClean="0"/>
              <a:t>15/11/2020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4E3B-DF2B-4516-9FA4-4F51233615D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6785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448-4C74-4470-BC03-9FE1456FC4B0}" type="datetimeFigureOut">
              <a:rPr lang="es-EC" smtClean="0"/>
              <a:t>15/11/2020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4E3B-DF2B-4516-9FA4-4F51233615D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30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448-4C74-4470-BC03-9FE1456FC4B0}" type="datetimeFigureOut">
              <a:rPr lang="es-EC" smtClean="0"/>
              <a:t>15/11/2020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4E3B-DF2B-4516-9FA4-4F51233615D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10313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448-4C74-4470-BC03-9FE1456FC4B0}" type="datetimeFigureOut">
              <a:rPr lang="es-EC" smtClean="0"/>
              <a:t>15/11/2020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4E3B-DF2B-4516-9FA4-4F51233615D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170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448-4C74-4470-BC03-9FE1456FC4B0}" type="datetimeFigureOut">
              <a:rPr lang="es-EC" smtClean="0"/>
              <a:t>15/11/2020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4E3B-DF2B-4516-9FA4-4F51233615D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7271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37448-4C74-4470-BC03-9FE1456FC4B0}" type="datetimeFigureOut">
              <a:rPr lang="es-EC" smtClean="0"/>
              <a:t>15/11/2020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74E3B-DF2B-4516-9FA4-4F51233615D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0615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30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 txBox="1"/>
          <p:nvPr/>
        </p:nvSpPr>
        <p:spPr>
          <a:xfrm>
            <a:off x="1528195" y="592003"/>
            <a:ext cx="9131836" cy="426912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 Lógica Descriptiva (</a:t>
            </a:r>
            <a:r>
              <a:rPr lang="es-EC" sz="2774" spc="-59" dirty="0">
                <a:solidFill>
                  <a:srgbClr val="000070"/>
                </a:solidFill>
                <a:latin typeface="Viner Hand ITC" panose="03070502030502020203" pitchFamily="66" charset="0"/>
                <a:cs typeface="Tahoma"/>
              </a:rPr>
              <a:t>ALC</a:t>
            </a: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): Semántica</a:t>
            </a: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8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9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0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Rectángulo 2"/>
          <p:cNvSpPr/>
          <p:nvPr/>
        </p:nvSpPr>
        <p:spPr>
          <a:xfrm>
            <a:off x="1528195" y="1282512"/>
            <a:ext cx="8791703" cy="4788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6271" indent="-566271">
              <a:buFont typeface="Arial" panose="020B0604020202020204" pitchFamily="34" charset="0"/>
              <a:buChar char="•"/>
            </a:pPr>
            <a:r>
              <a:rPr lang="es-EC" sz="2774" dirty="0"/>
              <a:t>La semántica de </a:t>
            </a:r>
            <a:r>
              <a:rPr lang="es-EC" sz="2774" spc="-59" dirty="0">
                <a:solidFill>
                  <a:srgbClr val="000070"/>
                </a:solidFill>
                <a:latin typeface="Viner Hand ITC" panose="03070502030502020203" pitchFamily="66" charset="0"/>
                <a:cs typeface="Tahoma"/>
              </a:rPr>
              <a:t>ALC </a:t>
            </a:r>
            <a:r>
              <a:rPr lang="es-EC" sz="2774" dirty="0"/>
              <a:t>se define a través de </a:t>
            </a:r>
            <a:r>
              <a:rPr lang="es-EC" sz="2774" b="1" dirty="0"/>
              <a:t>interpretaciones</a:t>
            </a:r>
          </a:p>
          <a:p>
            <a:pPr marL="566271" indent="-566271">
              <a:buFont typeface="Arial" panose="020B0604020202020204" pitchFamily="34" charset="0"/>
              <a:buChar char="•"/>
            </a:pPr>
            <a:endParaRPr lang="es-EC" sz="2774" b="1" dirty="0"/>
          </a:p>
          <a:p>
            <a:pPr marL="566271" indent="-566271">
              <a:buFont typeface="Arial" panose="020B0604020202020204" pitchFamily="34" charset="0"/>
              <a:buChar char="•"/>
            </a:pPr>
            <a:r>
              <a:rPr lang="es-EC" sz="2774" dirty="0"/>
              <a:t>Una</a:t>
            </a:r>
            <a:r>
              <a:rPr lang="es-EC" sz="2774" b="1" dirty="0"/>
              <a:t> interpretación I = (Δ</a:t>
            </a:r>
            <a:r>
              <a:rPr lang="es-EC" sz="2774" b="1" baseline="30000" dirty="0"/>
              <a:t>I</a:t>
            </a:r>
            <a:r>
              <a:rPr lang="es-EC" sz="2774" b="1" dirty="0"/>
              <a:t>, .</a:t>
            </a:r>
            <a:r>
              <a:rPr lang="es-EC" sz="2774" b="1" baseline="30000" dirty="0"/>
              <a:t>I</a:t>
            </a:r>
            <a:r>
              <a:rPr lang="es-EC" sz="2774" b="1" dirty="0"/>
              <a:t>) </a:t>
            </a:r>
            <a:r>
              <a:rPr lang="es-EC" sz="2774" dirty="0"/>
              <a:t>contiene</a:t>
            </a:r>
          </a:p>
          <a:p>
            <a:pPr marL="1472304" lvl="1" indent="-566271">
              <a:buFont typeface="Arial" panose="020B0604020202020204" pitchFamily="34" charset="0"/>
              <a:buChar char="•"/>
            </a:pPr>
            <a:r>
              <a:rPr lang="es-EC" sz="2774" dirty="0"/>
              <a:t>un conjunto</a:t>
            </a:r>
            <a:r>
              <a:rPr lang="es-EC" sz="2774" b="1" dirty="0"/>
              <a:t> Δ</a:t>
            </a:r>
            <a:r>
              <a:rPr lang="es-EC" sz="2774" b="1" baseline="30000" dirty="0"/>
              <a:t>I</a:t>
            </a:r>
            <a:r>
              <a:rPr lang="es-EC" sz="2774" b="1" dirty="0"/>
              <a:t> (</a:t>
            </a:r>
            <a:r>
              <a:rPr lang="es-EC" sz="2774" dirty="0"/>
              <a:t>dominio</a:t>
            </a:r>
            <a:r>
              <a:rPr lang="es-EC" sz="2774" b="1" dirty="0"/>
              <a:t>) </a:t>
            </a:r>
            <a:r>
              <a:rPr lang="es-EC" sz="2774" dirty="0"/>
              <a:t>de individuos</a:t>
            </a:r>
          </a:p>
          <a:p>
            <a:pPr marL="1472304" lvl="1" indent="-566271">
              <a:buFont typeface="Arial" panose="020B0604020202020204" pitchFamily="34" charset="0"/>
              <a:buChar char="•"/>
            </a:pPr>
            <a:r>
              <a:rPr lang="es-EC" sz="2774" dirty="0"/>
              <a:t>una función de interpretación</a:t>
            </a:r>
            <a:r>
              <a:rPr lang="es-EC" sz="2774" b="1" dirty="0"/>
              <a:t> .</a:t>
            </a:r>
            <a:r>
              <a:rPr lang="es-EC" sz="2774" b="1" baseline="30000" dirty="0"/>
              <a:t>I</a:t>
            </a:r>
            <a:r>
              <a:rPr lang="es-EC" sz="2774" b="1" dirty="0"/>
              <a:t> </a:t>
            </a:r>
            <a:r>
              <a:rPr lang="es-EC" sz="2774" dirty="0"/>
              <a:t>que mapea</a:t>
            </a:r>
          </a:p>
          <a:p>
            <a:pPr marL="2378337" lvl="2" indent="-566271">
              <a:buFont typeface="Arial" panose="020B0604020202020204" pitchFamily="34" charset="0"/>
              <a:buChar char="•"/>
            </a:pPr>
            <a:r>
              <a:rPr lang="es-EC" sz="2774" dirty="0"/>
              <a:t>Nombres individuos </a:t>
            </a:r>
            <a:r>
              <a:rPr lang="es-EC" sz="2774" b="1" dirty="0"/>
              <a:t>a</a:t>
            </a:r>
            <a:r>
              <a:rPr lang="es-EC" sz="2774" dirty="0"/>
              <a:t> </a:t>
            </a:r>
            <a:r>
              <a:rPr lang="es-EC" sz="2774" dirty="0" err="1"/>
              <a:t>a</a:t>
            </a:r>
            <a:r>
              <a:rPr lang="es-EC" sz="2774" dirty="0"/>
              <a:t> los elementos de dominio </a:t>
            </a:r>
            <a:r>
              <a:rPr lang="es-EC" sz="2774" b="1" dirty="0" err="1"/>
              <a:t>a</a:t>
            </a:r>
            <a:r>
              <a:rPr lang="es-EC" sz="2774" b="1" baseline="30000" dirty="0" err="1"/>
              <a:t>I</a:t>
            </a:r>
            <a:r>
              <a:rPr lang="es-EC" sz="2774" b="1" dirty="0"/>
              <a:t>∈</a:t>
            </a:r>
            <a:r>
              <a:rPr lang="el-GR" sz="2774" b="1" dirty="0"/>
              <a:t>Δ</a:t>
            </a:r>
            <a:r>
              <a:rPr lang="es-EC" sz="2774" b="1" baseline="30000" dirty="0"/>
              <a:t>I</a:t>
            </a:r>
          </a:p>
          <a:p>
            <a:pPr marL="2378337" lvl="2" indent="-566271">
              <a:buFont typeface="Arial" panose="020B0604020202020204" pitchFamily="34" charset="0"/>
              <a:buChar char="•"/>
            </a:pPr>
            <a:r>
              <a:rPr lang="es-EC" sz="2774" dirty="0"/>
              <a:t>Todo concepto </a:t>
            </a:r>
            <a:r>
              <a:rPr lang="es-EC" sz="2774" b="1" dirty="0"/>
              <a:t>C</a:t>
            </a:r>
            <a:r>
              <a:rPr lang="es-EC" sz="2774" dirty="0"/>
              <a:t> a un conjunto de elementos de dominio </a:t>
            </a:r>
            <a:r>
              <a:rPr lang="es-EC" sz="2774" b="1" dirty="0"/>
              <a:t>C</a:t>
            </a:r>
            <a:r>
              <a:rPr lang="es-EC" sz="2774" b="1" baseline="30000" dirty="0"/>
              <a:t>I</a:t>
            </a:r>
            <a:r>
              <a:rPr lang="es-EC" sz="2774" b="1" dirty="0"/>
              <a:t>⊆</a:t>
            </a:r>
            <a:r>
              <a:rPr lang="el-GR" sz="2774" b="1" dirty="0"/>
              <a:t>Δ</a:t>
            </a:r>
            <a:r>
              <a:rPr lang="es-EC" sz="2774" b="1" baseline="30000" dirty="0"/>
              <a:t>I</a:t>
            </a:r>
          </a:p>
          <a:p>
            <a:pPr marL="2378337" lvl="2" indent="-566271">
              <a:buFont typeface="Arial" panose="020B0604020202020204" pitchFamily="34" charset="0"/>
              <a:buChar char="•"/>
            </a:pPr>
            <a:r>
              <a:rPr lang="es-EC" sz="2774" dirty="0"/>
              <a:t>Todo rol </a:t>
            </a:r>
            <a:r>
              <a:rPr lang="es-EC" sz="2774" b="1" dirty="0"/>
              <a:t>R </a:t>
            </a:r>
            <a:r>
              <a:rPr lang="es-EC" sz="2774" dirty="0"/>
              <a:t>a una relación binaria </a:t>
            </a:r>
            <a:r>
              <a:rPr lang="es-EC" sz="2774" b="1" dirty="0"/>
              <a:t>R</a:t>
            </a:r>
            <a:r>
              <a:rPr lang="es-EC" sz="2774" b="1" baseline="30000" dirty="0"/>
              <a:t>I</a:t>
            </a:r>
            <a:r>
              <a:rPr lang="es-EC" sz="2774" b="1" dirty="0"/>
              <a:t>⊆</a:t>
            </a:r>
            <a:r>
              <a:rPr lang="el-GR" sz="2774" b="1" dirty="0"/>
              <a:t>Δ</a:t>
            </a:r>
            <a:r>
              <a:rPr lang="es-EC" sz="2774" b="1" baseline="30000" dirty="0"/>
              <a:t>I</a:t>
            </a:r>
            <a:r>
              <a:rPr lang="es-EC" sz="2774" b="1" dirty="0"/>
              <a:t> × </a:t>
            </a:r>
            <a:r>
              <a:rPr lang="el-GR" sz="2774" b="1" dirty="0"/>
              <a:t>Δ</a:t>
            </a:r>
            <a:r>
              <a:rPr lang="es-EC" sz="2774" b="1" baseline="30000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87861389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 txBox="1"/>
          <p:nvPr/>
        </p:nvSpPr>
        <p:spPr>
          <a:xfrm>
            <a:off x="1528195" y="592003"/>
            <a:ext cx="9131836" cy="426912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 Lógicas Descriptivas (</a:t>
            </a:r>
            <a:r>
              <a:rPr lang="es-EC" sz="2774" spc="-59" dirty="0">
                <a:solidFill>
                  <a:srgbClr val="000070"/>
                </a:solidFill>
                <a:latin typeface="Viner Hand ITC" panose="03070502030502020203" pitchFamily="66" charset="0"/>
                <a:cs typeface="Tahoma"/>
              </a:rPr>
              <a:t>ALC</a:t>
            </a: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): Semántica - ejemplo</a:t>
            </a: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8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9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0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" name="Rectángulo 1"/>
          <p:cNvSpPr/>
          <p:nvPr/>
        </p:nvSpPr>
        <p:spPr>
          <a:xfrm>
            <a:off x="1716947" y="1282511"/>
            <a:ext cx="6525120" cy="47883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2774" dirty="0"/>
              <a:t>Sea I = (Δ</a:t>
            </a:r>
            <a:r>
              <a:rPr lang="es-EC" sz="2774" baseline="30000" dirty="0"/>
              <a:t>I</a:t>
            </a:r>
            <a:r>
              <a:rPr lang="es-EC" sz="2774" dirty="0"/>
              <a:t>, .</a:t>
            </a:r>
            <a:r>
              <a:rPr lang="es-EC" sz="2774" baseline="30000" dirty="0"/>
              <a:t>I</a:t>
            </a:r>
            <a:r>
              <a:rPr lang="es-EC" sz="2774" dirty="0"/>
              <a:t>) donde</a:t>
            </a:r>
          </a:p>
          <a:p>
            <a:r>
              <a:rPr lang="es-EC" sz="2774" dirty="0"/>
              <a:t>– Δ</a:t>
            </a:r>
            <a:r>
              <a:rPr lang="es-EC" sz="2774" baseline="30000" dirty="0"/>
              <a:t>I</a:t>
            </a:r>
            <a:r>
              <a:rPr lang="es-EC" sz="2774" dirty="0"/>
              <a:t> = {a; b; c; d; Y; Z}</a:t>
            </a:r>
          </a:p>
          <a:p>
            <a:r>
              <a:rPr lang="es-EC" sz="2774" dirty="0"/>
              <a:t>– </a:t>
            </a:r>
            <a:r>
              <a:rPr lang="es-EC" sz="2774" dirty="0" err="1"/>
              <a:t>Persona</a:t>
            </a:r>
            <a:r>
              <a:rPr lang="es-EC" sz="2774" baseline="30000" dirty="0" err="1"/>
              <a:t>I</a:t>
            </a:r>
            <a:r>
              <a:rPr lang="es-EC" sz="2774" dirty="0"/>
              <a:t> = {a; b; c; d}</a:t>
            </a:r>
          </a:p>
          <a:p>
            <a:r>
              <a:rPr lang="es-EC" sz="2774" dirty="0"/>
              <a:t>– </a:t>
            </a:r>
            <a:r>
              <a:rPr lang="es-EC" sz="2774" dirty="0" err="1"/>
              <a:t>Femenino</a:t>
            </a:r>
            <a:r>
              <a:rPr lang="es-EC" sz="2774" baseline="30000" dirty="0" err="1"/>
              <a:t>I</a:t>
            </a:r>
            <a:r>
              <a:rPr lang="es-EC" sz="2774" dirty="0"/>
              <a:t> = {Y}</a:t>
            </a:r>
          </a:p>
          <a:p>
            <a:r>
              <a:rPr lang="es-EC" sz="2774" dirty="0"/>
              <a:t>– </a:t>
            </a:r>
            <a:r>
              <a:rPr lang="es-EC" sz="2774" dirty="0" err="1"/>
              <a:t>tieneHijo</a:t>
            </a:r>
            <a:r>
              <a:rPr lang="es-EC" sz="2774" baseline="30000" dirty="0" err="1"/>
              <a:t>I</a:t>
            </a:r>
            <a:r>
              <a:rPr lang="es-EC" sz="2774" dirty="0"/>
              <a:t> = {(a; b); (b; c)}</a:t>
            </a:r>
          </a:p>
          <a:p>
            <a:r>
              <a:rPr lang="es-EC" sz="2774" dirty="0"/>
              <a:t>– </a:t>
            </a:r>
            <a:r>
              <a:rPr lang="es-EC" sz="2774" dirty="0" err="1"/>
              <a:t>genero</a:t>
            </a:r>
            <a:r>
              <a:rPr lang="es-EC" sz="2774" baseline="30000" dirty="0" err="1"/>
              <a:t>I</a:t>
            </a:r>
            <a:r>
              <a:rPr lang="es-EC" sz="2774" dirty="0"/>
              <a:t> = {(a; Y); (</a:t>
            </a:r>
            <a:r>
              <a:rPr lang="es-EC" sz="2774" dirty="0" err="1"/>
              <a:t>b;Z</a:t>
            </a:r>
            <a:r>
              <a:rPr lang="es-EC" sz="2774" dirty="0"/>
              <a:t>); (</a:t>
            </a:r>
            <a:r>
              <a:rPr lang="es-EC" sz="2774" dirty="0" err="1"/>
              <a:t>c;Y</a:t>
            </a:r>
            <a:r>
              <a:rPr lang="es-EC" sz="2774" dirty="0"/>
              <a:t>)}</a:t>
            </a:r>
          </a:p>
          <a:p>
            <a:endParaRPr lang="es-EC" sz="2774" dirty="0"/>
          </a:p>
          <a:p>
            <a:r>
              <a:rPr lang="es-EC" sz="2774" dirty="0"/>
              <a:t>Defina el valor de los siguientes axiomas:</a:t>
            </a:r>
          </a:p>
          <a:p>
            <a:r>
              <a:rPr lang="es-EC" sz="2774" dirty="0"/>
              <a:t>(Persona </a:t>
            </a:r>
            <a:r>
              <a:rPr lang="es-EC" sz="2774" dirty="0">
                <a:latin typeface="Cambria Math" panose="02040503050406030204" pitchFamily="18" charset="0"/>
                <a:ea typeface="Cambria Math" panose="02040503050406030204" pitchFamily="18" charset="0"/>
              </a:rPr>
              <a:t>⊓</a:t>
            </a:r>
            <a:r>
              <a:rPr lang="es-EC" sz="2774" dirty="0"/>
              <a:t> </a:t>
            </a:r>
            <a:r>
              <a:rPr lang="es-EC" sz="2774" dirty="0">
                <a:latin typeface="Cambria Math" panose="02040503050406030204" pitchFamily="18" charset="0"/>
                <a:ea typeface="Cambria Math" panose="02040503050406030204" pitchFamily="18" charset="0"/>
              </a:rPr>
              <a:t>∃</a:t>
            </a:r>
            <a:r>
              <a:rPr lang="es-EC" sz="2774" dirty="0"/>
              <a:t>genero.</a:t>
            </a:r>
            <a:r>
              <a:rPr lang="el-GR" sz="2774" dirty="0"/>
              <a:t>Ͳ</a:t>
            </a:r>
            <a:r>
              <a:rPr lang="es-EC" sz="2774" dirty="0"/>
              <a:t>)</a:t>
            </a:r>
            <a:r>
              <a:rPr lang="es-EC" sz="2774" baseline="30000" dirty="0"/>
              <a:t>I</a:t>
            </a:r>
            <a:endParaRPr lang="es-EC" sz="2774" dirty="0"/>
          </a:p>
          <a:p>
            <a:r>
              <a:rPr lang="es-EC" sz="2774" dirty="0"/>
              <a:t>= {</a:t>
            </a:r>
            <a:r>
              <a:rPr lang="es-EC" sz="2774" dirty="0" err="1"/>
              <a:t>a,b,c</a:t>
            </a:r>
            <a:r>
              <a:rPr lang="es-EC" sz="2774" dirty="0"/>
              <a:t>} como </a:t>
            </a:r>
          </a:p>
          <a:p>
            <a:r>
              <a:rPr lang="it-IT" sz="2774" dirty="0"/>
              <a:t>Persona</a:t>
            </a:r>
            <a:r>
              <a:rPr lang="it-IT" sz="2774" baseline="30000" dirty="0"/>
              <a:t>I</a:t>
            </a:r>
            <a:r>
              <a:rPr lang="it-IT" sz="2774" dirty="0"/>
              <a:t> = {a; b; c; d}, (</a:t>
            </a:r>
            <a:r>
              <a:rPr lang="es-EC" sz="2774" dirty="0">
                <a:latin typeface="Cambria Math" panose="02040503050406030204" pitchFamily="18" charset="0"/>
                <a:ea typeface="Cambria Math" panose="02040503050406030204" pitchFamily="18" charset="0"/>
              </a:rPr>
              <a:t>∃</a:t>
            </a:r>
            <a:r>
              <a:rPr lang="it-IT" sz="2774" dirty="0"/>
              <a:t>genero</a:t>
            </a:r>
            <a:r>
              <a:rPr lang="es-EC" sz="2774" dirty="0"/>
              <a:t>.</a:t>
            </a:r>
            <a:r>
              <a:rPr lang="el-GR" sz="2774" dirty="0"/>
              <a:t>Ͳ</a:t>
            </a:r>
            <a:r>
              <a:rPr lang="it-IT" sz="2774" dirty="0"/>
              <a:t>)</a:t>
            </a:r>
            <a:r>
              <a:rPr lang="it-IT" sz="2774" baseline="30000" dirty="0"/>
              <a:t>I</a:t>
            </a:r>
            <a:r>
              <a:rPr lang="it-IT" sz="2774" dirty="0"/>
              <a:t> = {a; b; c}</a:t>
            </a:r>
            <a:endParaRPr lang="es-EC" sz="2774" dirty="0"/>
          </a:p>
        </p:txBody>
      </p:sp>
      <p:sp>
        <p:nvSpPr>
          <p:cNvPr id="23" name="CuadroTexto 22"/>
          <p:cNvSpPr txBox="1"/>
          <p:nvPr/>
        </p:nvSpPr>
        <p:spPr>
          <a:xfrm>
            <a:off x="9441407" y="1150741"/>
            <a:ext cx="1230592" cy="366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784" dirty="0"/>
              <a:t>Persona</a:t>
            </a:r>
          </a:p>
        </p:txBody>
      </p:sp>
      <p:grpSp>
        <p:nvGrpSpPr>
          <p:cNvPr id="40" name="Grupo 39"/>
          <p:cNvGrpSpPr/>
          <p:nvPr/>
        </p:nvGrpSpPr>
        <p:grpSpPr>
          <a:xfrm>
            <a:off x="5944999" y="1124405"/>
            <a:ext cx="4697854" cy="3001418"/>
            <a:chOff x="2186241" y="567408"/>
            <a:chExt cx="2370677" cy="1514604"/>
          </a:xfrm>
        </p:grpSpPr>
        <p:sp>
          <p:nvSpPr>
            <p:cNvPr id="41" name="Elipse 40"/>
            <p:cNvSpPr/>
            <p:nvPr/>
          </p:nvSpPr>
          <p:spPr>
            <a:xfrm>
              <a:off x="2457450" y="647193"/>
              <a:ext cx="1981200" cy="854582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sz="3567"/>
            </a:p>
          </p:txBody>
        </p:sp>
        <p:sp>
          <p:nvSpPr>
            <p:cNvPr id="43" name="Elipse 42"/>
            <p:cNvSpPr/>
            <p:nvPr/>
          </p:nvSpPr>
          <p:spPr>
            <a:xfrm>
              <a:off x="2885439" y="1561555"/>
              <a:ext cx="914400" cy="473582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sz="3567"/>
            </a:p>
          </p:txBody>
        </p:sp>
        <p:sp>
          <p:nvSpPr>
            <p:cNvPr id="45" name="Rectángulo 44"/>
            <p:cNvSpPr/>
            <p:nvPr/>
          </p:nvSpPr>
          <p:spPr>
            <a:xfrm>
              <a:off x="2381250" y="620842"/>
              <a:ext cx="2133600" cy="146117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sz="3567"/>
            </a:p>
          </p:txBody>
        </p:sp>
        <p:sp>
          <p:nvSpPr>
            <p:cNvPr id="48" name="Elipse 47"/>
            <p:cNvSpPr/>
            <p:nvPr/>
          </p:nvSpPr>
          <p:spPr>
            <a:xfrm>
              <a:off x="2762250" y="968375"/>
              <a:ext cx="76200" cy="76200"/>
            </a:xfrm>
            <a:prstGeom prst="ellipse">
              <a:avLst/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sz="3567"/>
            </a:p>
          </p:txBody>
        </p:sp>
        <p:sp>
          <p:nvSpPr>
            <p:cNvPr id="49" name="Elipse 48"/>
            <p:cNvSpPr/>
            <p:nvPr/>
          </p:nvSpPr>
          <p:spPr>
            <a:xfrm>
              <a:off x="3190239" y="968375"/>
              <a:ext cx="76200" cy="76200"/>
            </a:xfrm>
            <a:prstGeom prst="ellipse">
              <a:avLst/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sz="3567"/>
            </a:p>
          </p:txBody>
        </p:sp>
        <p:sp>
          <p:nvSpPr>
            <p:cNvPr id="50" name="Elipse 49"/>
            <p:cNvSpPr/>
            <p:nvPr/>
          </p:nvSpPr>
          <p:spPr>
            <a:xfrm>
              <a:off x="3607349" y="968375"/>
              <a:ext cx="76200" cy="76200"/>
            </a:xfrm>
            <a:prstGeom prst="ellipse">
              <a:avLst/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sz="3567"/>
            </a:p>
          </p:txBody>
        </p:sp>
        <p:sp>
          <p:nvSpPr>
            <p:cNvPr id="51" name="Elipse 50"/>
            <p:cNvSpPr/>
            <p:nvPr/>
          </p:nvSpPr>
          <p:spPr>
            <a:xfrm>
              <a:off x="4045462" y="968375"/>
              <a:ext cx="76200" cy="76200"/>
            </a:xfrm>
            <a:prstGeom prst="ellipse">
              <a:avLst/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sz="3567"/>
            </a:p>
          </p:txBody>
        </p:sp>
        <p:sp>
          <p:nvSpPr>
            <p:cNvPr id="52" name="Elipse 51"/>
            <p:cNvSpPr/>
            <p:nvPr/>
          </p:nvSpPr>
          <p:spPr>
            <a:xfrm>
              <a:off x="3309373" y="1760245"/>
              <a:ext cx="76200" cy="76200"/>
            </a:xfrm>
            <a:prstGeom prst="ellipse">
              <a:avLst/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sz="3567"/>
            </a:p>
          </p:txBody>
        </p:sp>
        <p:sp>
          <p:nvSpPr>
            <p:cNvPr id="53" name="CuadroTexto 52"/>
            <p:cNvSpPr txBox="1"/>
            <p:nvPr/>
          </p:nvSpPr>
          <p:spPr>
            <a:xfrm>
              <a:off x="2709234" y="768203"/>
              <a:ext cx="128818" cy="18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784" dirty="0"/>
                <a:t>a</a:t>
              </a:r>
            </a:p>
          </p:txBody>
        </p:sp>
        <p:sp>
          <p:nvSpPr>
            <p:cNvPr id="54" name="CuadroTexto 53"/>
            <p:cNvSpPr txBox="1"/>
            <p:nvPr/>
          </p:nvSpPr>
          <p:spPr>
            <a:xfrm>
              <a:off x="3166832" y="779541"/>
              <a:ext cx="128818" cy="18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784" dirty="0"/>
                <a:t>b</a:t>
              </a:r>
            </a:p>
          </p:txBody>
        </p:sp>
        <p:sp>
          <p:nvSpPr>
            <p:cNvPr id="55" name="CuadroTexto 54"/>
            <p:cNvSpPr txBox="1"/>
            <p:nvPr/>
          </p:nvSpPr>
          <p:spPr>
            <a:xfrm>
              <a:off x="3547832" y="770475"/>
              <a:ext cx="128818" cy="18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784" dirty="0"/>
                <a:t>c</a:t>
              </a:r>
            </a:p>
          </p:txBody>
        </p:sp>
        <p:sp>
          <p:nvSpPr>
            <p:cNvPr id="56" name="CuadroTexto 55"/>
            <p:cNvSpPr txBox="1"/>
            <p:nvPr/>
          </p:nvSpPr>
          <p:spPr>
            <a:xfrm>
              <a:off x="4005032" y="786447"/>
              <a:ext cx="128818" cy="18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784" dirty="0"/>
                <a:t>d</a:t>
              </a:r>
            </a:p>
          </p:txBody>
        </p:sp>
        <p:sp>
          <p:nvSpPr>
            <p:cNvPr id="57" name="CuadroTexto 56"/>
            <p:cNvSpPr txBox="1"/>
            <p:nvPr/>
          </p:nvSpPr>
          <p:spPr>
            <a:xfrm>
              <a:off x="3259866" y="1780810"/>
              <a:ext cx="128818" cy="18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784" dirty="0"/>
                <a:t>Y</a:t>
              </a:r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3942480" y="1681470"/>
              <a:ext cx="128818" cy="18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784" dirty="0"/>
                <a:t>Z</a:t>
              </a:r>
            </a:p>
          </p:txBody>
        </p:sp>
        <p:sp>
          <p:nvSpPr>
            <p:cNvPr id="59" name="CuadroTexto 58"/>
            <p:cNvSpPr txBox="1"/>
            <p:nvPr/>
          </p:nvSpPr>
          <p:spPr>
            <a:xfrm>
              <a:off x="2374973" y="1836602"/>
              <a:ext cx="721490" cy="18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784" dirty="0"/>
                <a:t>Femenino</a:t>
              </a:r>
            </a:p>
          </p:txBody>
        </p:sp>
        <p:sp>
          <p:nvSpPr>
            <p:cNvPr id="60" name="Elipse 59"/>
            <p:cNvSpPr/>
            <p:nvPr/>
          </p:nvSpPr>
          <p:spPr>
            <a:xfrm>
              <a:off x="3995099" y="1659863"/>
              <a:ext cx="76200" cy="76200"/>
            </a:xfrm>
            <a:prstGeom prst="ellipse">
              <a:avLst/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sz="3567"/>
            </a:p>
          </p:txBody>
        </p:sp>
        <p:cxnSp>
          <p:nvCxnSpPr>
            <p:cNvPr id="61" name="Conector curvado 60"/>
            <p:cNvCxnSpPr>
              <a:stCxn id="48" idx="4"/>
              <a:endCxn id="49" idx="3"/>
            </p:cNvCxnSpPr>
            <p:nvPr/>
          </p:nvCxnSpPr>
          <p:spPr>
            <a:xfrm rot="5400000" flipH="1" flipV="1">
              <a:off x="2995294" y="838471"/>
              <a:ext cx="11159" cy="401048"/>
            </a:xfrm>
            <a:prstGeom prst="curvedConnector3">
              <a:avLst>
                <a:gd name="adj1" fmla="val -103373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curvado 61"/>
            <p:cNvCxnSpPr>
              <a:stCxn id="49" idx="5"/>
              <a:endCxn id="50" idx="4"/>
            </p:cNvCxnSpPr>
            <p:nvPr/>
          </p:nvCxnSpPr>
          <p:spPr>
            <a:xfrm rot="16200000" flipH="1">
              <a:off x="3444785" y="843910"/>
              <a:ext cx="11159" cy="390169"/>
            </a:xfrm>
            <a:prstGeom prst="curvedConnector3">
              <a:avLst>
                <a:gd name="adj1" fmla="val 21485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uadroTexto 62"/>
            <p:cNvSpPr txBox="1"/>
            <p:nvPr/>
          </p:nvSpPr>
          <p:spPr>
            <a:xfrm>
              <a:off x="2678307" y="1188400"/>
              <a:ext cx="609599" cy="18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784" dirty="0" err="1"/>
                <a:t>tieneHijo</a:t>
              </a:r>
              <a:endParaRPr lang="es-EC" sz="1784" dirty="0"/>
            </a:p>
          </p:txBody>
        </p:sp>
        <p:sp>
          <p:nvSpPr>
            <p:cNvPr id="64" name="CuadroTexto 63"/>
            <p:cNvSpPr txBox="1"/>
            <p:nvPr/>
          </p:nvSpPr>
          <p:spPr>
            <a:xfrm>
              <a:off x="3163780" y="1203707"/>
              <a:ext cx="609599" cy="18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784" dirty="0" err="1"/>
                <a:t>tieneHijo</a:t>
              </a:r>
              <a:endParaRPr lang="es-EC" sz="1784" dirty="0"/>
            </a:p>
          </p:txBody>
        </p:sp>
        <p:cxnSp>
          <p:nvCxnSpPr>
            <p:cNvPr id="65" name="Conector curvado 64"/>
            <p:cNvCxnSpPr>
              <a:stCxn id="48" idx="2"/>
              <a:endCxn id="52" idx="1"/>
            </p:cNvCxnSpPr>
            <p:nvPr/>
          </p:nvCxnSpPr>
          <p:spPr>
            <a:xfrm rot="10800000" flipH="1" flipV="1">
              <a:off x="2762250" y="1006475"/>
              <a:ext cx="558282" cy="764930"/>
            </a:xfrm>
            <a:prstGeom prst="curvedConnector4">
              <a:avLst>
                <a:gd name="adj1" fmla="val -40947"/>
                <a:gd name="adj2" fmla="val 7049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curvado 65"/>
            <p:cNvCxnSpPr/>
            <p:nvPr/>
          </p:nvCxnSpPr>
          <p:spPr>
            <a:xfrm>
              <a:off x="3261518" y="1033416"/>
              <a:ext cx="780052" cy="63042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CuadroTexto 66"/>
            <p:cNvSpPr txBox="1"/>
            <p:nvPr/>
          </p:nvSpPr>
          <p:spPr>
            <a:xfrm>
              <a:off x="2423318" y="1484429"/>
              <a:ext cx="609599" cy="18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784" dirty="0"/>
                <a:t>genero</a:t>
              </a:r>
            </a:p>
          </p:txBody>
        </p:sp>
        <p:sp>
          <p:nvSpPr>
            <p:cNvPr id="71" name="CuadroTexto 70"/>
            <p:cNvSpPr txBox="1"/>
            <p:nvPr/>
          </p:nvSpPr>
          <p:spPr>
            <a:xfrm>
              <a:off x="3833455" y="1060079"/>
              <a:ext cx="609599" cy="18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784" dirty="0"/>
                <a:t>genero</a:t>
              </a:r>
            </a:p>
          </p:txBody>
        </p:sp>
        <p:cxnSp>
          <p:nvCxnSpPr>
            <p:cNvPr id="72" name="Conector curvado 71"/>
            <p:cNvCxnSpPr>
              <a:stCxn id="50" idx="6"/>
              <a:endCxn id="52" idx="7"/>
            </p:cNvCxnSpPr>
            <p:nvPr/>
          </p:nvCxnSpPr>
          <p:spPr>
            <a:xfrm flipH="1">
              <a:off x="3374414" y="1006475"/>
              <a:ext cx="309135" cy="764930"/>
            </a:xfrm>
            <a:prstGeom prst="curvedConnector4">
              <a:avLst>
                <a:gd name="adj1" fmla="val -73948"/>
                <a:gd name="adj2" fmla="val 5176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CuadroTexto 72"/>
            <p:cNvSpPr txBox="1"/>
            <p:nvPr/>
          </p:nvSpPr>
          <p:spPr>
            <a:xfrm>
              <a:off x="3947319" y="1363126"/>
              <a:ext cx="609599" cy="18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784" dirty="0"/>
                <a:t>genero</a:t>
              </a:r>
            </a:p>
          </p:txBody>
        </p:sp>
        <p:sp>
          <p:nvSpPr>
            <p:cNvPr id="74" name="Rectángulo 73"/>
            <p:cNvSpPr/>
            <p:nvPr/>
          </p:nvSpPr>
          <p:spPr>
            <a:xfrm>
              <a:off x="2331965" y="567408"/>
              <a:ext cx="205629" cy="2312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C" sz="2378" dirty="0"/>
                <a:t>Δ</a:t>
              </a:r>
              <a:r>
                <a:rPr lang="es-EC" sz="2378" baseline="30000" dirty="0"/>
                <a:t>I</a:t>
              </a:r>
              <a:endParaRPr lang="es-EC" sz="2378" dirty="0"/>
            </a:p>
          </p:txBody>
        </p:sp>
        <p:sp>
          <p:nvSpPr>
            <p:cNvPr id="75" name="CuadroTexto 74"/>
            <p:cNvSpPr txBox="1"/>
            <p:nvPr/>
          </p:nvSpPr>
          <p:spPr>
            <a:xfrm>
              <a:off x="2186241" y="582430"/>
              <a:ext cx="205581" cy="208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2081" b="1" dirty="0"/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3526250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 txBox="1"/>
          <p:nvPr/>
        </p:nvSpPr>
        <p:spPr>
          <a:xfrm>
            <a:off x="1528195" y="592003"/>
            <a:ext cx="9131836" cy="426912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 Lógicas Descriptivas (</a:t>
            </a:r>
            <a:r>
              <a:rPr lang="es-EC" sz="2774" spc="-59" dirty="0">
                <a:solidFill>
                  <a:srgbClr val="000070"/>
                </a:solidFill>
                <a:latin typeface="Viner Hand ITC" panose="03070502030502020203" pitchFamily="66" charset="0"/>
                <a:cs typeface="Tahoma"/>
              </a:rPr>
              <a:t>ALC</a:t>
            </a: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): Semántica - ejemplo</a:t>
            </a: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8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9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0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" name="Rectángulo 1"/>
          <p:cNvSpPr/>
          <p:nvPr/>
        </p:nvSpPr>
        <p:spPr>
          <a:xfrm>
            <a:off x="1716948" y="1282511"/>
            <a:ext cx="7428829" cy="47883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2774" dirty="0"/>
              <a:t>Sea I = (Δ</a:t>
            </a:r>
            <a:r>
              <a:rPr lang="es-EC" sz="2774" baseline="30000" dirty="0"/>
              <a:t>I</a:t>
            </a:r>
            <a:r>
              <a:rPr lang="es-EC" sz="2774" dirty="0"/>
              <a:t>, .</a:t>
            </a:r>
            <a:r>
              <a:rPr lang="es-EC" sz="2774" baseline="30000" dirty="0"/>
              <a:t>I</a:t>
            </a:r>
            <a:r>
              <a:rPr lang="es-EC" sz="2774" dirty="0"/>
              <a:t>) donde</a:t>
            </a:r>
          </a:p>
          <a:p>
            <a:r>
              <a:rPr lang="es-EC" sz="2774" dirty="0"/>
              <a:t>– Δ</a:t>
            </a:r>
            <a:r>
              <a:rPr lang="es-EC" sz="2774" baseline="30000" dirty="0"/>
              <a:t>I</a:t>
            </a:r>
            <a:r>
              <a:rPr lang="es-EC" sz="2774" dirty="0"/>
              <a:t> = {a; b; c; d; Y; Z}</a:t>
            </a:r>
          </a:p>
          <a:p>
            <a:r>
              <a:rPr lang="es-EC" sz="2774" dirty="0"/>
              <a:t>– </a:t>
            </a:r>
            <a:r>
              <a:rPr lang="es-EC" sz="2774" dirty="0" err="1"/>
              <a:t>Persona</a:t>
            </a:r>
            <a:r>
              <a:rPr lang="es-EC" sz="2774" baseline="30000" dirty="0" err="1"/>
              <a:t>I</a:t>
            </a:r>
            <a:r>
              <a:rPr lang="es-EC" sz="2774" dirty="0"/>
              <a:t> = {a; b; c; d}</a:t>
            </a:r>
          </a:p>
          <a:p>
            <a:r>
              <a:rPr lang="es-EC" sz="2774" dirty="0"/>
              <a:t>– </a:t>
            </a:r>
            <a:r>
              <a:rPr lang="es-EC" sz="2774" dirty="0" err="1"/>
              <a:t>Femenino</a:t>
            </a:r>
            <a:r>
              <a:rPr lang="es-EC" sz="2774" baseline="30000" dirty="0" err="1"/>
              <a:t>I</a:t>
            </a:r>
            <a:r>
              <a:rPr lang="es-EC" sz="2774" dirty="0"/>
              <a:t> = {Y}</a:t>
            </a:r>
          </a:p>
          <a:p>
            <a:r>
              <a:rPr lang="es-EC" sz="2774" dirty="0"/>
              <a:t>– </a:t>
            </a:r>
            <a:r>
              <a:rPr lang="es-EC" sz="2774" dirty="0" err="1"/>
              <a:t>tieneHijo</a:t>
            </a:r>
            <a:r>
              <a:rPr lang="es-EC" sz="2774" baseline="30000" dirty="0" err="1"/>
              <a:t>I</a:t>
            </a:r>
            <a:r>
              <a:rPr lang="es-EC" sz="2774" dirty="0"/>
              <a:t> = {(a; b); (b; c)}</a:t>
            </a:r>
          </a:p>
          <a:p>
            <a:r>
              <a:rPr lang="es-EC" sz="2774" dirty="0"/>
              <a:t>– </a:t>
            </a:r>
            <a:r>
              <a:rPr lang="es-EC" sz="2774" dirty="0" err="1"/>
              <a:t>genero</a:t>
            </a:r>
            <a:r>
              <a:rPr lang="es-EC" sz="2774" baseline="30000" dirty="0" err="1"/>
              <a:t>I</a:t>
            </a:r>
            <a:r>
              <a:rPr lang="es-EC" sz="2774" dirty="0"/>
              <a:t> = {(a; Y); (</a:t>
            </a:r>
            <a:r>
              <a:rPr lang="es-EC" sz="2774" dirty="0" err="1"/>
              <a:t>b;Z</a:t>
            </a:r>
            <a:r>
              <a:rPr lang="es-EC" sz="2774" dirty="0"/>
              <a:t>); (</a:t>
            </a:r>
            <a:r>
              <a:rPr lang="es-EC" sz="2774" dirty="0" err="1"/>
              <a:t>c;Y</a:t>
            </a:r>
            <a:r>
              <a:rPr lang="es-EC" sz="2774" dirty="0"/>
              <a:t>)}</a:t>
            </a:r>
          </a:p>
          <a:p>
            <a:endParaRPr lang="es-EC" sz="2774" dirty="0"/>
          </a:p>
          <a:p>
            <a:r>
              <a:rPr lang="es-EC" sz="2774" dirty="0"/>
              <a:t>Defina el valor de los siguientes axiomas:</a:t>
            </a:r>
          </a:p>
          <a:p>
            <a:r>
              <a:rPr lang="es-EC" sz="2774" dirty="0"/>
              <a:t>(Persona </a:t>
            </a:r>
            <a:r>
              <a:rPr lang="es-EC" sz="2774" dirty="0">
                <a:latin typeface="Cambria Math" panose="02040503050406030204" pitchFamily="18" charset="0"/>
                <a:ea typeface="Cambria Math" panose="02040503050406030204" pitchFamily="18" charset="0"/>
              </a:rPr>
              <a:t>⊓</a:t>
            </a:r>
            <a:r>
              <a:rPr lang="es-EC" sz="2774" dirty="0"/>
              <a:t> </a:t>
            </a:r>
            <a:r>
              <a:rPr lang="es-EC" sz="2774" dirty="0">
                <a:latin typeface="Cambria Math" panose="02040503050406030204" pitchFamily="18" charset="0"/>
                <a:ea typeface="Cambria Math" panose="02040503050406030204" pitchFamily="18" charset="0"/>
              </a:rPr>
              <a:t>∃</a:t>
            </a:r>
            <a:r>
              <a:rPr lang="es-EC" sz="2774" dirty="0" err="1"/>
              <a:t>genero.Femenino</a:t>
            </a:r>
            <a:r>
              <a:rPr lang="es-EC" sz="2774" dirty="0"/>
              <a:t>)</a:t>
            </a:r>
            <a:r>
              <a:rPr lang="es-EC" sz="2774" baseline="30000" dirty="0"/>
              <a:t>I</a:t>
            </a:r>
            <a:endParaRPr lang="es-EC" sz="2774" dirty="0"/>
          </a:p>
          <a:p>
            <a:r>
              <a:rPr lang="es-EC" sz="2774" dirty="0"/>
              <a:t>= {</a:t>
            </a:r>
            <a:r>
              <a:rPr lang="es-EC" sz="2774" dirty="0" err="1"/>
              <a:t>a,c</a:t>
            </a:r>
            <a:r>
              <a:rPr lang="es-EC" sz="2774" dirty="0"/>
              <a:t>} como </a:t>
            </a:r>
          </a:p>
          <a:p>
            <a:r>
              <a:rPr lang="it-IT" sz="2774" dirty="0"/>
              <a:t>Persona</a:t>
            </a:r>
            <a:r>
              <a:rPr lang="it-IT" sz="2774" baseline="30000" dirty="0"/>
              <a:t>I</a:t>
            </a:r>
            <a:r>
              <a:rPr lang="it-IT" sz="2774" dirty="0"/>
              <a:t> = {a; b; c; d}, (</a:t>
            </a:r>
            <a:r>
              <a:rPr lang="es-EC" sz="2774" dirty="0">
                <a:latin typeface="Cambria Math" panose="02040503050406030204" pitchFamily="18" charset="0"/>
                <a:ea typeface="Cambria Math" panose="02040503050406030204" pitchFamily="18" charset="0"/>
              </a:rPr>
              <a:t>∃</a:t>
            </a:r>
            <a:r>
              <a:rPr lang="it-IT" sz="2774" dirty="0"/>
              <a:t>genero</a:t>
            </a:r>
            <a:r>
              <a:rPr lang="es-EC" sz="2774" dirty="0"/>
              <a:t>.Femenino</a:t>
            </a:r>
            <a:r>
              <a:rPr lang="it-IT" sz="2774" dirty="0"/>
              <a:t>)</a:t>
            </a:r>
            <a:r>
              <a:rPr lang="it-IT" sz="2774" baseline="30000" dirty="0"/>
              <a:t>I</a:t>
            </a:r>
            <a:r>
              <a:rPr lang="it-IT" sz="2774" dirty="0"/>
              <a:t> = {a; c}</a:t>
            </a:r>
            <a:endParaRPr lang="es-EC" sz="2774" dirty="0"/>
          </a:p>
        </p:txBody>
      </p:sp>
      <p:sp>
        <p:nvSpPr>
          <p:cNvPr id="23" name="CuadroTexto 22"/>
          <p:cNvSpPr txBox="1"/>
          <p:nvPr/>
        </p:nvSpPr>
        <p:spPr>
          <a:xfrm>
            <a:off x="9441407" y="1150741"/>
            <a:ext cx="1230592" cy="366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784" dirty="0"/>
              <a:t>Persona</a:t>
            </a:r>
          </a:p>
        </p:txBody>
      </p:sp>
      <p:grpSp>
        <p:nvGrpSpPr>
          <p:cNvPr id="40" name="Grupo 39"/>
          <p:cNvGrpSpPr/>
          <p:nvPr/>
        </p:nvGrpSpPr>
        <p:grpSpPr>
          <a:xfrm>
            <a:off x="5944999" y="1124405"/>
            <a:ext cx="4697854" cy="3001418"/>
            <a:chOff x="2186241" y="567408"/>
            <a:chExt cx="2370677" cy="1514604"/>
          </a:xfrm>
        </p:grpSpPr>
        <p:sp>
          <p:nvSpPr>
            <p:cNvPr id="41" name="Elipse 40"/>
            <p:cNvSpPr/>
            <p:nvPr/>
          </p:nvSpPr>
          <p:spPr>
            <a:xfrm>
              <a:off x="2457450" y="647193"/>
              <a:ext cx="1981200" cy="854582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sz="3567"/>
            </a:p>
          </p:txBody>
        </p:sp>
        <p:sp>
          <p:nvSpPr>
            <p:cNvPr id="43" name="Elipse 42"/>
            <p:cNvSpPr/>
            <p:nvPr/>
          </p:nvSpPr>
          <p:spPr>
            <a:xfrm>
              <a:off x="2885439" y="1561555"/>
              <a:ext cx="914400" cy="473582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sz="3567"/>
            </a:p>
          </p:txBody>
        </p:sp>
        <p:sp>
          <p:nvSpPr>
            <p:cNvPr id="45" name="Rectángulo 44"/>
            <p:cNvSpPr/>
            <p:nvPr/>
          </p:nvSpPr>
          <p:spPr>
            <a:xfrm>
              <a:off x="2381250" y="620842"/>
              <a:ext cx="2133600" cy="146117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sz="3567"/>
            </a:p>
          </p:txBody>
        </p:sp>
        <p:sp>
          <p:nvSpPr>
            <p:cNvPr id="48" name="Elipse 47"/>
            <p:cNvSpPr/>
            <p:nvPr/>
          </p:nvSpPr>
          <p:spPr>
            <a:xfrm>
              <a:off x="2762250" y="968375"/>
              <a:ext cx="76200" cy="76200"/>
            </a:xfrm>
            <a:prstGeom prst="ellipse">
              <a:avLst/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sz="3567"/>
            </a:p>
          </p:txBody>
        </p:sp>
        <p:sp>
          <p:nvSpPr>
            <p:cNvPr id="49" name="Elipse 48"/>
            <p:cNvSpPr/>
            <p:nvPr/>
          </p:nvSpPr>
          <p:spPr>
            <a:xfrm>
              <a:off x="3190239" y="968375"/>
              <a:ext cx="76200" cy="76200"/>
            </a:xfrm>
            <a:prstGeom prst="ellipse">
              <a:avLst/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sz="3567"/>
            </a:p>
          </p:txBody>
        </p:sp>
        <p:sp>
          <p:nvSpPr>
            <p:cNvPr id="50" name="Elipse 49"/>
            <p:cNvSpPr/>
            <p:nvPr/>
          </p:nvSpPr>
          <p:spPr>
            <a:xfrm>
              <a:off x="3607349" y="968375"/>
              <a:ext cx="76200" cy="76200"/>
            </a:xfrm>
            <a:prstGeom prst="ellipse">
              <a:avLst/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sz="3567"/>
            </a:p>
          </p:txBody>
        </p:sp>
        <p:sp>
          <p:nvSpPr>
            <p:cNvPr id="51" name="Elipse 50"/>
            <p:cNvSpPr/>
            <p:nvPr/>
          </p:nvSpPr>
          <p:spPr>
            <a:xfrm>
              <a:off x="4045462" y="968375"/>
              <a:ext cx="76200" cy="76200"/>
            </a:xfrm>
            <a:prstGeom prst="ellipse">
              <a:avLst/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sz="3567"/>
            </a:p>
          </p:txBody>
        </p:sp>
        <p:sp>
          <p:nvSpPr>
            <p:cNvPr id="52" name="Elipse 51"/>
            <p:cNvSpPr/>
            <p:nvPr/>
          </p:nvSpPr>
          <p:spPr>
            <a:xfrm>
              <a:off x="3309373" y="1760245"/>
              <a:ext cx="76200" cy="76200"/>
            </a:xfrm>
            <a:prstGeom prst="ellipse">
              <a:avLst/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sz="3567"/>
            </a:p>
          </p:txBody>
        </p:sp>
        <p:sp>
          <p:nvSpPr>
            <p:cNvPr id="53" name="CuadroTexto 52"/>
            <p:cNvSpPr txBox="1"/>
            <p:nvPr/>
          </p:nvSpPr>
          <p:spPr>
            <a:xfrm>
              <a:off x="2709234" y="768203"/>
              <a:ext cx="128818" cy="18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784" dirty="0"/>
                <a:t>a</a:t>
              </a:r>
            </a:p>
          </p:txBody>
        </p:sp>
        <p:sp>
          <p:nvSpPr>
            <p:cNvPr id="54" name="CuadroTexto 53"/>
            <p:cNvSpPr txBox="1"/>
            <p:nvPr/>
          </p:nvSpPr>
          <p:spPr>
            <a:xfrm>
              <a:off x="3166832" y="779541"/>
              <a:ext cx="128818" cy="18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784" dirty="0"/>
                <a:t>b</a:t>
              </a:r>
            </a:p>
          </p:txBody>
        </p:sp>
        <p:sp>
          <p:nvSpPr>
            <p:cNvPr id="55" name="CuadroTexto 54"/>
            <p:cNvSpPr txBox="1"/>
            <p:nvPr/>
          </p:nvSpPr>
          <p:spPr>
            <a:xfrm>
              <a:off x="3547832" y="770475"/>
              <a:ext cx="128818" cy="18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784" dirty="0"/>
                <a:t>c</a:t>
              </a:r>
            </a:p>
          </p:txBody>
        </p:sp>
        <p:sp>
          <p:nvSpPr>
            <p:cNvPr id="56" name="CuadroTexto 55"/>
            <p:cNvSpPr txBox="1"/>
            <p:nvPr/>
          </p:nvSpPr>
          <p:spPr>
            <a:xfrm>
              <a:off x="4005032" y="786447"/>
              <a:ext cx="128818" cy="18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784" dirty="0"/>
                <a:t>d</a:t>
              </a:r>
            </a:p>
          </p:txBody>
        </p:sp>
        <p:sp>
          <p:nvSpPr>
            <p:cNvPr id="57" name="CuadroTexto 56"/>
            <p:cNvSpPr txBox="1"/>
            <p:nvPr/>
          </p:nvSpPr>
          <p:spPr>
            <a:xfrm>
              <a:off x="3259866" y="1780810"/>
              <a:ext cx="128818" cy="18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784" dirty="0"/>
                <a:t>Y</a:t>
              </a:r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3942480" y="1681470"/>
              <a:ext cx="128818" cy="18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784" dirty="0"/>
                <a:t>Z</a:t>
              </a:r>
            </a:p>
          </p:txBody>
        </p:sp>
        <p:sp>
          <p:nvSpPr>
            <p:cNvPr id="59" name="CuadroTexto 58"/>
            <p:cNvSpPr txBox="1"/>
            <p:nvPr/>
          </p:nvSpPr>
          <p:spPr>
            <a:xfrm>
              <a:off x="2374973" y="1836602"/>
              <a:ext cx="721490" cy="18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784" dirty="0"/>
                <a:t>Femenino</a:t>
              </a:r>
            </a:p>
          </p:txBody>
        </p:sp>
        <p:sp>
          <p:nvSpPr>
            <p:cNvPr id="60" name="Elipse 59"/>
            <p:cNvSpPr/>
            <p:nvPr/>
          </p:nvSpPr>
          <p:spPr>
            <a:xfrm>
              <a:off x="3995099" y="1659863"/>
              <a:ext cx="76200" cy="76200"/>
            </a:xfrm>
            <a:prstGeom prst="ellipse">
              <a:avLst/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sz="3567"/>
            </a:p>
          </p:txBody>
        </p:sp>
        <p:cxnSp>
          <p:nvCxnSpPr>
            <p:cNvPr id="61" name="Conector curvado 60"/>
            <p:cNvCxnSpPr>
              <a:stCxn id="48" idx="4"/>
              <a:endCxn id="49" idx="3"/>
            </p:cNvCxnSpPr>
            <p:nvPr/>
          </p:nvCxnSpPr>
          <p:spPr>
            <a:xfrm rot="5400000" flipH="1" flipV="1">
              <a:off x="2995294" y="838471"/>
              <a:ext cx="11159" cy="401048"/>
            </a:xfrm>
            <a:prstGeom prst="curvedConnector3">
              <a:avLst>
                <a:gd name="adj1" fmla="val -103373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curvado 61"/>
            <p:cNvCxnSpPr>
              <a:stCxn id="49" idx="5"/>
              <a:endCxn id="50" idx="4"/>
            </p:cNvCxnSpPr>
            <p:nvPr/>
          </p:nvCxnSpPr>
          <p:spPr>
            <a:xfrm rot="16200000" flipH="1">
              <a:off x="3444785" y="843910"/>
              <a:ext cx="11159" cy="390169"/>
            </a:xfrm>
            <a:prstGeom prst="curvedConnector3">
              <a:avLst>
                <a:gd name="adj1" fmla="val 21485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uadroTexto 62"/>
            <p:cNvSpPr txBox="1"/>
            <p:nvPr/>
          </p:nvSpPr>
          <p:spPr>
            <a:xfrm>
              <a:off x="2678307" y="1188400"/>
              <a:ext cx="609599" cy="18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784" dirty="0" err="1"/>
                <a:t>tieneHijo</a:t>
              </a:r>
              <a:endParaRPr lang="es-EC" sz="1784" dirty="0"/>
            </a:p>
          </p:txBody>
        </p:sp>
        <p:sp>
          <p:nvSpPr>
            <p:cNvPr id="64" name="CuadroTexto 63"/>
            <p:cNvSpPr txBox="1"/>
            <p:nvPr/>
          </p:nvSpPr>
          <p:spPr>
            <a:xfrm>
              <a:off x="3163780" y="1203707"/>
              <a:ext cx="609599" cy="18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784" dirty="0" err="1"/>
                <a:t>tieneHijo</a:t>
              </a:r>
              <a:endParaRPr lang="es-EC" sz="1784" dirty="0"/>
            </a:p>
          </p:txBody>
        </p:sp>
        <p:cxnSp>
          <p:nvCxnSpPr>
            <p:cNvPr id="65" name="Conector curvado 64"/>
            <p:cNvCxnSpPr>
              <a:stCxn id="48" idx="2"/>
              <a:endCxn id="52" idx="1"/>
            </p:cNvCxnSpPr>
            <p:nvPr/>
          </p:nvCxnSpPr>
          <p:spPr>
            <a:xfrm rot="10800000" flipH="1" flipV="1">
              <a:off x="2762250" y="1006475"/>
              <a:ext cx="558282" cy="764930"/>
            </a:xfrm>
            <a:prstGeom prst="curvedConnector4">
              <a:avLst>
                <a:gd name="adj1" fmla="val -40947"/>
                <a:gd name="adj2" fmla="val 7049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curvado 65"/>
            <p:cNvCxnSpPr/>
            <p:nvPr/>
          </p:nvCxnSpPr>
          <p:spPr>
            <a:xfrm>
              <a:off x="3261518" y="1033416"/>
              <a:ext cx="780052" cy="63042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CuadroTexto 66"/>
            <p:cNvSpPr txBox="1"/>
            <p:nvPr/>
          </p:nvSpPr>
          <p:spPr>
            <a:xfrm>
              <a:off x="2423318" y="1484429"/>
              <a:ext cx="609599" cy="18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784" dirty="0"/>
                <a:t>genero</a:t>
              </a:r>
            </a:p>
          </p:txBody>
        </p:sp>
        <p:sp>
          <p:nvSpPr>
            <p:cNvPr id="71" name="CuadroTexto 70"/>
            <p:cNvSpPr txBox="1"/>
            <p:nvPr/>
          </p:nvSpPr>
          <p:spPr>
            <a:xfrm>
              <a:off x="3833455" y="1060079"/>
              <a:ext cx="609599" cy="18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784" dirty="0"/>
                <a:t>genero</a:t>
              </a:r>
            </a:p>
          </p:txBody>
        </p:sp>
        <p:cxnSp>
          <p:nvCxnSpPr>
            <p:cNvPr id="72" name="Conector curvado 71"/>
            <p:cNvCxnSpPr>
              <a:stCxn id="50" idx="6"/>
              <a:endCxn id="52" idx="7"/>
            </p:cNvCxnSpPr>
            <p:nvPr/>
          </p:nvCxnSpPr>
          <p:spPr>
            <a:xfrm flipH="1">
              <a:off x="3374414" y="1006475"/>
              <a:ext cx="309135" cy="764930"/>
            </a:xfrm>
            <a:prstGeom prst="curvedConnector4">
              <a:avLst>
                <a:gd name="adj1" fmla="val -73948"/>
                <a:gd name="adj2" fmla="val 5176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CuadroTexto 72"/>
            <p:cNvSpPr txBox="1"/>
            <p:nvPr/>
          </p:nvSpPr>
          <p:spPr>
            <a:xfrm>
              <a:off x="3947319" y="1363126"/>
              <a:ext cx="609599" cy="18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784" dirty="0"/>
                <a:t>genero</a:t>
              </a:r>
            </a:p>
          </p:txBody>
        </p:sp>
        <p:sp>
          <p:nvSpPr>
            <p:cNvPr id="74" name="Rectángulo 73"/>
            <p:cNvSpPr/>
            <p:nvPr/>
          </p:nvSpPr>
          <p:spPr>
            <a:xfrm>
              <a:off x="2331965" y="567408"/>
              <a:ext cx="205629" cy="2312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C" sz="2378" dirty="0"/>
                <a:t>Δ</a:t>
              </a:r>
              <a:r>
                <a:rPr lang="es-EC" sz="2378" baseline="30000" dirty="0"/>
                <a:t>I</a:t>
              </a:r>
              <a:endParaRPr lang="es-EC" sz="2378" dirty="0"/>
            </a:p>
          </p:txBody>
        </p:sp>
        <p:sp>
          <p:nvSpPr>
            <p:cNvPr id="75" name="CuadroTexto 74"/>
            <p:cNvSpPr txBox="1"/>
            <p:nvPr/>
          </p:nvSpPr>
          <p:spPr>
            <a:xfrm>
              <a:off x="2186241" y="582430"/>
              <a:ext cx="205581" cy="208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2081" b="1" dirty="0"/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692628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 txBox="1"/>
          <p:nvPr/>
        </p:nvSpPr>
        <p:spPr>
          <a:xfrm>
            <a:off x="1528195" y="592003"/>
            <a:ext cx="9131836" cy="426912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 Lógicas Descriptivas (</a:t>
            </a:r>
            <a:r>
              <a:rPr lang="es-EC" sz="2774" spc="-59" dirty="0">
                <a:solidFill>
                  <a:srgbClr val="000070"/>
                </a:solidFill>
                <a:latin typeface="Viner Hand ITC" panose="03070502030502020203" pitchFamily="66" charset="0"/>
                <a:cs typeface="Tahoma"/>
              </a:rPr>
              <a:t>ALC</a:t>
            </a: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): Semántica - ejemplo</a:t>
            </a: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8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9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0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" name="Rectángulo 1"/>
          <p:cNvSpPr/>
          <p:nvPr/>
        </p:nvSpPr>
        <p:spPr>
          <a:xfrm>
            <a:off x="1716947" y="1282511"/>
            <a:ext cx="7564122" cy="47883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2774" dirty="0"/>
              <a:t>Sea I = (Δ</a:t>
            </a:r>
            <a:r>
              <a:rPr lang="es-EC" sz="2774" baseline="30000" dirty="0"/>
              <a:t>I</a:t>
            </a:r>
            <a:r>
              <a:rPr lang="es-EC" sz="2774" dirty="0"/>
              <a:t>, .</a:t>
            </a:r>
            <a:r>
              <a:rPr lang="es-EC" sz="2774" baseline="30000" dirty="0"/>
              <a:t>I</a:t>
            </a:r>
            <a:r>
              <a:rPr lang="es-EC" sz="2774" dirty="0"/>
              <a:t>) donde</a:t>
            </a:r>
          </a:p>
          <a:p>
            <a:r>
              <a:rPr lang="es-EC" sz="2774" dirty="0"/>
              <a:t>– Δ</a:t>
            </a:r>
            <a:r>
              <a:rPr lang="es-EC" sz="2774" baseline="30000" dirty="0"/>
              <a:t>I</a:t>
            </a:r>
            <a:r>
              <a:rPr lang="es-EC" sz="2774" dirty="0"/>
              <a:t> = {a; b; c; d; Y; Z}</a:t>
            </a:r>
          </a:p>
          <a:p>
            <a:r>
              <a:rPr lang="es-EC" sz="2774" dirty="0"/>
              <a:t>– </a:t>
            </a:r>
            <a:r>
              <a:rPr lang="es-EC" sz="2774" dirty="0" err="1"/>
              <a:t>Persona</a:t>
            </a:r>
            <a:r>
              <a:rPr lang="es-EC" sz="2774" baseline="30000" dirty="0" err="1"/>
              <a:t>I</a:t>
            </a:r>
            <a:r>
              <a:rPr lang="es-EC" sz="2774" dirty="0"/>
              <a:t> = {a; b; c; d}</a:t>
            </a:r>
          </a:p>
          <a:p>
            <a:r>
              <a:rPr lang="es-EC" sz="2774" dirty="0"/>
              <a:t>– </a:t>
            </a:r>
            <a:r>
              <a:rPr lang="es-EC" sz="2774" dirty="0" err="1"/>
              <a:t>Femenino</a:t>
            </a:r>
            <a:r>
              <a:rPr lang="es-EC" sz="2774" baseline="30000" dirty="0" err="1"/>
              <a:t>I</a:t>
            </a:r>
            <a:r>
              <a:rPr lang="es-EC" sz="2774" dirty="0"/>
              <a:t> = {Y}</a:t>
            </a:r>
          </a:p>
          <a:p>
            <a:r>
              <a:rPr lang="es-EC" sz="2774" dirty="0"/>
              <a:t>– </a:t>
            </a:r>
            <a:r>
              <a:rPr lang="es-EC" sz="2774" dirty="0" err="1"/>
              <a:t>tieneHijo</a:t>
            </a:r>
            <a:r>
              <a:rPr lang="es-EC" sz="2774" baseline="30000" dirty="0" err="1"/>
              <a:t>I</a:t>
            </a:r>
            <a:r>
              <a:rPr lang="es-EC" sz="2774" dirty="0"/>
              <a:t> = {(a; b); (b; c)}</a:t>
            </a:r>
          </a:p>
          <a:p>
            <a:r>
              <a:rPr lang="es-EC" sz="2774" dirty="0"/>
              <a:t>– </a:t>
            </a:r>
            <a:r>
              <a:rPr lang="es-EC" sz="2774" dirty="0" err="1"/>
              <a:t>genero</a:t>
            </a:r>
            <a:r>
              <a:rPr lang="es-EC" sz="2774" baseline="30000" dirty="0" err="1"/>
              <a:t>I</a:t>
            </a:r>
            <a:r>
              <a:rPr lang="es-EC" sz="2774" dirty="0"/>
              <a:t> = {(a; Y); (</a:t>
            </a:r>
            <a:r>
              <a:rPr lang="es-EC" sz="2774" dirty="0" err="1"/>
              <a:t>b;Z</a:t>
            </a:r>
            <a:r>
              <a:rPr lang="es-EC" sz="2774" dirty="0"/>
              <a:t>); (</a:t>
            </a:r>
            <a:r>
              <a:rPr lang="es-EC" sz="2774" dirty="0" err="1"/>
              <a:t>c;Y</a:t>
            </a:r>
            <a:r>
              <a:rPr lang="es-EC" sz="2774" dirty="0"/>
              <a:t>)}</a:t>
            </a:r>
          </a:p>
          <a:p>
            <a:endParaRPr lang="es-EC" sz="2774" dirty="0"/>
          </a:p>
          <a:p>
            <a:r>
              <a:rPr lang="es-EC" sz="2774" dirty="0"/>
              <a:t>Defina el valor de los siguientes axiomas:</a:t>
            </a:r>
          </a:p>
          <a:p>
            <a:r>
              <a:rPr lang="es-EC" sz="2774" dirty="0"/>
              <a:t>(Persona </a:t>
            </a:r>
            <a:r>
              <a:rPr lang="es-EC" sz="2774" dirty="0">
                <a:latin typeface="Cambria Math" panose="02040503050406030204" pitchFamily="18" charset="0"/>
                <a:ea typeface="Cambria Math" panose="02040503050406030204" pitchFamily="18" charset="0"/>
              </a:rPr>
              <a:t>⊓</a:t>
            </a:r>
            <a:r>
              <a:rPr lang="es-EC" sz="2774" dirty="0"/>
              <a:t> </a:t>
            </a:r>
            <a:r>
              <a:rPr lang="es-EC" sz="2774" dirty="0">
                <a:latin typeface="Cambria Math" panose="02040503050406030204" pitchFamily="18" charset="0"/>
                <a:ea typeface="Cambria Math" panose="02040503050406030204" pitchFamily="18" charset="0"/>
              </a:rPr>
              <a:t>∃</a:t>
            </a:r>
            <a:r>
              <a:rPr lang="es-EC" sz="2774" dirty="0" err="1"/>
              <a:t>tieneHijo.Persona</a:t>
            </a:r>
            <a:r>
              <a:rPr lang="es-EC" sz="2774" dirty="0"/>
              <a:t>)</a:t>
            </a:r>
            <a:r>
              <a:rPr lang="es-EC" sz="2774" baseline="30000" dirty="0"/>
              <a:t>I</a:t>
            </a:r>
            <a:endParaRPr lang="es-EC" sz="2774" dirty="0"/>
          </a:p>
          <a:p>
            <a:r>
              <a:rPr lang="es-EC" sz="2774" dirty="0"/>
              <a:t>= {</a:t>
            </a:r>
            <a:r>
              <a:rPr lang="es-EC" sz="2774" dirty="0" err="1"/>
              <a:t>a,b</a:t>
            </a:r>
            <a:r>
              <a:rPr lang="es-EC" sz="2774" dirty="0"/>
              <a:t>} como </a:t>
            </a:r>
          </a:p>
          <a:p>
            <a:r>
              <a:rPr lang="it-IT" sz="2774" dirty="0"/>
              <a:t>Persona</a:t>
            </a:r>
            <a:r>
              <a:rPr lang="it-IT" sz="2774" baseline="30000" dirty="0"/>
              <a:t>I</a:t>
            </a:r>
            <a:r>
              <a:rPr lang="it-IT" sz="2774" dirty="0"/>
              <a:t> = {a; b; c; d}, (</a:t>
            </a:r>
            <a:r>
              <a:rPr lang="es-EC" sz="2774" dirty="0">
                <a:latin typeface="Cambria Math" panose="02040503050406030204" pitchFamily="18" charset="0"/>
                <a:ea typeface="Cambria Math" panose="02040503050406030204" pitchFamily="18" charset="0"/>
              </a:rPr>
              <a:t>∃</a:t>
            </a:r>
            <a:r>
              <a:rPr lang="es-EC" sz="2774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tieneHijo</a:t>
            </a:r>
            <a:r>
              <a:rPr lang="es-EC" sz="2774" dirty="0" err="1"/>
              <a:t>.Persona</a:t>
            </a:r>
            <a:r>
              <a:rPr lang="it-IT" sz="2774" dirty="0"/>
              <a:t>)</a:t>
            </a:r>
            <a:r>
              <a:rPr lang="it-IT" sz="2774" baseline="30000" dirty="0"/>
              <a:t>I</a:t>
            </a:r>
            <a:r>
              <a:rPr lang="it-IT" sz="2774" dirty="0"/>
              <a:t> = {a; b}</a:t>
            </a:r>
            <a:endParaRPr lang="es-EC" sz="2774" dirty="0"/>
          </a:p>
        </p:txBody>
      </p:sp>
      <p:sp>
        <p:nvSpPr>
          <p:cNvPr id="23" name="CuadroTexto 22"/>
          <p:cNvSpPr txBox="1"/>
          <p:nvPr/>
        </p:nvSpPr>
        <p:spPr>
          <a:xfrm>
            <a:off x="9441407" y="1150741"/>
            <a:ext cx="1230592" cy="366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784" dirty="0"/>
              <a:t>Persona</a:t>
            </a:r>
          </a:p>
        </p:txBody>
      </p:sp>
      <p:grpSp>
        <p:nvGrpSpPr>
          <p:cNvPr id="40" name="Grupo 39"/>
          <p:cNvGrpSpPr/>
          <p:nvPr/>
        </p:nvGrpSpPr>
        <p:grpSpPr>
          <a:xfrm>
            <a:off x="5944999" y="1124405"/>
            <a:ext cx="4697854" cy="3001418"/>
            <a:chOff x="2186241" y="567408"/>
            <a:chExt cx="2370677" cy="1514604"/>
          </a:xfrm>
        </p:grpSpPr>
        <p:sp>
          <p:nvSpPr>
            <p:cNvPr id="41" name="Elipse 40"/>
            <p:cNvSpPr/>
            <p:nvPr/>
          </p:nvSpPr>
          <p:spPr>
            <a:xfrm>
              <a:off x="2457450" y="647193"/>
              <a:ext cx="1981200" cy="854582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sz="3567"/>
            </a:p>
          </p:txBody>
        </p:sp>
        <p:sp>
          <p:nvSpPr>
            <p:cNvPr id="43" name="Elipse 42"/>
            <p:cNvSpPr/>
            <p:nvPr/>
          </p:nvSpPr>
          <p:spPr>
            <a:xfrm>
              <a:off x="2885439" y="1561555"/>
              <a:ext cx="914400" cy="473582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sz="3567"/>
            </a:p>
          </p:txBody>
        </p:sp>
        <p:sp>
          <p:nvSpPr>
            <p:cNvPr id="45" name="Rectángulo 44"/>
            <p:cNvSpPr/>
            <p:nvPr/>
          </p:nvSpPr>
          <p:spPr>
            <a:xfrm>
              <a:off x="2381250" y="620842"/>
              <a:ext cx="2133600" cy="146117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sz="3567"/>
            </a:p>
          </p:txBody>
        </p:sp>
        <p:sp>
          <p:nvSpPr>
            <p:cNvPr id="48" name="Elipse 47"/>
            <p:cNvSpPr/>
            <p:nvPr/>
          </p:nvSpPr>
          <p:spPr>
            <a:xfrm>
              <a:off x="2762250" y="968375"/>
              <a:ext cx="76200" cy="76200"/>
            </a:xfrm>
            <a:prstGeom prst="ellipse">
              <a:avLst/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sz="3567"/>
            </a:p>
          </p:txBody>
        </p:sp>
        <p:sp>
          <p:nvSpPr>
            <p:cNvPr id="49" name="Elipse 48"/>
            <p:cNvSpPr/>
            <p:nvPr/>
          </p:nvSpPr>
          <p:spPr>
            <a:xfrm>
              <a:off x="3190239" y="968375"/>
              <a:ext cx="76200" cy="76200"/>
            </a:xfrm>
            <a:prstGeom prst="ellipse">
              <a:avLst/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sz="3567"/>
            </a:p>
          </p:txBody>
        </p:sp>
        <p:sp>
          <p:nvSpPr>
            <p:cNvPr id="50" name="Elipse 49"/>
            <p:cNvSpPr/>
            <p:nvPr/>
          </p:nvSpPr>
          <p:spPr>
            <a:xfrm>
              <a:off x="3607349" y="968375"/>
              <a:ext cx="76200" cy="76200"/>
            </a:xfrm>
            <a:prstGeom prst="ellipse">
              <a:avLst/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sz="3567"/>
            </a:p>
          </p:txBody>
        </p:sp>
        <p:sp>
          <p:nvSpPr>
            <p:cNvPr id="51" name="Elipse 50"/>
            <p:cNvSpPr/>
            <p:nvPr/>
          </p:nvSpPr>
          <p:spPr>
            <a:xfrm>
              <a:off x="4045462" y="968375"/>
              <a:ext cx="76200" cy="76200"/>
            </a:xfrm>
            <a:prstGeom prst="ellipse">
              <a:avLst/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sz="3567"/>
            </a:p>
          </p:txBody>
        </p:sp>
        <p:sp>
          <p:nvSpPr>
            <p:cNvPr id="52" name="Elipse 51"/>
            <p:cNvSpPr/>
            <p:nvPr/>
          </p:nvSpPr>
          <p:spPr>
            <a:xfrm>
              <a:off x="3309373" y="1760245"/>
              <a:ext cx="76200" cy="76200"/>
            </a:xfrm>
            <a:prstGeom prst="ellipse">
              <a:avLst/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sz="3567"/>
            </a:p>
          </p:txBody>
        </p:sp>
        <p:sp>
          <p:nvSpPr>
            <p:cNvPr id="53" name="CuadroTexto 52"/>
            <p:cNvSpPr txBox="1"/>
            <p:nvPr/>
          </p:nvSpPr>
          <p:spPr>
            <a:xfrm>
              <a:off x="2709234" y="768203"/>
              <a:ext cx="128818" cy="18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784" dirty="0"/>
                <a:t>a</a:t>
              </a:r>
            </a:p>
          </p:txBody>
        </p:sp>
        <p:sp>
          <p:nvSpPr>
            <p:cNvPr id="54" name="CuadroTexto 53"/>
            <p:cNvSpPr txBox="1"/>
            <p:nvPr/>
          </p:nvSpPr>
          <p:spPr>
            <a:xfrm>
              <a:off x="3166832" y="779541"/>
              <a:ext cx="128818" cy="18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784" dirty="0"/>
                <a:t>b</a:t>
              </a:r>
            </a:p>
          </p:txBody>
        </p:sp>
        <p:sp>
          <p:nvSpPr>
            <p:cNvPr id="55" name="CuadroTexto 54"/>
            <p:cNvSpPr txBox="1"/>
            <p:nvPr/>
          </p:nvSpPr>
          <p:spPr>
            <a:xfrm>
              <a:off x="3547832" y="770475"/>
              <a:ext cx="128818" cy="18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784" dirty="0"/>
                <a:t>c</a:t>
              </a:r>
            </a:p>
          </p:txBody>
        </p:sp>
        <p:sp>
          <p:nvSpPr>
            <p:cNvPr id="56" name="CuadroTexto 55"/>
            <p:cNvSpPr txBox="1"/>
            <p:nvPr/>
          </p:nvSpPr>
          <p:spPr>
            <a:xfrm>
              <a:off x="4005032" y="786447"/>
              <a:ext cx="128818" cy="18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784" dirty="0"/>
                <a:t>d</a:t>
              </a:r>
            </a:p>
          </p:txBody>
        </p:sp>
        <p:sp>
          <p:nvSpPr>
            <p:cNvPr id="57" name="CuadroTexto 56"/>
            <p:cNvSpPr txBox="1"/>
            <p:nvPr/>
          </p:nvSpPr>
          <p:spPr>
            <a:xfrm>
              <a:off x="3259866" y="1780810"/>
              <a:ext cx="128818" cy="18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784" dirty="0"/>
                <a:t>Y</a:t>
              </a:r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3942480" y="1681470"/>
              <a:ext cx="128818" cy="18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784" dirty="0"/>
                <a:t>Z</a:t>
              </a:r>
            </a:p>
          </p:txBody>
        </p:sp>
        <p:sp>
          <p:nvSpPr>
            <p:cNvPr id="59" name="CuadroTexto 58"/>
            <p:cNvSpPr txBox="1"/>
            <p:nvPr/>
          </p:nvSpPr>
          <p:spPr>
            <a:xfrm>
              <a:off x="2374973" y="1836602"/>
              <a:ext cx="721490" cy="18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784" dirty="0"/>
                <a:t>Femenino</a:t>
              </a:r>
            </a:p>
          </p:txBody>
        </p:sp>
        <p:sp>
          <p:nvSpPr>
            <p:cNvPr id="60" name="Elipse 59"/>
            <p:cNvSpPr/>
            <p:nvPr/>
          </p:nvSpPr>
          <p:spPr>
            <a:xfrm>
              <a:off x="3995099" y="1659863"/>
              <a:ext cx="76200" cy="76200"/>
            </a:xfrm>
            <a:prstGeom prst="ellipse">
              <a:avLst/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sz="3567"/>
            </a:p>
          </p:txBody>
        </p:sp>
        <p:cxnSp>
          <p:nvCxnSpPr>
            <p:cNvPr id="61" name="Conector curvado 60"/>
            <p:cNvCxnSpPr>
              <a:stCxn id="48" idx="4"/>
              <a:endCxn id="49" idx="3"/>
            </p:cNvCxnSpPr>
            <p:nvPr/>
          </p:nvCxnSpPr>
          <p:spPr>
            <a:xfrm rot="5400000" flipH="1" flipV="1">
              <a:off x="2995294" y="838471"/>
              <a:ext cx="11159" cy="401048"/>
            </a:xfrm>
            <a:prstGeom prst="curvedConnector3">
              <a:avLst>
                <a:gd name="adj1" fmla="val -103373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curvado 61"/>
            <p:cNvCxnSpPr>
              <a:stCxn id="49" idx="5"/>
              <a:endCxn id="50" idx="4"/>
            </p:cNvCxnSpPr>
            <p:nvPr/>
          </p:nvCxnSpPr>
          <p:spPr>
            <a:xfrm rot="16200000" flipH="1">
              <a:off x="3444785" y="843910"/>
              <a:ext cx="11159" cy="390169"/>
            </a:xfrm>
            <a:prstGeom prst="curvedConnector3">
              <a:avLst>
                <a:gd name="adj1" fmla="val 21485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uadroTexto 62"/>
            <p:cNvSpPr txBox="1"/>
            <p:nvPr/>
          </p:nvSpPr>
          <p:spPr>
            <a:xfrm>
              <a:off x="2678307" y="1188400"/>
              <a:ext cx="609599" cy="18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784" dirty="0" err="1"/>
                <a:t>tieneHijo</a:t>
              </a:r>
              <a:endParaRPr lang="es-EC" sz="1784" dirty="0"/>
            </a:p>
          </p:txBody>
        </p:sp>
        <p:sp>
          <p:nvSpPr>
            <p:cNvPr id="64" name="CuadroTexto 63"/>
            <p:cNvSpPr txBox="1"/>
            <p:nvPr/>
          </p:nvSpPr>
          <p:spPr>
            <a:xfrm>
              <a:off x="3163780" y="1203707"/>
              <a:ext cx="609599" cy="18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784" dirty="0" err="1"/>
                <a:t>tieneHijo</a:t>
              </a:r>
              <a:endParaRPr lang="es-EC" sz="1784" dirty="0"/>
            </a:p>
          </p:txBody>
        </p:sp>
        <p:cxnSp>
          <p:nvCxnSpPr>
            <p:cNvPr id="65" name="Conector curvado 64"/>
            <p:cNvCxnSpPr>
              <a:stCxn id="48" idx="2"/>
              <a:endCxn id="52" idx="1"/>
            </p:cNvCxnSpPr>
            <p:nvPr/>
          </p:nvCxnSpPr>
          <p:spPr>
            <a:xfrm rot="10800000" flipH="1" flipV="1">
              <a:off x="2762250" y="1006475"/>
              <a:ext cx="558282" cy="764930"/>
            </a:xfrm>
            <a:prstGeom prst="curvedConnector4">
              <a:avLst>
                <a:gd name="adj1" fmla="val -40947"/>
                <a:gd name="adj2" fmla="val 7049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curvado 65"/>
            <p:cNvCxnSpPr/>
            <p:nvPr/>
          </p:nvCxnSpPr>
          <p:spPr>
            <a:xfrm>
              <a:off x="3261518" y="1033416"/>
              <a:ext cx="780052" cy="63042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CuadroTexto 66"/>
            <p:cNvSpPr txBox="1"/>
            <p:nvPr/>
          </p:nvSpPr>
          <p:spPr>
            <a:xfrm>
              <a:off x="2423318" y="1484429"/>
              <a:ext cx="609599" cy="18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784" dirty="0"/>
                <a:t>genero</a:t>
              </a:r>
            </a:p>
          </p:txBody>
        </p:sp>
        <p:sp>
          <p:nvSpPr>
            <p:cNvPr id="71" name="CuadroTexto 70"/>
            <p:cNvSpPr txBox="1"/>
            <p:nvPr/>
          </p:nvSpPr>
          <p:spPr>
            <a:xfrm>
              <a:off x="3833455" y="1060079"/>
              <a:ext cx="609599" cy="18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784" dirty="0"/>
                <a:t>genero</a:t>
              </a:r>
            </a:p>
          </p:txBody>
        </p:sp>
        <p:cxnSp>
          <p:nvCxnSpPr>
            <p:cNvPr id="72" name="Conector curvado 71"/>
            <p:cNvCxnSpPr>
              <a:stCxn id="50" idx="6"/>
              <a:endCxn id="52" idx="7"/>
            </p:cNvCxnSpPr>
            <p:nvPr/>
          </p:nvCxnSpPr>
          <p:spPr>
            <a:xfrm flipH="1">
              <a:off x="3374414" y="1006475"/>
              <a:ext cx="309135" cy="764930"/>
            </a:xfrm>
            <a:prstGeom prst="curvedConnector4">
              <a:avLst>
                <a:gd name="adj1" fmla="val -73948"/>
                <a:gd name="adj2" fmla="val 5176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CuadroTexto 72"/>
            <p:cNvSpPr txBox="1"/>
            <p:nvPr/>
          </p:nvSpPr>
          <p:spPr>
            <a:xfrm>
              <a:off x="3947319" y="1363126"/>
              <a:ext cx="609599" cy="18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784" dirty="0"/>
                <a:t>genero</a:t>
              </a:r>
            </a:p>
          </p:txBody>
        </p:sp>
        <p:sp>
          <p:nvSpPr>
            <p:cNvPr id="74" name="Rectángulo 73"/>
            <p:cNvSpPr/>
            <p:nvPr/>
          </p:nvSpPr>
          <p:spPr>
            <a:xfrm>
              <a:off x="2331965" y="567408"/>
              <a:ext cx="205629" cy="2312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C" sz="2378" dirty="0"/>
                <a:t>Δ</a:t>
              </a:r>
              <a:r>
                <a:rPr lang="es-EC" sz="2378" baseline="30000" dirty="0"/>
                <a:t>I</a:t>
              </a:r>
              <a:endParaRPr lang="es-EC" sz="2378" dirty="0"/>
            </a:p>
          </p:txBody>
        </p:sp>
        <p:sp>
          <p:nvSpPr>
            <p:cNvPr id="75" name="CuadroTexto 74"/>
            <p:cNvSpPr txBox="1"/>
            <p:nvPr/>
          </p:nvSpPr>
          <p:spPr>
            <a:xfrm>
              <a:off x="2186241" y="582430"/>
              <a:ext cx="205581" cy="208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2081" b="1" dirty="0"/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385885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 txBox="1"/>
          <p:nvPr/>
        </p:nvSpPr>
        <p:spPr>
          <a:xfrm>
            <a:off x="1528195" y="592003"/>
            <a:ext cx="9131836" cy="426912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 Lógicas Descriptivas (</a:t>
            </a:r>
            <a:r>
              <a:rPr lang="es-EC" sz="2774" spc="-59" dirty="0">
                <a:solidFill>
                  <a:srgbClr val="000070"/>
                </a:solidFill>
                <a:latin typeface="Viner Hand ITC" panose="03070502030502020203" pitchFamily="66" charset="0"/>
                <a:cs typeface="Tahoma"/>
              </a:rPr>
              <a:t>ALC</a:t>
            </a: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): Semántica - ejemplo</a:t>
            </a: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8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9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0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" name="Rectángulo 1"/>
          <p:cNvSpPr/>
          <p:nvPr/>
        </p:nvSpPr>
        <p:spPr>
          <a:xfrm>
            <a:off x="1716948" y="1282511"/>
            <a:ext cx="8807155" cy="47883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2774" dirty="0"/>
              <a:t>Sea I = (Δ</a:t>
            </a:r>
            <a:r>
              <a:rPr lang="es-EC" sz="2774" baseline="30000" dirty="0"/>
              <a:t>I</a:t>
            </a:r>
            <a:r>
              <a:rPr lang="es-EC" sz="2774" dirty="0"/>
              <a:t>, .</a:t>
            </a:r>
            <a:r>
              <a:rPr lang="es-EC" sz="2774" baseline="30000" dirty="0"/>
              <a:t>I</a:t>
            </a:r>
            <a:r>
              <a:rPr lang="es-EC" sz="2774" dirty="0"/>
              <a:t>) donde</a:t>
            </a:r>
          </a:p>
          <a:p>
            <a:r>
              <a:rPr lang="es-EC" sz="2774" dirty="0"/>
              <a:t>– Δ</a:t>
            </a:r>
            <a:r>
              <a:rPr lang="es-EC" sz="2774" baseline="30000" dirty="0"/>
              <a:t>I</a:t>
            </a:r>
            <a:r>
              <a:rPr lang="es-EC" sz="2774" dirty="0"/>
              <a:t> = {a; b; c; d; Y; Z}</a:t>
            </a:r>
          </a:p>
          <a:p>
            <a:r>
              <a:rPr lang="es-EC" sz="2774" dirty="0"/>
              <a:t>– </a:t>
            </a:r>
            <a:r>
              <a:rPr lang="es-EC" sz="2774" dirty="0" err="1"/>
              <a:t>Persona</a:t>
            </a:r>
            <a:r>
              <a:rPr lang="es-EC" sz="2774" baseline="30000" dirty="0" err="1"/>
              <a:t>I</a:t>
            </a:r>
            <a:r>
              <a:rPr lang="es-EC" sz="2774" dirty="0"/>
              <a:t> = {a; b; c; d}</a:t>
            </a:r>
          </a:p>
          <a:p>
            <a:r>
              <a:rPr lang="es-EC" sz="2774" dirty="0"/>
              <a:t>– </a:t>
            </a:r>
            <a:r>
              <a:rPr lang="es-EC" sz="2774" dirty="0" err="1"/>
              <a:t>Femenino</a:t>
            </a:r>
            <a:r>
              <a:rPr lang="es-EC" sz="2774" baseline="30000" dirty="0" err="1"/>
              <a:t>I</a:t>
            </a:r>
            <a:r>
              <a:rPr lang="es-EC" sz="2774" dirty="0"/>
              <a:t> = {Y}</a:t>
            </a:r>
          </a:p>
          <a:p>
            <a:r>
              <a:rPr lang="es-EC" sz="2774" dirty="0"/>
              <a:t>– </a:t>
            </a:r>
            <a:r>
              <a:rPr lang="es-EC" sz="2774" dirty="0" err="1"/>
              <a:t>tieneHijo</a:t>
            </a:r>
            <a:r>
              <a:rPr lang="es-EC" sz="2774" baseline="30000" dirty="0" err="1"/>
              <a:t>I</a:t>
            </a:r>
            <a:r>
              <a:rPr lang="es-EC" sz="2774" dirty="0"/>
              <a:t> = {(a; b); (b; c)}</a:t>
            </a:r>
          </a:p>
          <a:p>
            <a:r>
              <a:rPr lang="es-EC" sz="2774" dirty="0"/>
              <a:t>– </a:t>
            </a:r>
            <a:r>
              <a:rPr lang="es-EC" sz="2774" dirty="0" err="1"/>
              <a:t>genero</a:t>
            </a:r>
            <a:r>
              <a:rPr lang="es-EC" sz="2774" baseline="30000" dirty="0" err="1"/>
              <a:t>I</a:t>
            </a:r>
            <a:r>
              <a:rPr lang="es-EC" sz="2774" dirty="0"/>
              <a:t> = {(a; Y); (</a:t>
            </a:r>
            <a:r>
              <a:rPr lang="es-EC" sz="2774" dirty="0" err="1"/>
              <a:t>b;Z</a:t>
            </a:r>
            <a:r>
              <a:rPr lang="es-EC" sz="2774" dirty="0"/>
              <a:t>); (</a:t>
            </a:r>
            <a:r>
              <a:rPr lang="es-EC" sz="2774" dirty="0" err="1"/>
              <a:t>c;Y</a:t>
            </a:r>
            <a:r>
              <a:rPr lang="es-EC" sz="2774" dirty="0"/>
              <a:t>)}</a:t>
            </a:r>
          </a:p>
          <a:p>
            <a:endParaRPr lang="es-EC" sz="2774" dirty="0"/>
          </a:p>
          <a:p>
            <a:r>
              <a:rPr lang="es-EC" sz="2774" dirty="0"/>
              <a:t>Defina el valor de los siguientes axiomas:</a:t>
            </a:r>
          </a:p>
          <a:p>
            <a:r>
              <a:rPr lang="es-EC" sz="2774" dirty="0"/>
              <a:t>(Persona </a:t>
            </a:r>
            <a:r>
              <a:rPr lang="es-EC" sz="2774" dirty="0">
                <a:latin typeface="Cambria Math" panose="02040503050406030204" pitchFamily="18" charset="0"/>
                <a:ea typeface="Cambria Math" panose="02040503050406030204" pitchFamily="18" charset="0"/>
              </a:rPr>
              <a:t>⊓</a:t>
            </a:r>
            <a:r>
              <a:rPr lang="es-EC" sz="2774" dirty="0"/>
              <a:t> </a:t>
            </a:r>
            <a:r>
              <a:rPr lang="es-EC" sz="2774" dirty="0">
                <a:latin typeface="Cambria Math" panose="02040503050406030204" pitchFamily="18" charset="0"/>
                <a:ea typeface="Cambria Math" panose="02040503050406030204" pitchFamily="18" charset="0"/>
              </a:rPr>
              <a:t>∃</a:t>
            </a:r>
            <a:r>
              <a:rPr lang="es-EC" sz="2774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tieneHijo</a:t>
            </a:r>
            <a:r>
              <a:rPr lang="es-EC" sz="2774" dirty="0">
                <a:latin typeface="Cambria Math" panose="02040503050406030204" pitchFamily="18" charset="0"/>
                <a:ea typeface="Cambria Math" panose="02040503050406030204" pitchFamily="18" charset="0"/>
              </a:rPr>
              <a:t>.∃</a:t>
            </a:r>
            <a:r>
              <a:rPr lang="es-EC" sz="2774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es-EC" sz="2774" dirty="0" err="1"/>
              <a:t>enero.Femenino</a:t>
            </a:r>
            <a:r>
              <a:rPr lang="es-EC" sz="2774" dirty="0"/>
              <a:t>)</a:t>
            </a:r>
            <a:r>
              <a:rPr lang="es-EC" sz="2774" baseline="30000" dirty="0"/>
              <a:t>I</a:t>
            </a:r>
            <a:endParaRPr lang="es-EC" sz="2774" dirty="0"/>
          </a:p>
          <a:p>
            <a:r>
              <a:rPr lang="es-EC" sz="2774" dirty="0"/>
              <a:t>= {b} como </a:t>
            </a:r>
          </a:p>
          <a:p>
            <a:r>
              <a:rPr lang="it-IT" sz="2774" dirty="0"/>
              <a:t>Persona</a:t>
            </a:r>
            <a:r>
              <a:rPr lang="it-IT" sz="2774" baseline="30000" dirty="0"/>
              <a:t>I</a:t>
            </a:r>
            <a:r>
              <a:rPr lang="it-IT" sz="2774" dirty="0"/>
              <a:t> = {a; b; c; d}, (</a:t>
            </a:r>
            <a:r>
              <a:rPr lang="es-EC" sz="2774" dirty="0">
                <a:latin typeface="Cambria Math" panose="02040503050406030204" pitchFamily="18" charset="0"/>
                <a:ea typeface="Cambria Math" panose="02040503050406030204" pitchFamily="18" charset="0"/>
              </a:rPr>
              <a:t>∃</a:t>
            </a:r>
            <a:r>
              <a:rPr lang="es-EC" sz="2774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tieneHijo</a:t>
            </a:r>
            <a:r>
              <a:rPr lang="es-EC" sz="2774" dirty="0">
                <a:latin typeface="Cambria Math" panose="02040503050406030204" pitchFamily="18" charset="0"/>
                <a:ea typeface="Cambria Math" panose="02040503050406030204" pitchFamily="18" charset="0"/>
              </a:rPr>
              <a:t>.∃</a:t>
            </a:r>
            <a:r>
              <a:rPr lang="es-EC" sz="2774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es-EC" sz="2774" dirty="0" err="1"/>
              <a:t>enero.Femenino</a:t>
            </a:r>
            <a:r>
              <a:rPr lang="it-IT" sz="2774" dirty="0"/>
              <a:t>)</a:t>
            </a:r>
            <a:r>
              <a:rPr lang="it-IT" sz="2774" baseline="30000" dirty="0"/>
              <a:t>I</a:t>
            </a:r>
            <a:r>
              <a:rPr lang="it-IT" sz="2774" dirty="0"/>
              <a:t> = {b}</a:t>
            </a:r>
            <a:endParaRPr lang="es-EC" sz="2774" dirty="0"/>
          </a:p>
        </p:txBody>
      </p:sp>
      <p:sp>
        <p:nvSpPr>
          <p:cNvPr id="23" name="CuadroTexto 22"/>
          <p:cNvSpPr txBox="1"/>
          <p:nvPr/>
        </p:nvSpPr>
        <p:spPr>
          <a:xfrm>
            <a:off x="9441407" y="1150741"/>
            <a:ext cx="1230592" cy="366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784" dirty="0"/>
              <a:t>Persona</a:t>
            </a:r>
          </a:p>
        </p:txBody>
      </p:sp>
      <p:grpSp>
        <p:nvGrpSpPr>
          <p:cNvPr id="36" name="Grupo 35"/>
          <p:cNvGrpSpPr/>
          <p:nvPr/>
        </p:nvGrpSpPr>
        <p:grpSpPr>
          <a:xfrm>
            <a:off x="5944999" y="1124405"/>
            <a:ext cx="4697854" cy="3001418"/>
            <a:chOff x="2186241" y="567408"/>
            <a:chExt cx="2370677" cy="1514604"/>
          </a:xfrm>
        </p:grpSpPr>
        <p:sp>
          <p:nvSpPr>
            <p:cNvPr id="4" name="Elipse 3"/>
            <p:cNvSpPr/>
            <p:nvPr/>
          </p:nvSpPr>
          <p:spPr>
            <a:xfrm>
              <a:off x="2457450" y="647193"/>
              <a:ext cx="1981200" cy="854582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sz="3567"/>
            </a:p>
          </p:txBody>
        </p:sp>
        <p:sp>
          <p:nvSpPr>
            <p:cNvPr id="10" name="Elipse 9"/>
            <p:cNvSpPr/>
            <p:nvPr/>
          </p:nvSpPr>
          <p:spPr>
            <a:xfrm>
              <a:off x="2885439" y="1561555"/>
              <a:ext cx="914400" cy="473582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sz="3567"/>
            </a:p>
          </p:txBody>
        </p:sp>
        <p:sp>
          <p:nvSpPr>
            <p:cNvPr id="5" name="Rectángulo 4"/>
            <p:cNvSpPr/>
            <p:nvPr/>
          </p:nvSpPr>
          <p:spPr>
            <a:xfrm>
              <a:off x="2381250" y="620842"/>
              <a:ext cx="2133600" cy="146117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sz="3567"/>
            </a:p>
          </p:txBody>
        </p:sp>
        <p:sp>
          <p:nvSpPr>
            <p:cNvPr id="6" name="Elipse 5"/>
            <p:cNvSpPr/>
            <p:nvPr/>
          </p:nvSpPr>
          <p:spPr>
            <a:xfrm>
              <a:off x="2762250" y="968375"/>
              <a:ext cx="76200" cy="76200"/>
            </a:xfrm>
            <a:prstGeom prst="ellipse">
              <a:avLst/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sz="3567"/>
            </a:p>
          </p:txBody>
        </p:sp>
        <p:sp>
          <p:nvSpPr>
            <p:cNvPr id="13" name="Elipse 12"/>
            <p:cNvSpPr/>
            <p:nvPr/>
          </p:nvSpPr>
          <p:spPr>
            <a:xfrm>
              <a:off x="3190239" y="968375"/>
              <a:ext cx="76200" cy="76200"/>
            </a:xfrm>
            <a:prstGeom prst="ellipse">
              <a:avLst/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sz="3567"/>
            </a:p>
          </p:txBody>
        </p:sp>
        <p:sp>
          <p:nvSpPr>
            <p:cNvPr id="14" name="Elipse 13"/>
            <p:cNvSpPr/>
            <p:nvPr/>
          </p:nvSpPr>
          <p:spPr>
            <a:xfrm>
              <a:off x="3607349" y="968375"/>
              <a:ext cx="76200" cy="76200"/>
            </a:xfrm>
            <a:prstGeom prst="ellipse">
              <a:avLst/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sz="3567"/>
            </a:p>
          </p:txBody>
        </p:sp>
        <p:sp>
          <p:nvSpPr>
            <p:cNvPr id="15" name="Elipse 14"/>
            <p:cNvSpPr/>
            <p:nvPr/>
          </p:nvSpPr>
          <p:spPr>
            <a:xfrm>
              <a:off x="4045462" y="968375"/>
              <a:ext cx="76200" cy="76200"/>
            </a:xfrm>
            <a:prstGeom prst="ellipse">
              <a:avLst/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sz="3567"/>
            </a:p>
          </p:txBody>
        </p:sp>
        <p:sp>
          <p:nvSpPr>
            <p:cNvPr id="16" name="Elipse 15"/>
            <p:cNvSpPr/>
            <p:nvPr/>
          </p:nvSpPr>
          <p:spPr>
            <a:xfrm>
              <a:off x="3309373" y="1760245"/>
              <a:ext cx="76200" cy="76200"/>
            </a:xfrm>
            <a:prstGeom prst="ellipse">
              <a:avLst/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sz="3567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2709234" y="768203"/>
              <a:ext cx="128818" cy="18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784" dirty="0"/>
                <a:t>a</a:t>
              </a: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3166832" y="779541"/>
              <a:ext cx="128818" cy="18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784" dirty="0"/>
                <a:t>b</a:t>
              </a: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3547832" y="770475"/>
              <a:ext cx="128818" cy="18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784" dirty="0"/>
                <a:t>c</a:t>
              </a:r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4005032" y="786447"/>
              <a:ext cx="128818" cy="18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784" dirty="0"/>
                <a:t>d</a:t>
              </a: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3259866" y="1780810"/>
              <a:ext cx="128818" cy="18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784" dirty="0"/>
                <a:t>Y</a:t>
              </a:r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3942480" y="1681470"/>
              <a:ext cx="128818" cy="18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784" dirty="0"/>
                <a:t>Z</a:t>
              </a: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2374973" y="1836602"/>
              <a:ext cx="721490" cy="18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784" dirty="0"/>
                <a:t>Femenino</a:t>
              </a:r>
            </a:p>
          </p:txBody>
        </p:sp>
        <p:sp>
          <p:nvSpPr>
            <p:cNvPr id="25" name="Elipse 24"/>
            <p:cNvSpPr/>
            <p:nvPr/>
          </p:nvSpPr>
          <p:spPr>
            <a:xfrm>
              <a:off x="3995099" y="1659863"/>
              <a:ext cx="76200" cy="76200"/>
            </a:xfrm>
            <a:prstGeom prst="ellipse">
              <a:avLst/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sz="3567"/>
            </a:p>
          </p:txBody>
        </p:sp>
        <p:cxnSp>
          <p:nvCxnSpPr>
            <p:cNvPr id="9" name="Conector curvado 8"/>
            <p:cNvCxnSpPr>
              <a:stCxn id="6" idx="4"/>
              <a:endCxn id="13" idx="3"/>
            </p:cNvCxnSpPr>
            <p:nvPr/>
          </p:nvCxnSpPr>
          <p:spPr>
            <a:xfrm rot="5400000" flipH="1" flipV="1">
              <a:off x="2995294" y="838471"/>
              <a:ext cx="11159" cy="401048"/>
            </a:xfrm>
            <a:prstGeom prst="curvedConnector3">
              <a:avLst>
                <a:gd name="adj1" fmla="val -103373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curvado 11"/>
            <p:cNvCxnSpPr>
              <a:stCxn id="13" idx="5"/>
              <a:endCxn id="14" idx="4"/>
            </p:cNvCxnSpPr>
            <p:nvPr/>
          </p:nvCxnSpPr>
          <p:spPr>
            <a:xfrm rot="16200000" flipH="1">
              <a:off x="3444785" y="843910"/>
              <a:ext cx="11159" cy="390169"/>
            </a:xfrm>
            <a:prstGeom prst="curvedConnector3">
              <a:avLst>
                <a:gd name="adj1" fmla="val 21485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uadroTexto 29"/>
            <p:cNvSpPr txBox="1"/>
            <p:nvPr/>
          </p:nvSpPr>
          <p:spPr>
            <a:xfrm>
              <a:off x="2678307" y="1188400"/>
              <a:ext cx="609599" cy="18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784" dirty="0" err="1"/>
                <a:t>tieneHijo</a:t>
              </a:r>
              <a:endParaRPr lang="es-EC" sz="1784" dirty="0"/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3163780" y="1203707"/>
              <a:ext cx="609599" cy="18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784" dirty="0" err="1"/>
                <a:t>tieneHijo</a:t>
              </a:r>
              <a:endParaRPr lang="es-EC" sz="1784" dirty="0"/>
            </a:p>
          </p:txBody>
        </p:sp>
        <p:cxnSp>
          <p:nvCxnSpPr>
            <p:cNvPr id="26" name="Conector curvado 25"/>
            <p:cNvCxnSpPr>
              <a:stCxn id="6" idx="2"/>
              <a:endCxn id="16" idx="1"/>
            </p:cNvCxnSpPr>
            <p:nvPr/>
          </p:nvCxnSpPr>
          <p:spPr>
            <a:xfrm rot="10800000" flipH="1" flipV="1">
              <a:off x="2762250" y="1006475"/>
              <a:ext cx="558282" cy="764930"/>
            </a:xfrm>
            <a:prstGeom prst="curvedConnector4">
              <a:avLst>
                <a:gd name="adj1" fmla="val -40947"/>
                <a:gd name="adj2" fmla="val 7049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curvado 31"/>
            <p:cNvCxnSpPr/>
            <p:nvPr/>
          </p:nvCxnSpPr>
          <p:spPr>
            <a:xfrm>
              <a:off x="3261518" y="1033416"/>
              <a:ext cx="780052" cy="63042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uadroTexto 37"/>
            <p:cNvSpPr txBox="1"/>
            <p:nvPr/>
          </p:nvSpPr>
          <p:spPr>
            <a:xfrm>
              <a:off x="2423318" y="1484429"/>
              <a:ext cx="609599" cy="18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784" dirty="0"/>
                <a:t>genero</a:t>
              </a:r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3833455" y="1060079"/>
              <a:ext cx="609599" cy="18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784" dirty="0"/>
                <a:t>genero</a:t>
              </a:r>
            </a:p>
          </p:txBody>
        </p:sp>
        <p:cxnSp>
          <p:nvCxnSpPr>
            <p:cNvPr id="34" name="Conector curvado 33"/>
            <p:cNvCxnSpPr>
              <a:stCxn id="14" idx="6"/>
              <a:endCxn id="16" idx="7"/>
            </p:cNvCxnSpPr>
            <p:nvPr/>
          </p:nvCxnSpPr>
          <p:spPr>
            <a:xfrm flipH="1">
              <a:off x="3374414" y="1006475"/>
              <a:ext cx="309135" cy="764930"/>
            </a:xfrm>
            <a:prstGeom prst="curvedConnector4">
              <a:avLst>
                <a:gd name="adj1" fmla="val -73948"/>
                <a:gd name="adj2" fmla="val 5176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uadroTexto 41"/>
            <p:cNvSpPr txBox="1"/>
            <p:nvPr/>
          </p:nvSpPr>
          <p:spPr>
            <a:xfrm>
              <a:off x="3947319" y="1363126"/>
              <a:ext cx="609599" cy="18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784" dirty="0"/>
                <a:t>genero</a:t>
              </a:r>
            </a:p>
          </p:txBody>
        </p:sp>
        <p:sp>
          <p:nvSpPr>
            <p:cNvPr id="35" name="Rectángulo 34"/>
            <p:cNvSpPr/>
            <p:nvPr/>
          </p:nvSpPr>
          <p:spPr>
            <a:xfrm>
              <a:off x="2331965" y="567408"/>
              <a:ext cx="205629" cy="2312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C" sz="2378" dirty="0"/>
                <a:t>Δ</a:t>
              </a:r>
              <a:r>
                <a:rPr lang="es-EC" sz="2378" baseline="30000" dirty="0"/>
                <a:t>I</a:t>
              </a:r>
              <a:endParaRPr lang="es-EC" sz="2378" dirty="0"/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2186241" y="582430"/>
              <a:ext cx="205581" cy="208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2081" b="1" dirty="0"/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94055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 txBox="1"/>
          <p:nvPr/>
        </p:nvSpPr>
        <p:spPr>
          <a:xfrm>
            <a:off x="1528195" y="592003"/>
            <a:ext cx="9131836" cy="426912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 Lógicas Descriptivas (</a:t>
            </a:r>
            <a:r>
              <a:rPr lang="es-EC" sz="2774" spc="-59" dirty="0">
                <a:solidFill>
                  <a:srgbClr val="000070"/>
                </a:solidFill>
                <a:latin typeface="Viner Hand ITC" panose="03070502030502020203" pitchFamily="66" charset="0"/>
                <a:cs typeface="Tahoma"/>
              </a:rPr>
              <a:t>ALC</a:t>
            </a: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): Semántica - ejemplo</a:t>
            </a: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8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9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0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" name="Rectángulo 1"/>
          <p:cNvSpPr/>
          <p:nvPr/>
        </p:nvSpPr>
        <p:spPr>
          <a:xfrm>
            <a:off x="1716947" y="1282511"/>
            <a:ext cx="7684732" cy="47883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2774" dirty="0"/>
              <a:t>Sea I = (Δ</a:t>
            </a:r>
            <a:r>
              <a:rPr lang="es-EC" sz="2774" baseline="30000" dirty="0"/>
              <a:t>I</a:t>
            </a:r>
            <a:r>
              <a:rPr lang="es-EC" sz="2774" dirty="0"/>
              <a:t>, .</a:t>
            </a:r>
            <a:r>
              <a:rPr lang="es-EC" sz="2774" baseline="30000" dirty="0"/>
              <a:t>I</a:t>
            </a:r>
            <a:r>
              <a:rPr lang="es-EC" sz="2774" dirty="0"/>
              <a:t>) donde</a:t>
            </a:r>
          </a:p>
          <a:p>
            <a:r>
              <a:rPr lang="es-EC" sz="2774" dirty="0"/>
              <a:t>– Δ</a:t>
            </a:r>
            <a:r>
              <a:rPr lang="es-EC" sz="2774" baseline="30000" dirty="0"/>
              <a:t>I</a:t>
            </a:r>
            <a:r>
              <a:rPr lang="es-EC" sz="2774" dirty="0"/>
              <a:t> = {a; b; c; d; Y; Z}</a:t>
            </a:r>
          </a:p>
          <a:p>
            <a:r>
              <a:rPr lang="es-EC" sz="2774" dirty="0"/>
              <a:t>– </a:t>
            </a:r>
            <a:r>
              <a:rPr lang="es-EC" sz="2774" dirty="0" err="1"/>
              <a:t>Persona</a:t>
            </a:r>
            <a:r>
              <a:rPr lang="es-EC" sz="2774" baseline="30000" dirty="0" err="1"/>
              <a:t>I</a:t>
            </a:r>
            <a:r>
              <a:rPr lang="es-EC" sz="2774" dirty="0"/>
              <a:t> = {a; b; c; d}</a:t>
            </a:r>
          </a:p>
          <a:p>
            <a:r>
              <a:rPr lang="es-EC" sz="2774" dirty="0"/>
              <a:t>– </a:t>
            </a:r>
            <a:r>
              <a:rPr lang="es-EC" sz="2774" dirty="0" err="1"/>
              <a:t>Femenino</a:t>
            </a:r>
            <a:r>
              <a:rPr lang="es-EC" sz="2774" baseline="30000" dirty="0" err="1"/>
              <a:t>I</a:t>
            </a:r>
            <a:r>
              <a:rPr lang="es-EC" sz="2774" dirty="0"/>
              <a:t> = {Y}</a:t>
            </a:r>
          </a:p>
          <a:p>
            <a:r>
              <a:rPr lang="es-EC" sz="2774" dirty="0"/>
              <a:t>– </a:t>
            </a:r>
            <a:r>
              <a:rPr lang="es-EC" sz="2774" dirty="0" err="1"/>
              <a:t>tieneHijo</a:t>
            </a:r>
            <a:r>
              <a:rPr lang="es-EC" sz="2774" baseline="30000" dirty="0" err="1"/>
              <a:t>I</a:t>
            </a:r>
            <a:r>
              <a:rPr lang="es-EC" sz="2774" dirty="0"/>
              <a:t> = {(a; b); (b; c)}</a:t>
            </a:r>
          </a:p>
          <a:p>
            <a:r>
              <a:rPr lang="es-EC" sz="2774" dirty="0"/>
              <a:t>– </a:t>
            </a:r>
            <a:r>
              <a:rPr lang="es-EC" sz="2774" dirty="0" err="1"/>
              <a:t>genero</a:t>
            </a:r>
            <a:r>
              <a:rPr lang="es-EC" sz="2774" baseline="30000" dirty="0" err="1"/>
              <a:t>I</a:t>
            </a:r>
            <a:r>
              <a:rPr lang="es-EC" sz="2774" dirty="0"/>
              <a:t> = {(a; Y); (</a:t>
            </a:r>
            <a:r>
              <a:rPr lang="es-EC" sz="2774" dirty="0" err="1"/>
              <a:t>b;Z</a:t>
            </a:r>
            <a:r>
              <a:rPr lang="es-EC" sz="2774" dirty="0"/>
              <a:t>); (</a:t>
            </a:r>
            <a:r>
              <a:rPr lang="es-EC" sz="2774" dirty="0" err="1"/>
              <a:t>c;Y</a:t>
            </a:r>
            <a:r>
              <a:rPr lang="es-EC" sz="2774" dirty="0"/>
              <a:t>)}</a:t>
            </a:r>
          </a:p>
          <a:p>
            <a:endParaRPr lang="es-EC" sz="2774" dirty="0"/>
          </a:p>
          <a:p>
            <a:r>
              <a:rPr lang="es-EC" sz="2774" dirty="0"/>
              <a:t>Defina el valor de los siguientes axiomas:</a:t>
            </a:r>
          </a:p>
          <a:p>
            <a:r>
              <a:rPr lang="es-EC" sz="2774" dirty="0"/>
              <a:t>(Persona </a:t>
            </a:r>
            <a:r>
              <a:rPr lang="es-EC" sz="2774" dirty="0">
                <a:latin typeface="Cambria Math" panose="02040503050406030204" pitchFamily="18" charset="0"/>
                <a:ea typeface="Cambria Math" panose="02040503050406030204" pitchFamily="18" charset="0"/>
              </a:rPr>
              <a:t>⊓</a:t>
            </a:r>
            <a:r>
              <a:rPr lang="es-EC" sz="2774" dirty="0"/>
              <a:t> </a:t>
            </a:r>
            <a:r>
              <a:rPr lang="es-EC" sz="2774" dirty="0">
                <a:latin typeface="Cambria Math" panose="02040503050406030204" pitchFamily="18" charset="0"/>
                <a:ea typeface="Cambria Math" panose="02040503050406030204" pitchFamily="18" charset="0"/>
              </a:rPr>
              <a:t>∃</a:t>
            </a:r>
            <a:r>
              <a:rPr lang="es-EC" sz="2774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tieneHijo.tieneHijo</a:t>
            </a:r>
            <a:r>
              <a:rPr lang="es-EC" sz="2774" dirty="0"/>
              <a:t>.</a:t>
            </a:r>
            <a:r>
              <a:rPr lang="el-GR" sz="2774" dirty="0"/>
              <a:t>Ͳ</a:t>
            </a:r>
            <a:r>
              <a:rPr lang="es-EC" sz="2774" dirty="0"/>
              <a:t>)</a:t>
            </a:r>
            <a:r>
              <a:rPr lang="es-EC" sz="2774" baseline="30000" dirty="0"/>
              <a:t>I</a:t>
            </a:r>
            <a:endParaRPr lang="es-EC" sz="2774" dirty="0"/>
          </a:p>
          <a:p>
            <a:r>
              <a:rPr lang="es-EC" sz="2774" dirty="0"/>
              <a:t>= {a} como </a:t>
            </a:r>
          </a:p>
          <a:p>
            <a:r>
              <a:rPr lang="it-IT" sz="2774" dirty="0"/>
              <a:t>Persona</a:t>
            </a:r>
            <a:r>
              <a:rPr lang="it-IT" sz="2774" baseline="30000" dirty="0"/>
              <a:t>I</a:t>
            </a:r>
            <a:r>
              <a:rPr lang="it-IT" sz="2774" dirty="0"/>
              <a:t> = {a; b; c; d}, (</a:t>
            </a:r>
            <a:r>
              <a:rPr lang="es-EC" sz="2774" dirty="0">
                <a:latin typeface="Cambria Math" panose="02040503050406030204" pitchFamily="18" charset="0"/>
                <a:ea typeface="Cambria Math" panose="02040503050406030204" pitchFamily="18" charset="0"/>
              </a:rPr>
              <a:t>∃</a:t>
            </a:r>
            <a:r>
              <a:rPr lang="es-EC" sz="2774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tieneHijo.tieneHijo</a:t>
            </a:r>
            <a:r>
              <a:rPr lang="es-EC" sz="2774" dirty="0"/>
              <a:t>.</a:t>
            </a:r>
            <a:r>
              <a:rPr lang="el-GR" sz="2774" dirty="0"/>
              <a:t>Ͳ</a:t>
            </a:r>
            <a:r>
              <a:rPr lang="it-IT" sz="2774" dirty="0"/>
              <a:t>)</a:t>
            </a:r>
            <a:r>
              <a:rPr lang="it-IT" sz="2774" baseline="30000" dirty="0"/>
              <a:t>I</a:t>
            </a:r>
            <a:r>
              <a:rPr lang="it-IT" sz="2774" dirty="0"/>
              <a:t> = {a}</a:t>
            </a:r>
            <a:endParaRPr lang="es-EC" sz="2774" dirty="0"/>
          </a:p>
        </p:txBody>
      </p:sp>
      <p:sp>
        <p:nvSpPr>
          <p:cNvPr id="23" name="CuadroTexto 22"/>
          <p:cNvSpPr txBox="1"/>
          <p:nvPr/>
        </p:nvSpPr>
        <p:spPr>
          <a:xfrm>
            <a:off x="9441407" y="1150741"/>
            <a:ext cx="1230592" cy="366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784" dirty="0"/>
              <a:t>Persona</a:t>
            </a:r>
          </a:p>
        </p:txBody>
      </p:sp>
      <p:grpSp>
        <p:nvGrpSpPr>
          <p:cNvPr id="40" name="Grupo 39"/>
          <p:cNvGrpSpPr/>
          <p:nvPr/>
        </p:nvGrpSpPr>
        <p:grpSpPr>
          <a:xfrm>
            <a:off x="5944999" y="1124405"/>
            <a:ext cx="4697854" cy="3001418"/>
            <a:chOff x="2186241" y="567408"/>
            <a:chExt cx="2370677" cy="1514604"/>
          </a:xfrm>
        </p:grpSpPr>
        <p:sp>
          <p:nvSpPr>
            <p:cNvPr id="41" name="Elipse 40"/>
            <p:cNvSpPr/>
            <p:nvPr/>
          </p:nvSpPr>
          <p:spPr>
            <a:xfrm>
              <a:off x="2457450" y="647193"/>
              <a:ext cx="1981200" cy="854582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sz="3567"/>
            </a:p>
          </p:txBody>
        </p:sp>
        <p:sp>
          <p:nvSpPr>
            <p:cNvPr id="43" name="Elipse 42"/>
            <p:cNvSpPr/>
            <p:nvPr/>
          </p:nvSpPr>
          <p:spPr>
            <a:xfrm>
              <a:off x="2885439" y="1561555"/>
              <a:ext cx="914400" cy="473582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sz="3567"/>
            </a:p>
          </p:txBody>
        </p:sp>
        <p:sp>
          <p:nvSpPr>
            <p:cNvPr id="45" name="Rectángulo 44"/>
            <p:cNvSpPr/>
            <p:nvPr/>
          </p:nvSpPr>
          <p:spPr>
            <a:xfrm>
              <a:off x="2381250" y="620842"/>
              <a:ext cx="2133600" cy="146117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sz="3567"/>
            </a:p>
          </p:txBody>
        </p:sp>
        <p:sp>
          <p:nvSpPr>
            <p:cNvPr id="48" name="Elipse 47"/>
            <p:cNvSpPr/>
            <p:nvPr/>
          </p:nvSpPr>
          <p:spPr>
            <a:xfrm>
              <a:off x="2762250" y="968375"/>
              <a:ext cx="76200" cy="76200"/>
            </a:xfrm>
            <a:prstGeom prst="ellipse">
              <a:avLst/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sz="3567"/>
            </a:p>
          </p:txBody>
        </p:sp>
        <p:sp>
          <p:nvSpPr>
            <p:cNvPr id="49" name="Elipse 48"/>
            <p:cNvSpPr/>
            <p:nvPr/>
          </p:nvSpPr>
          <p:spPr>
            <a:xfrm>
              <a:off x="3190239" y="968375"/>
              <a:ext cx="76200" cy="76200"/>
            </a:xfrm>
            <a:prstGeom prst="ellipse">
              <a:avLst/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sz="3567"/>
            </a:p>
          </p:txBody>
        </p:sp>
        <p:sp>
          <p:nvSpPr>
            <p:cNvPr id="50" name="Elipse 49"/>
            <p:cNvSpPr/>
            <p:nvPr/>
          </p:nvSpPr>
          <p:spPr>
            <a:xfrm>
              <a:off x="3607349" y="968375"/>
              <a:ext cx="76200" cy="76200"/>
            </a:xfrm>
            <a:prstGeom prst="ellipse">
              <a:avLst/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sz="3567"/>
            </a:p>
          </p:txBody>
        </p:sp>
        <p:sp>
          <p:nvSpPr>
            <p:cNvPr id="51" name="Elipse 50"/>
            <p:cNvSpPr/>
            <p:nvPr/>
          </p:nvSpPr>
          <p:spPr>
            <a:xfrm>
              <a:off x="4045462" y="968375"/>
              <a:ext cx="76200" cy="76200"/>
            </a:xfrm>
            <a:prstGeom prst="ellipse">
              <a:avLst/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sz="3567"/>
            </a:p>
          </p:txBody>
        </p:sp>
        <p:sp>
          <p:nvSpPr>
            <p:cNvPr id="52" name="Elipse 51"/>
            <p:cNvSpPr/>
            <p:nvPr/>
          </p:nvSpPr>
          <p:spPr>
            <a:xfrm>
              <a:off x="3309373" y="1760245"/>
              <a:ext cx="76200" cy="76200"/>
            </a:xfrm>
            <a:prstGeom prst="ellipse">
              <a:avLst/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sz="3567"/>
            </a:p>
          </p:txBody>
        </p:sp>
        <p:sp>
          <p:nvSpPr>
            <p:cNvPr id="53" name="CuadroTexto 52"/>
            <p:cNvSpPr txBox="1"/>
            <p:nvPr/>
          </p:nvSpPr>
          <p:spPr>
            <a:xfrm>
              <a:off x="2709234" y="768203"/>
              <a:ext cx="128818" cy="18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784" dirty="0"/>
                <a:t>a</a:t>
              </a:r>
            </a:p>
          </p:txBody>
        </p:sp>
        <p:sp>
          <p:nvSpPr>
            <p:cNvPr id="54" name="CuadroTexto 53"/>
            <p:cNvSpPr txBox="1"/>
            <p:nvPr/>
          </p:nvSpPr>
          <p:spPr>
            <a:xfrm>
              <a:off x="3166832" y="779541"/>
              <a:ext cx="128818" cy="18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784" dirty="0"/>
                <a:t>b</a:t>
              </a:r>
            </a:p>
          </p:txBody>
        </p:sp>
        <p:sp>
          <p:nvSpPr>
            <p:cNvPr id="55" name="CuadroTexto 54"/>
            <p:cNvSpPr txBox="1"/>
            <p:nvPr/>
          </p:nvSpPr>
          <p:spPr>
            <a:xfrm>
              <a:off x="3547832" y="770475"/>
              <a:ext cx="128818" cy="18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784" dirty="0"/>
                <a:t>c</a:t>
              </a:r>
            </a:p>
          </p:txBody>
        </p:sp>
        <p:sp>
          <p:nvSpPr>
            <p:cNvPr id="56" name="CuadroTexto 55"/>
            <p:cNvSpPr txBox="1"/>
            <p:nvPr/>
          </p:nvSpPr>
          <p:spPr>
            <a:xfrm>
              <a:off x="4005032" y="786447"/>
              <a:ext cx="128818" cy="18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784" dirty="0"/>
                <a:t>d</a:t>
              </a:r>
            </a:p>
          </p:txBody>
        </p:sp>
        <p:sp>
          <p:nvSpPr>
            <p:cNvPr id="57" name="CuadroTexto 56"/>
            <p:cNvSpPr txBox="1"/>
            <p:nvPr/>
          </p:nvSpPr>
          <p:spPr>
            <a:xfrm>
              <a:off x="3259866" y="1780810"/>
              <a:ext cx="128818" cy="18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784" dirty="0"/>
                <a:t>Y</a:t>
              </a:r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3942480" y="1681470"/>
              <a:ext cx="128818" cy="18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784" dirty="0"/>
                <a:t>Z</a:t>
              </a:r>
            </a:p>
          </p:txBody>
        </p:sp>
        <p:sp>
          <p:nvSpPr>
            <p:cNvPr id="59" name="CuadroTexto 58"/>
            <p:cNvSpPr txBox="1"/>
            <p:nvPr/>
          </p:nvSpPr>
          <p:spPr>
            <a:xfrm>
              <a:off x="2374973" y="1836602"/>
              <a:ext cx="721490" cy="18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784" dirty="0"/>
                <a:t>Femenino</a:t>
              </a:r>
            </a:p>
          </p:txBody>
        </p:sp>
        <p:sp>
          <p:nvSpPr>
            <p:cNvPr id="60" name="Elipse 59"/>
            <p:cNvSpPr/>
            <p:nvPr/>
          </p:nvSpPr>
          <p:spPr>
            <a:xfrm>
              <a:off x="3995099" y="1659863"/>
              <a:ext cx="76200" cy="76200"/>
            </a:xfrm>
            <a:prstGeom prst="ellipse">
              <a:avLst/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sz="3567"/>
            </a:p>
          </p:txBody>
        </p:sp>
        <p:cxnSp>
          <p:nvCxnSpPr>
            <p:cNvPr id="61" name="Conector curvado 60"/>
            <p:cNvCxnSpPr>
              <a:stCxn id="48" idx="4"/>
              <a:endCxn id="49" idx="3"/>
            </p:cNvCxnSpPr>
            <p:nvPr/>
          </p:nvCxnSpPr>
          <p:spPr>
            <a:xfrm rot="5400000" flipH="1" flipV="1">
              <a:off x="2995294" y="838471"/>
              <a:ext cx="11159" cy="401048"/>
            </a:xfrm>
            <a:prstGeom prst="curvedConnector3">
              <a:avLst>
                <a:gd name="adj1" fmla="val -103373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curvado 61"/>
            <p:cNvCxnSpPr>
              <a:stCxn id="49" idx="5"/>
              <a:endCxn id="50" idx="4"/>
            </p:cNvCxnSpPr>
            <p:nvPr/>
          </p:nvCxnSpPr>
          <p:spPr>
            <a:xfrm rot="16200000" flipH="1">
              <a:off x="3444785" y="843910"/>
              <a:ext cx="11159" cy="390169"/>
            </a:xfrm>
            <a:prstGeom prst="curvedConnector3">
              <a:avLst>
                <a:gd name="adj1" fmla="val 21485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uadroTexto 62"/>
            <p:cNvSpPr txBox="1"/>
            <p:nvPr/>
          </p:nvSpPr>
          <p:spPr>
            <a:xfrm>
              <a:off x="2678307" y="1188400"/>
              <a:ext cx="609599" cy="18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784" dirty="0" err="1"/>
                <a:t>tieneHijo</a:t>
              </a:r>
              <a:endParaRPr lang="es-EC" sz="1784" dirty="0"/>
            </a:p>
          </p:txBody>
        </p:sp>
        <p:sp>
          <p:nvSpPr>
            <p:cNvPr id="64" name="CuadroTexto 63"/>
            <p:cNvSpPr txBox="1"/>
            <p:nvPr/>
          </p:nvSpPr>
          <p:spPr>
            <a:xfrm>
              <a:off x="3163780" y="1203707"/>
              <a:ext cx="609599" cy="18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784" dirty="0" err="1"/>
                <a:t>tieneHijo</a:t>
              </a:r>
              <a:endParaRPr lang="es-EC" sz="1784" dirty="0"/>
            </a:p>
          </p:txBody>
        </p:sp>
        <p:cxnSp>
          <p:nvCxnSpPr>
            <p:cNvPr id="65" name="Conector curvado 64"/>
            <p:cNvCxnSpPr>
              <a:stCxn id="48" idx="2"/>
              <a:endCxn id="52" idx="1"/>
            </p:cNvCxnSpPr>
            <p:nvPr/>
          </p:nvCxnSpPr>
          <p:spPr>
            <a:xfrm rot="10800000" flipH="1" flipV="1">
              <a:off x="2762250" y="1006475"/>
              <a:ext cx="558282" cy="764930"/>
            </a:xfrm>
            <a:prstGeom prst="curvedConnector4">
              <a:avLst>
                <a:gd name="adj1" fmla="val -40947"/>
                <a:gd name="adj2" fmla="val 7049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curvado 65"/>
            <p:cNvCxnSpPr/>
            <p:nvPr/>
          </p:nvCxnSpPr>
          <p:spPr>
            <a:xfrm>
              <a:off x="3261518" y="1033416"/>
              <a:ext cx="780052" cy="63042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CuadroTexto 66"/>
            <p:cNvSpPr txBox="1"/>
            <p:nvPr/>
          </p:nvSpPr>
          <p:spPr>
            <a:xfrm>
              <a:off x="2423318" y="1484429"/>
              <a:ext cx="609599" cy="18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784" dirty="0"/>
                <a:t>genero</a:t>
              </a:r>
            </a:p>
          </p:txBody>
        </p:sp>
        <p:sp>
          <p:nvSpPr>
            <p:cNvPr id="71" name="CuadroTexto 70"/>
            <p:cNvSpPr txBox="1"/>
            <p:nvPr/>
          </p:nvSpPr>
          <p:spPr>
            <a:xfrm>
              <a:off x="3833455" y="1060079"/>
              <a:ext cx="609599" cy="18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784" dirty="0"/>
                <a:t>genero</a:t>
              </a:r>
            </a:p>
          </p:txBody>
        </p:sp>
        <p:cxnSp>
          <p:nvCxnSpPr>
            <p:cNvPr id="72" name="Conector curvado 71"/>
            <p:cNvCxnSpPr>
              <a:stCxn id="50" idx="6"/>
              <a:endCxn id="52" idx="7"/>
            </p:cNvCxnSpPr>
            <p:nvPr/>
          </p:nvCxnSpPr>
          <p:spPr>
            <a:xfrm flipH="1">
              <a:off x="3374414" y="1006475"/>
              <a:ext cx="309135" cy="764930"/>
            </a:xfrm>
            <a:prstGeom prst="curvedConnector4">
              <a:avLst>
                <a:gd name="adj1" fmla="val -73948"/>
                <a:gd name="adj2" fmla="val 5176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CuadroTexto 72"/>
            <p:cNvSpPr txBox="1"/>
            <p:nvPr/>
          </p:nvSpPr>
          <p:spPr>
            <a:xfrm>
              <a:off x="3947319" y="1363126"/>
              <a:ext cx="609599" cy="18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784" dirty="0"/>
                <a:t>genero</a:t>
              </a:r>
            </a:p>
          </p:txBody>
        </p:sp>
        <p:sp>
          <p:nvSpPr>
            <p:cNvPr id="74" name="Rectángulo 73"/>
            <p:cNvSpPr/>
            <p:nvPr/>
          </p:nvSpPr>
          <p:spPr>
            <a:xfrm>
              <a:off x="2331965" y="567408"/>
              <a:ext cx="205629" cy="2312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C" sz="2378" dirty="0"/>
                <a:t>Δ</a:t>
              </a:r>
              <a:r>
                <a:rPr lang="es-EC" sz="2378" baseline="30000" dirty="0"/>
                <a:t>I</a:t>
              </a:r>
              <a:endParaRPr lang="es-EC" sz="2378" dirty="0"/>
            </a:p>
          </p:txBody>
        </p:sp>
        <p:sp>
          <p:nvSpPr>
            <p:cNvPr id="75" name="CuadroTexto 74"/>
            <p:cNvSpPr txBox="1"/>
            <p:nvPr/>
          </p:nvSpPr>
          <p:spPr>
            <a:xfrm>
              <a:off x="2186241" y="582430"/>
              <a:ext cx="205581" cy="208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2081" b="1" dirty="0"/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716396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 txBox="1"/>
          <p:nvPr/>
        </p:nvSpPr>
        <p:spPr>
          <a:xfrm>
            <a:off x="1528195" y="592003"/>
            <a:ext cx="9131836" cy="426912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 Lógicas Descriptivas (</a:t>
            </a:r>
            <a:r>
              <a:rPr lang="es-EC" sz="2774" spc="-59" dirty="0">
                <a:solidFill>
                  <a:srgbClr val="000070"/>
                </a:solidFill>
                <a:latin typeface="Viner Hand ITC" panose="03070502030502020203" pitchFamily="66" charset="0"/>
                <a:cs typeface="Tahoma"/>
              </a:rPr>
              <a:t>ALC</a:t>
            </a: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): Sintaxis y Semántica BC</a:t>
            </a: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8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9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0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Rectángulo 2"/>
          <p:cNvSpPr/>
          <p:nvPr/>
        </p:nvSpPr>
        <p:spPr>
          <a:xfrm>
            <a:off x="1867949" y="1442371"/>
            <a:ext cx="8456103" cy="4991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774" b="1" dirty="0"/>
              <a:t>Un</a:t>
            </a:r>
            <a:r>
              <a:rPr lang="es-EC" sz="2378" dirty="0"/>
              <a:t> </a:t>
            </a:r>
            <a:r>
              <a:rPr lang="es-EC" sz="2774" b="1" dirty="0" err="1"/>
              <a:t>TBox</a:t>
            </a:r>
            <a:r>
              <a:rPr lang="es-EC" sz="2774" b="1" dirty="0"/>
              <a:t> </a:t>
            </a:r>
            <a:r>
              <a:rPr lang="es-EC" sz="2774" b="1" spc="-59" dirty="0">
                <a:solidFill>
                  <a:srgbClr val="000070"/>
                </a:solidFill>
                <a:latin typeface="Viner Hand ITC" panose="03070502030502020203" pitchFamily="66" charset="0"/>
                <a:cs typeface="Tahoma"/>
              </a:rPr>
              <a:t>ALC </a:t>
            </a:r>
            <a:r>
              <a:rPr lang="es-EC" sz="2774" b="1" dirty="0"/>
              <a:t>contiene axiomas de la forma:</a:t>
            </a:r>
          </a:p>
          <a:p>
            <a:pPr marL="0" lvl="1" algn="ctr"/>
            <a:r>
              <a:rPr lang="es-EC" sz="2774" dirty="0"/>
              <a:t>C ⊑ D y C ≡ D </a:t>
            </a:r>
          </a:p>
          <a:p>
            <a:pPr lvl="1"/>
            <a:r>
              <a:rPr lang="es-EC" sz="2378" dirty="0"/>
              <a:t>donde C, D son clases complejas.</a:t>
            </a:r>
          </a:p>
          <a:p>
            <a:pPr marL="1472304" lvl="1" indent="-566271">
              <a:buFont typeface="Arial" panose="020B0604020202020204" pitchFamily="34" charset="0"/>
              <a:buChar char="•"/>
            </a:pPr>
            <a:r>
              <a:rPr lang="it-IT" sz="2774" dirty="0"/>
              <a:t>C⊑D se mantiene, sii C</a:t>
            </a:r>
            <a:r>
              <a:rPr lang="it-IT" sz="2774" baseline="30000" dirty="0"/>
              <a:t>I</a:t>
            </a:r>
            <a:r>
              <a:rPr lang="it-IT" sz="2774" dirty="0"/>
              <a:t>⊆D</a:t>
            </a:r>
            <a:r>
              <a:rPr lang="it-IT" sz="2774" baseline="30000" dirty="0"/>
              <a:t>I</a:t>
            </a:r>
          </a:p>
          <a:p>
            <a:pPr marL="1472304" lvl="1" indent="-566271">
              <a:buFont typeface="Arial" panose="020B0604020202020204" pitchFamily="34" charset="0"/>
              <a:buChar char="•"/>
            </a:pPr>
            <a:r>
              <a:rPr lang="it-IT" sz="2774" dirty="0"/>
              <a:t>C≡D se mantiene, sii C</a:t>
            </a:r>
            <a:r>
              <a:rPr lang="it-IT" sz="2774" baseline="30000" dirty="0"/>
              <a:t>I</a:t>
            </a:r>
            <a:r>
              <a:rPr lang="it-IT" sz="2774" dirty="0"/>
              <a:t> = D</a:t>
            </a:r>
            <a:r>
              <a:rPr lang="it-IT" sz="2774" baseline="30000" dirty="0"/>
              <a:t>I</a:t>
            </a:r>
          </a:p>
          <a:p>
            <a:endParaRPr lang="es-EC" sz="2774" b="1" dirty="0"/>
          </a:p>
          <a:p>
            <a:r>
              <a:rPr lang="es-EC" sz="2774" b="1" dirty="0"/>
              <a:t>Un </a:t>
            </a:r>
            <a:r>
              <a:rPr lang="es-EC" sz="2774" b="1" dirty="0" err="1"/>
              <a:t>ABox</a:t>
            </a:r>
            <a:r>
              <a:rPr lang="es-EC" sz="2774" b="1" dirty="0"/>
              <a:t> </a:t>
            </a:r>
            <a:r>
              <a:rPr lang="es-EC" sz="2774" b="1" spc="-59" dirty="0">
                <a:solidFill>
                  <a:srgbClr val="000070"/>
                </a:solidFill>
                <a:latin typeface="Viner Hand ITC" panose="03070502030502020203" pitchFamily="66" charset="0"/>
                <a:cs typeface="Tahoma"/>
              </a:rPr>
              <a:t>ALC </a:t>
            </a:r>
            <a:r>
              <a:rPr lang="es-EC" sz="2774" b="1" dirty="0"/>
              <a:t>contiene axiomas de la forma</a:t>
            </a:r>
          </a:p>
          <a:p>
            <a:pPr algn="ctr"/>
            <a:r>
              <a:rPr lang="es-EC" sz="2774" b="1" dirty="0"/>
              <a:t> </a:t>
            </a:r>
            <a:r>
              <a:rPr lang="es-EC" sz="2774" dirty="0"/>
              <a:t>C(a) y R (a, b),</a:t>
            </a:r>
          </a:p>
          <a:p>
            <a:pPr lvl="1"/>
            <a:r>
              <a:rPr lang="es-EC" sz="2378" dirty="0"/>
              <a:t>donde C es una clase compleja, R un rol y a, b Individuos</a:t>
            </a:r>
          </a:p>
          <a:p>
            <a:pPr marL="1472304" lvl="1" indent="-566271">
              <a:buFont typeface="Arial" panose="020B0604020202020204" pitchFamily="34" charset="0"/>
              <a:buChar char="•"/>
            </a:pPr>
            <a:r>
              <a:rPr lang="it-IT" sz="2774" dirty="0"/>
              <a:t>C (a) se cumple, sii a</a:t>
            </a:r>
            <a:r>
              <a:rPr lang="it-IT" sz="2774" baseline="30000" dirty="0"/>
              <a:t>I</a:t>
            </a:r>
            <a:r>
              <a:rPr lang="it-IT" sz="2774" dirty="0"/>
              <a:t>∈C</a:t>
            </a:r>
            <a:r>
              <a:rPr lang="it-IT" sz="2774" baseline="30000" dirty="0"/>
              <a:t>I</a:t>
            </a:r>
          </a:p>
          <a:p>
            <a:pPr marL="1472304" lvl="1" indent="-566271">
              <a:buFont typeface="Arial" panose="020B0604020202020204" pitchFamily="34" charset="0"/>
              <a:buChar char="•"/>
            </a:pPr>
            <a:r>
              <a:rPr lang="it-IT" sz="2774" dirty="0"/>
              <a:t>R (a, b) se cumple, sii (a</a:t>
            </a:r>
            <a:r>
              <a:rPr lang="it-IT" sz="2774" baseline="30000" dirty="0"/>
              <a:t>I</a:t>
            </a:r>
            <a:r>
              <a:rPr lang="it-IT" sz="2774" dirty="0"/>
              <a:t>, b</a:t>
            </a:r>
            <a:r>
              <a:rPr lang="it-IT" sz="2774" baseline="30000" dirty="0"/>
              <a:t>I</a:t>
            </a:r>
            <a:r>
              <a:rPr lang="it-IT" sz="2774" dirty="0"/>
              <a:t>) ∈R</a:t>
            </a:r>
            <a:r>
              <a:rPr lang="it-IT" sz="2774" baseline="30000" dirty="0"/>
              <a:t>I</a:t>
            </a:r>
          </a:p>
          <a:p>
            <a:pPr lvl="1"/>
            <a:endParaRPr lang="es-EC" sz="3171" baseline="30000" dirty="0"/>
          </a:p>
        </p:txBody>
      </p:sp>
    </p:spTree>
    <p:extLst>
      <p:ext uri="{BB962C8B-B14F-4D97-AF65-F5344CB8AC3E}">
        <p14:creationId xmlns:p14="http://schemas.microsoft.com/office/powerpoint/2010/main" val="22662609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 txBox="1"/>
          <p:nvPr/>
        </p:nvSpPr>
        <p:spPr>
          <a:xfrm>
            <a:off x="1528195" y="592003"/>
            <a:ext cx="9131836" cy="426912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 Lógicas Descriptivas (</a:t>
            </a:r>
            <a:r>
              <a:rPr lang="es-EC" sz="2774" spc="-59" dirty="0">
                <a:solidFill>
                  <a:srgbClr val="000070"/>
                </a:solidFill>
                <a:latin typeface="Viner Hand ITC" panose="03070502030502020203" pitchFamily="66" charset="0"/>
                <a:cs typeface="Tahoma"/>
              </a:rPr>
              <a:t>ALC</a:t>
            </a: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): Sintaxis y Semántica BC</a:t>
            </a: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8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9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0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Rectángulo 2"/>
          <p:cNvSpPr/>
          <p:nvPr/>
        </p:nvSpPr>
        <p:spPr>
          <a:xfrm>
            <a:off x="1867949" y="1442372"/>
            <a:ext cx="8456103" cy="3670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3171" dirty="0"/>
              <a:t>Una interpretación </a:t>
            </a:r>
            <a:r>
              <a:rPr lang="es-EC" sz="2378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EC" sz="3171" dirty="0"/>
              <a:t> que satisface todas los axiomas de una </a:t>
            </a:r>
            <a:r>
              <a:rPr lang="es-EC" sz="3171" dirty="0" err="1"/>
              <a:t>TBox</a:t>
            </a:r>
            <a:r>
              <a:rPr lang="es-EC" sz="3171" dirty="0"/>
              <a:t> </a:t>
            </a:r>
            <a:r>
              <a:rPr lang="es-EC" sz="2378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s-EC" sz="3171" dirty="0"/>
              <a:t> se denomina un modelo de </a:t>
            </a:r>
            <a:r>
              <a:rPr lang="es-EC" sz="2378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s-EC" sz="3171" dirty="0"/>
              <a:t>.</a:t>
            </a:r>
          </a:p>
          <a:p>
            <a:endParaRPr lang="es-EC" sz="3171" baseline="30000" dirty="0"/>
          </a:p>
          <a:p>
            <a:endParaRPr lang="es-EC" sz="3171" baseline="30000" dirty="0"/>
          </a:p>
          <a:p>
            <a:r>
              <a:rPr lang="es-EC" sz="3171" dirty="0"/>
              <a:t>Una </a:t>
            </a:r>
            <a:r>
              <a:rPr lang="es-EC" sz="3171" dirty="0" err="1"/>
              <a:t>interpretacion</a:t>
            </a:r>
            <a:r>
              <a:rPr lang="es-EC" sz="3171" dirty="0"/>
              <a:t> </a:t>
            </a:r>
            <a:r>
              <a:rPr lang="es-EC" sz="3171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es-EC" sz="3171" dirty="0"/>
              <a:t>que satisface todos los axiomas de una </a:t>
            </a:r>
            <a:r>
              <a:rPr lang="es-EC" sz="3171" dirty="0" err="1"/>
              <a:t>ABox</a:t>
            </a:r>
            <a:r>
              <a:rPr lang="es-EC" sz="3171" dirty="0"/>
              <a:t> </a:t>
            </a:r>
            <a:r>
              <a:rPr lang="es-EC" sz="317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EC" sz="3171" dirty="0"/>
              <a:t> se denomina modelo</a:t>
            </a:r>
          </a:p>
          <a:p>
            <a:r>
              <a:rPr lang="es-EC" sz="3171" dirty="0"/>
              <a:t>de </a:t>
            </a:r>
            <a:r>
              <a:rPr lang="es-EC" sz="317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EC" sz="317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542016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 txBox="1"/>
          <p:nvPr/>
        </p:nvSpPr>
        <p:spPr>
          <a:xfrm>
            <a:off x="1528195" y="592003"/>
            <a:ext cx="9131836" cy="426912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 Lógicas Descriptivas (</a:t>
            </a:r>
            <a:r>
              <a:rPr lang="es-EC" sz="2774" spc="-59" dirty="0">
                <a:solidFill>
                  <a:srgbClr val="000070"/>
                </a:solidFill>
                <a:latin typeface="Viner Hand ITC" panose="03070502030502020203" pitchFamily="66" charset="0"/>
                <a:cs typeface="Tahoma"/>
              </a:rPr>
              <a:t>ALC</a:t>
            </a: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): Ejemplo BC</a:t>
            </a: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8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9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0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1716947" y="1012971"/>
                <a:ext cx="8758106" cy="58251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C" sz="2774" b="1" dirty="0"/>
                  <a:t>Dado el siguiente </a:t>
                </a:r>
                <a:r>
                  <a:rPr lang="es-EC" sz="2774" b="1" dirty="0" err="1"/>
                  <a:t>Tbox</a:t>
                </a:r>
                <a:r>
                  <a:rPr lang="es-EC" sz="2774" b="1" dirty="0"/>
                  <a:t> T = {Libro </a:t>
                </a:r>
                <a:r>
                  <a:rPr lang="es-EC" sz="2774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⊆ </a:t>
                </a:r>
                <a:r>
                  <a:rPr lang="es-EC" sz="2774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autor.Persona</a:t>
                </a:r>
                <a:r>
                  <a:rPr lang="es-EC" sz="2774" b="1" dirty="0"/>
                  <a:t>} y la interpretación I</a:t>
                </a:r>
              </a:p>
              <a:p>
                <a:r>
                  <a:rPr lang="es-EC" sz="2378" dirty="0"/>
                  <a:t>– Δ</a:t>
                </a:r>
                <a:r>
                  <a:rPr lang="es-EC" sz="2378" baseline="30000" dirty="0"/>
                  <a:t>I</a:t>
                </a:r>
                <a:r>
                  <a:rPr lang="es-EC" sz="2378" dirty="0"/>
                  <a:t> = {G.G. </a:t>
                </a:r>
                <a:r>
                  <a:rPr lang="es-EC" sz="2378" dirty="0" err="1"/>
                  <a:t>Marquez</a:t>
                </a:r>
                <a:r>
                  <a:rPr lang="es-EC" sz="2378" dirty="0"/>
                  <a:t>; Cien años de soledad}</a:t>
                </a:r>
              </a:p>
              <a:p>
                <a:r>
                  <a:rPr lang="es-EC" sz="2378" dirty="0"/>
                  <a:t>– </a:t>
                </a:r>
                <a:r>
                  <a:rPr lang="es-EC" sz="2378" dirty="0" err="1"/>
                  <a:t>Libro</a:t>
                </a:r>
                <a:r>
                  <a:rPr lang="es-EC" sz="2378" baseline="30000" dirty="0" err="1"/>
                  <a:t>I</a:t>
                </a:r>
                <a:r>
                  <a:rPr lang="es-EC" sz="2378" dirty="0"/>
                  <a:t> = {Cien años de soledad}</a:t>
                </a:r>
              </a:p>
              <a:p>
                <a:r>
                  <a:rPr lang="es-EC" sz="2378" dirty="0"/>
                  <a:t>– </a:t>
                </a:r>
                <a:r>
                  <a:rPr lang="es-EC" sz="2378" dirty="0" err="1"/>
                  <a:t>Persona</a:t>
                </a:r>
                <a:r>
                  <a:rPr lang="es-EC" sz="2378" baseline="30000" dirty="0" err="1"/>
                  <a:t>I</a:t>
                </a:r>
                <a:r>
                  <a:rPr lang="es-EC" sz="2378" dirty="0"/>
                  <a:t> = {G.G. </a:t>
                </a:r>
                <a:r>
                  <a:rPr lang="es-EC" sz="2378" dirty="0" err="1"/>
                  <a:t>Marquez</a:t>
                </a:r>
                <a:r>
                  <a:rPr lang="es-EC" sz="2378" dirty="0"/>
                  <a:t>}</a:t>
                </a:r>
              </a:p>
              <a:p>
                <a:r>
                  <a:rPr lang="es-EC" sz="2378" dirty="0"/>
                  <a:t>– </a:t>
                </a:r>
                <a:r>
                  <a:rPr lang="es-EC" sz="2378" dirty="0" err="1"/>
                  <a:t>autor</a:t>
                </a:r>
                <a:r>
                  <a:rPr lang="es-EC" sz="2378" baseline="30000" dirty="0" err="1"/>
                  <a:t>I</a:t>
                </a:r>
                <a:r>
                  <a:rPr lang="es-EC" sz="2378" dirty="0"/>
                  <a:t> = {(Cien años de soledad; G.G.  </a:t>
                </a:r>
                <a:r>
                  <a:rPr lang="es-EC" sz="2378" dirty="0" err="1"/>
                  <a:t>Marquez</a:t>
                </a:r>
                <a:r>
                  <a:rPr lang="es-EC" sz="2378" dirty="0"/>
                  <a:t>)}</a:t>
                </a:r>
              </a:p>
              <a:p>
                <a:r>
                  <a:rPr lang="es-EC" sz="2774" b="1" dirty="0"/>
                  <a:t>Determine que </a:t>
                </a:r>
              </a:p>
              <a:p>
                <a:pPr marL="566271" indent="-566271">
                  <a:buFont typeface="Arial" panose="020B0604020202020204" pitchFamily="34" charset="0"/>
                  <a:buChar char="•"/>
                </a:pPr>
                <a:r>
                  <a:rPr lang="es-EC" sz="2774" b="1" dirty="0"/>
                  <a:t>I ⊢ T (</a:t>
                </a:r>
                <a:r>
                  <a:rPr lang="en-US" sz="2774" b="1" dirty="0"/>
                  <a:t>I </a:t>
                </a:r>
                <a:r>
                  <a:rPr lang="en-US" sz="2774" b="1" dirty="0" err="1"/>
                  <a:t>satisface</a:t>
                </a:r>
                <a:r>
                  <a:rPr lang="en-US" sz="2774" b="1" dirty="0"/>
                  <a:t> T  ó  I </a:t>
                </a:r>
                <a:r>
                  <a:rPr lang="en-US" sz="2774" b="1" dirty="0" err="1"/>
                  <a:t>es</a:t>
                </a:r>
                <a:r>
                  <a:rPr lang="en-US" sz="2774" b="1" dirty="0"/>
                  <a:t> un </a:t>
                </a:r>
                <a:r>
                  <a:rPr lang="en-US" sz="2774" b="1" dirty="0" err="1"/>
                  <a:t>modelo</a:t>
                </a:r>
                <a:r>
                  <a:rPr lang="en-US" sz="2774" b="1" dirty="0"/>
                  <a:t> T) </a:t>
                </a:r>
              </a:p>
              <a:p>
                <a:pPr marL="566271" indent="-566271">
                  <a:buFont typeface="Arial" panose="020B0604020202020204" pitchFamily="34" charset="0"/>
                  <a:buChar char="•"/>
                </a:pPr>
                <a:r>
                  <a:rPr lang="en-US" sz="2774" b="1" dirty="0"/>
                  <a:t>I </a:t>
                </a:r>
                <a14:m>
                  <m:oMath xmlns:m="http://schemas.openxmlformats.org/officeDocument/2006/math">
                    <m:r>
                      <a:rPr lang="en-US" sz="2774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⊮</m:t>
                    </m:r>
                  </m:oMath>
                </a14:m>
                <a:r>
                  <a:rPr lang="en-US" sz="2774" b="1" dirty="0"/>
                  <a:t> Libro </a:t>
                </a:r>
                <a:r>
                  <a:rPr lang="es-EC" sz="2774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⊆</a:t>
                </a:r>
                <a:r>
                  <a:rPr lang="en-US" sz="2774" b="1" dirty="0"/>
                  <a:t> Persona </a:t>
                </a:r>
                <a:r>
                  <a:rPr lang="es-EC" sz="2774" b="1" dirty="0"/>
                  <a:t>(</a:t>
                </a:r>
                <a:r>
                  <a:rPr lang="en-US" sz="2774" b="1" dirty="0"/>
                  <a:t>I no </a:t>
                </a:r>
                <a:r>
                  <a:rPr lang="en-US" sz="2774" b="1" dirty="0" err="1"/>
                  <a:t>satisface</a:t>
                </a:r>
                <a:r>
                  <a:rPr lang="en-US" sz="2774" b="1" dirty="0"/>
                  <a:t> A </a:t>
                </a:r>
                <a:r>
                  <a:rPr lang="es-EC" sz="2774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⊆</a:t>
                </a:r>
                <a:r>
                  <a:rPr lang="en-US" sz="2774" b="1" dirty="0"/>
                  <a:t> B) </a:t>
                </a:r>
              </a:p>
              <a:p>
                <a:pPr algn="ctr"/>
                <a:r>
                  <a:rPr lang="es-EC" sz="2774" dirty="0" smtClean="0">
                    <a:sym typeface="Symbol" panose="05050102010706020507" pitchFamily="18" charset="2"/>
                  </a:rPr>
                  <a:t></a:t>
                </a:r>
                <a:endParaRPr lang="es-EC" sz="2774" dirty="0"/>
              </a:p>
              <a:p>
                <a:pPr marL="566271" indent="-566271">
                  <a:buFont typeface="Arial" panose="020B0604020202020204" pitchFamily="34" charset="0"/>
                  <a:buChar char="•"/>
                </a:pPr>
                <a:r>
                  <a:rPr lang="es-EC" sz="2774" dirty="0" err="1"/>
                  <a:t>Libro</a:t>
                </a:r>
                <a:r>
                  <a:rPr lang="es-EC" sz="2774" baseline="30000" dirty="0" err="1"/>
                  <a:t>I</a:t>
                </a:r>
                <a:r>
                  <a:rPr lang="nn-NO" sz="2774" dirty="0"/>
                  <a:t> = {</a:t>
                </a:r>
                <a:r>
                  <a:rPr lang="es-EC" sz="2774" dirty="0"/>
                  <a:t>Cien años de soledad</a:t>
                </a:r>
                <a:r>
                  <a:rPr lang="nn-NO" sz="2774" dirty="0"/>
                  <a:t>} </a:t>
                </a:r>
                <a:r>
                  <a:rPr lang="es-EC" sz="277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⊆</a:t>
                </a:r>
                <a:r>
                  <a:rPr lang="nn-NO" sz="2774" dirty="0"/>
                  <a:t> {</a:t>
                </a:r>
                <a:r>
                  <a:rPr lang="es-EC" sz="2774" dirty="0"/>
                  <a:t>Cien años de soledad</a:t>
                </a:r>
                <a:r>
                  <a:rPr lang="nn-NO" sz="2774" dirty="0"/>
                  <a:t>} = (autor.Persona)</a:t>
                </a:r>
                <a:r>
                  <a:rPr lang="nn-NO" sz="2774" baseline="30000" dirty="0"/>
                  <a:t>I</a:t>
                </a:r>
                <a:r>
                  <a:rPr lang="nn-NO" sz="2774" dirty="0"/>
                  <a:t>, </a:t>
                </a:r>
                <a:r>
                  <a:rPr lang="nn-NO" sz="2774" dirty="0">
                    <a:sym typeface="Symbol" panose="05050102010706020507" pitchFamily="18" charset="2"/>
                  </a:rPr>
                  <a:t></a:t>
                </a:r>
                <a:r>
                  <a:rPr lang="nn-NO" sz="2774" dirty="0"/>
                  <a:t> </a:t>
                </a:r>
                <a:r>
                  <a:rPr lang="nn-NO" sz="2774" b="1" dirty="0"/>
                  <a:t>I </a:t>
                </a:r>
                <a14:m>
                  <m:oMath xmlns:m="http://schemas.openxmlformats.org/officeDocument/2006/math">
                    <m:r>
                      <a:rPr lang="nn-NO" sz="2774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nn-NO" sz="2774" b="1" dirty="0"/>
                  <a:t> T</a:t>
                </a:r>
                <a:endParaRPr lang="es-EC" sz="2774" b="1" dirty="0"/>
              </a:p>
              <a:p>
                <a:pPr marL="566271" indent="-566271">
                  <a:buFont typeface="Arial" panose="020B0604020202020204" pitchFamily="34" charset="0"/>
                  <a:buChar char="•"/>
                </a:pPr>
                <a:r>
                  <a:rPr lang="es-EC" sz="2774" dirty="0"/>
                  <a:t>{Cien años de soledad} = </a:t>
                </a:r>
                <a:r>
                  <a:rPr lang="es-EC" sz="2774" dirty="0" err="1"/>
                  <a:t>Libro</a:t>
                </a:r>
                <a:r>
                  <a:rPr lang="es-EC" sz="2774" baseline="30000" dirty="0" err="1"/>
                  <a:t>I</a:t>
                </a:r>
                <a:r>
                  <a:rPr lang="es-EC" sz="2774" baseline="30000" dirty="0"/>
                  <a:t> </a:t>
                </a:r>
                <a14:m>
                  <m:oMath xmlns:m="http://schemas.openxmlformats.org/officeDocument/2006/math">
                    <m:r>
                      <a:rPr lang="es-EC" sz="2774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⋢</m:t>
                    </m:r>
                  </m:oMath>
                </a14:m>
                <a:r>
                  <a:rPr lang="es-EC" sz="2774" dirty="0"/>
                  <a:t> Persona</a:t>
                </a:r>
                <a:r>
                  <a:rPr lang="es-EC" sz="2774" baseline="30000" dirty="0"/>
                  <a:t>I</a:t>
                </a:r>
                <a:r>
                  <a:rPr lang="es-EC" sz="2774" dirty="0"/>
                  <a:t> = {</a:t>
                </a:r>
                <a:r>
                  <a:rPr lang="es-EC" sz="2774" dirty="0" err="1"/>
                  <a:t>G.G.Marquez</a:t>
                </a:r>
                <a:r>
                  <a:rPr lang="es-EC" sz="2774" dirty="0"/>
                  <a:t>}, </a:t>
                </a:r>
                <a:r>
                  <a:rPr lang="nn-NO" sz="2774" dirty="0">
                    <a:sym typeface="Symbol" panose="05050102010706020507" pitchFamily="18" charset="2"/>
                  </a:rPr>
                  <a:t></a:t>
                </a:r>
                <a:r>
                  <a:rPr lang="nn-NO" sz="2774" dirty="0"/>
                  <a:t> </a:t>
                </a:r>
                <a:r>
                  <a:rPr lang="nn-NO" sz="2774" b="1" dirty="0"/>
                  <a:t>I </a:t>
                </a:r>
                <a14:m>
                  <m:oMath xmlns:m="http://schemas.openxmlformats.org/officeDocument/2006/math">
                    <m:r>
                      <a:rPr lang="en-US" sz="2774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⊮</m:t>
                    </m:r>
                  </m:oMath>
                </a14:m>
                <a:r>
                  <a:rPr lang="nn-NO" sz="2774" b="1" dirty="0"/>
                  <a:t> </a:t>
                </a:r>
                <a:r>
                  <a:rPr lang="en-US" sz="2774" b="1" dirty="0"/>
                  <a:t>A </a:t>
                </a:r>
                <a:r>
                  <a:rPr lang="es-EC" sz="2774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⊆</a:t>
                </a:r>
                <a:r>
                  <a:rPr lang="en-US" sz="2774" b="1" dirty="0"/>
                  <a:t> B</a:t>
                </a: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947" y="1012971"/>
                <a:ext cx="8758106" cy="5825184"/>
              </a:xfrm>
              <a:prstGeom prst="rect">
                <a:avLst/>
              </a:prstGeom>
              <a:blipFill rotWithShape="0">
                <a:blip r:embed="rId5"/>
                <a:stretch>
                  <a:fillRect l="-1462" t="-1255" b="-2092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0434300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 txBox="1"/>
          <p:nvPr/>
        </p:nvSpPr>
        <p:spPr>
          <a:xfrm>
            <a:off x="1528195" y="592003"/>
            <a:ext cx="9131836" cy="426912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 Lógicas Descriptivas (</a:t>
            </a:r>
            <a:r>
              <a:rPr lang="es-EC" sz="2774" spc="-59" dirty="0">
                <a:solidFill>
                  <a:srgbClr val="000070"/>
                </a:solidFill>
                <a:latin typeface="Viner Hand ITC" panose="03070502030502020203" pitchFamily="66" charset="0"/>
                <a:cs typeface="Tahoma"/>
              </a:rPr>
              <a:t>ALC</a:t>
            </a: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): Ejemplo BC</a:t>
            </a: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8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9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0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1714870" y="1163973"/>
                <a:ext cx="8758106" cy="5306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C" sz="2774" b="1" dirty="0"/>
                  <a:t>Dado el siguiente </a:t>
                </a:r>
                <a:r>
                  <a:rPr lang="es-EC" sz="2774" b="1" dirty="0" err="1"/>
                  <a:t>Tbox</a:t>
                </a:r>
                <a:r>
                  <a:rPr lang="es-EC" sz="2774" b="1" dirty="0"/>
                  <a:t> T = {A </a:t>
                </a:r>
                <a:r>
                  <a:rPr lang="es-EC" sz="2774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⊆ R.B</a:t>
                </a:r>
                <a:r>
                  <a:rPr lang="es-EC" sz="2774" b="1" dirty="0"/>
                  <a:t>} y la interpretación I</a:t>
                </a:r>
              </a:p>
              <a:p>
                <a:r>
                  <a:rPr lang="es-EC" sz="2378" dirty="0"/>
                  <a:t>– Δ</a:t>
                </a:r>
                <a:r>
                  <a:rPr lang="es-EC" sz="2378" baseline="30000" dirty="0"/>
                  <a:t>I</a:t>
                </a:r>
                <a:r>
                  <a:rPr lang="es-EC" sz="2378" dirty="0"/>
                  <a:t> = {a; b}</a:t>
                </a:r>
              </a:p>
              <a:p>
                <a:r>
                  <a:rPr lang="es-EC" sz="2378" dirty="0"/>
                  <a:t>– A</a:t>
                </a:r>
                <a:r>
                  <a:rPr lang="es-EC" sz="2378" baseline="30000" dirty="0"/>
                  <a:t>I</a:t>
                </a:r>
                <a:r>
                  <a:rPr lang="es-EC" sz="2378" dirty="0"/>
                  <a:t> = {a}</a:t>
                </a:r>
              </a:p>
              <a:p>
                <a:r>
                  <a:rPr lang="es-EC" sz="2378" dirty="0"/>
                  <a:t>– B</a:t>
                </a:r>
                <a:r>
                  <a:rPr lang="es-EC" sz="2378" baseline="30000" dirty="0"/>
                  <a:t>I</a:t>
                </a:r>
                <a:r>
                  <a:rPr lang="es-EC" sz="2378" dirty="0"/>
                  <a:t> = {b}</a:t>
                </a:r>
              </a:p>
              <a:p>
                <a:r>
                  <a:rPr lang="es-EC" sz="2378" dirty="0"/>
                  <a:t>– R</a:t>
                </a:r>
                <a:r>
                  <a:rPr lang="es-EC" sz="2378" baseline="30000" dirty="0"/>
                  <a:t>I</a:t>
                </a:r>
                <a:r>
                  <a:rPr lang="es-EC" sz="2378" dirty="0"/>
                  <a:t> = {(a; b)}</a:t>
                </a:r>
              </a:p>
              <a:p>
                <a:r>
                  <a:rPr lang="es-EC" sz="2774" b="1" dirty="0"/>
                  <a:t>Determine que </a:t>
                </a:r>
              </a:p>
              <a:p>
                <a:pPr marL="566271" indent="-566271">
                  <a:buFont typeface="Arial" panose="020B0604020202020204" pitchFamily="34" charset="0"/>
                  <a:buChar char="•"/>
                </a:pPr>
                <a:r>
                  <a:rPr lang="es-EC" sz="2774" b="1" dirty="0"/>
                  <a:t>I ⊢ T (</a:t>
                </a:r>
                <a:r>
                  <a:rPr lang="en-US" sz="2774" b="1" dirty="0"/>
                  <a:t>I </a:t>
                </a:r>
                <a:r>
                  <a:rPr lang="en-US" sz="2774" b="1" dirty="0" err="1"/>
                  <a:t>satisface</a:t>
                </a:r>
                <a:r>
                  <a:rPr lang="en-US" sz="2774" b="1" dirty="0"/>
                  <a:t> T  ó  I </a:t>
                </a:r>
                <a:r>
                  <a:rPr lang="en-US" sz="2774" b="1" dirty="0" err="1"/>
                  <a:t>es</a:t>
                </a:r>
                <a:r>
                  <a:rPr lang="en-US" sz="2774" b="1" dirty="0"/>
                  <a:t> un </a:t>
                </a:r>
                <a:r>
                  <a:rPr lang="en-US" sz="2774" b="1" dirty="0" err="1"/>
                  <a:t>modelo</a:t>
                </a:r>
                <a:r>
                  <a:rPr lang="en-US" sz="2774" b="1" dirty="0"/>
                  <a:t> T) </a:t>
                </a:r>
              </a:p>
              <a:p>
                <a:pPr marL="566271" indent="-566271">
                  <a:buFont typeface="Arial" panose="020B0604020202020204" pitchFamily="34" charset="0"/>
                  <a:buChar char="•"/>
                </a:pPr>
                <a:r>
                  <a:rPr lang="en-US" sz="2774" b="1" dirty="0"/>
                  <a:t>I </a:t>
                </a:r>
                <a14:m>
                  <m:oMath xmlns:m="http://schemas.openxmlformats.org/officeDocument/2006/math">
                    <m:r>
                      <a:rPr lang="en-US" sz="2774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⊮</m:t>
                    </m:r>
                  </m:oMath>
                </a14:m>
                <a:r>
                  <a:rPr lang="en-US" sz="2774" b="1" dirty="0"/>
                  <a:t> A </a:t>
                </a:r>
                <a:r>
                  <a:rPr lang="es-EC" sz="2774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⊆</a:t>
                </a:r>
                <a:r>
                  <a:rPr lang="en-US" sz="2774" b="1" dirty="0"/>
                  <a:t> B </a:t>
                </a:r>
                <a:r>
                  <a:rPr lang="es-EC" sz="2774" b="1" dirty="0"/>
                  <a:t>(</a:t>
                </a:r>
                <a:r>
                  <a:rPr lang="en-US" sz="2774" b="1" dirty="0"/>
                  <a:t>I no </a:t>
                </a:r>
                <a:r>
                  <a:rPr lang="en-US" sz="2774" b="1" dirty="0" err="1"/>
                  <a:t>satisface</a:t>
                </a:r>
                <a:r>
                  <a:rPr lang="en-US" sz="2774" b="1" dirty="0"/>
                  <a:t> A </a:t>
                </a:r>
                <a:r>
                  <a:rPr lang="es-EC" sz="2774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⊆</a:t>
                </a:r>
                <a:r>
                  <a:rPr lang="en-US" sz="2774" b="1" dirty="0"/>
                  <a:t> B) </a:t>
                </a:r>
              </a:p>
              <a:p>
                <a:endParaRPr lang="es-EC" sz="2180" dirty="0"/>
              </a:p>
              <a:p>
                <a:pPr algn="ctr"/>
                <a:r>
                  <a:rPr lang="es-EC" sz="2774" dirty="0"/>
                  <a:t>Entonces</a:t>
                </a:r>
              </a:p>
              <a:p>
                <a:pPr marL="566271" indent="-566271">
                  <a:buFont typeface="Arial" panose="020B0604020202020204" pitchFamily="34" charset="0"/>
                  <a:buChar char="•"/>
                </a:pPr>
                <a:r>
                  <a:rPr lang="es-EC" sz="2774" dirty="0"/>
                  <a:t>A</a:t>
                </a:r>
                <a:r>
                  <a:rPr lang="es-EC" sz="2774" baseline="30000" dirty="0"/>
                  <a:t>I</a:t>
                </a:r>
                <a:r>
                  <a:rPr lang="nn-NO" sz="2774" dirty="0"/>
                  <a:t> = {a} </a:t>
                </a:r>
                <a:r>
                  <a:rPr lang="es-EC" sz="277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⊆</a:t>
                </a:r>
                <a:r>
                  <a:rPr lang="nn-NO" sz="2774" dirty="0"/>
                  <a:t> {a} = (R.B)</a:t>
                </a:r>
                <a:r>
                  <a:rPr lang="nn-NO" sz="2774" baseline="30000" dirty="0"/>
                  <a:t>I</a:t>
                </a:r>
                <a:r>
                  <a:rPr lang="nn-NO" sz="2774" dirty="0"/>
                  <a:t>, </a:t>
                </a:r>
                <a:r>
                  <a:rPr lang="nn-NO" sz="2774" dirty="0">
                    <a:sym typeface="Symbol" panose="05050102010706020507" pitchFamily="18" charset="2"/>
                  </a:rPr>
                  <a:t></a:t>
                </a:r>
                <a:r>
                  <a:rPr lang="nn-NO" sz="2774" dirty="0"/>
                  <a:t> </a:t>
                </a:r>
                <a:r>
                  <a:rPr lang="nn-NO" sz="2774" b="1" dirty="0"/>
                  <a:t>I </a:t>
                </a:r>
                <a14:m>
                  <m:oMath xmlns:m="http://schemas.openxmlformats.org/officeDocument/2006/math">
                    <m:r>
                      <a:rPr lang="nn-NO" sz="2774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nn-NO" sz="2774" b="1" dirty="0"/>
                  <a:t> T</a:t>
                </a:r>
                <a:endParaRPr lang="es-EC" sz="2774" b="1" dirty="0"/>
              </a:p>
              <a:p>
                <a:endParaRPr lang="es-EC" sz="2774" dirty="0"/>
              </a:p>
              <a:p>
                <a:pPr marL="566271" indent="-566271">
                  <a:buFont typeface="Arial" panose="020B0604020202020204" pitchFamily="34" charset="0"/>
                  <a:buChar char="•"/>
                </a:pPr>
                <a:r>
                  <a:rPr lang="es-EC" sz="2774" dirty="0"/>
                  <a:t>{a} = A</a:t>
                </a:r>
                <a:r>
                  <a:rPr lang="es-EC" sz="2774" baseline="30000" dirty="0"/>
                  <a:t>I </a:t>
                </a:r>
                <a14:m>
                  <m:oMath xmlns:m="http://schemas.openxmlformats.org/officeDocument/2006/math">
                    <m:r>
                      <a:rPr lang="es-EC" sz="2774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⋢</m:t>
                    </m:r>
                  </m:oMath>
                </a14:m>
                <a:r>
                  <a:rPr lang="es-EC" sz="2774" dirty="0"/>
                  <a:t> B</a:t>
                </a:r>
                <a:r>
                  <a:rPr lang="es-EC" sz="2774" baseline="30000" dirty="0"/>
                  <a:t>I</a:t>
                </a:r>
                <a:r>
                  <a:rPr lang="es-EC" sz="2774" dirty="0"/>
                  <a:t> = {b}, </a:t>
                </a:r>
                <a:r>
                  <a:rPr lang="nn-NO" sz="2774" dirty="0">
                    <a:sym typeface="Symbol" panose="05050102010706020507" pitchFamily="18" charset="2"/>
                  </a:rPr>
                  <a:t></a:t>
                </a:r>
                <a:r>
                  <a:rPr lang="nn-NO" sz="2774" dirty="0"/>
                  <a:t> </a:t>
                </a:r>
                <a:r>
                  <a:rPr lang="nn-NO" sz="2774" b="1" dirty="0"/>
                  <a:t>I </a:t>
                </a:r>
                <a14:m>
                  <m:oMath xmlns:m="http://schemas.openxmlformats.org/officeDocument/2006/math">
                    <m:r>
                      <a:rPr lang="en-US" sz="2774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⊮</m:t>
                    </m:r>
                  </m:oMath>
                </a14:m>
                <a:r>
                  <a:rPr lang="nn-NO" sz="2774" b="1" dirty="0"/>
                  <a:t> </a:t>
                </a:r>
                <a:r>
                  <a:rPr lang="en-US" sz="2774" b="1" dirty="0"/>
                  <a:t>A </a:t>
                </a:r>
                <a:r>
                  <a:rPr lang="es-EC" sz="2774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⊆</a:t>
                </a:r>
                <a:r>
                  <a:rPr lang="en-US" sz="2774" b="1" dirty="0"/>
                  <a:t> B</a:t>
                </a: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02" y="587375"/>
                <a:ext cx="4419600" cy="2723823"/>
              </a:xfrm>
              <a:prstGeom prst="rect">
                <a:avLst/>
              </a:prstGeom>
              <a:blipFill rotWithShape="0">
                <a:blip r:embed="rId5"/>
                <a:stretch>
                  <a:fillRect l="-414" t="-447" b="-1566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43488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7948" y="2585958"/>
            <a:ext cx="8581938" cy="163585"/>
          </a:xfrm>
          <a:custGeom>
            <a:avLst/>
            <a:gdLst/>
            <a:ahLst/>
            <a:cxnLst/>
            <a:rect l="l" t="t" r="r" b="b"/>
            <a:pathLst>
              <a:path w="4330700" h="82550">
                <a:moveTo>
                  <a:pt x="427927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330079" y="82384"/>
                </a:lnTo>
                <a:lnTo>
                  <a:pt x="4330079" y="50800"/>
                </a:lnTo>
                <a:lnTo>
                  <a:pt x="4326071" y="31075"/>
                </a:lnTo>
                <a:lnTo>
                  <a:pt x="4315157" y="14922"/>
                </a:lnTo>
                <a:lnTo>
                  <a:pt x="4299004" y="4008"/>
                </a:lnTo>
                <a:lnTo>
                  <a:pt x="4279279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object 3"/>
          <p:cNvSpPr/>
          <p:nvPr/>
        </p:nvSpPr>
        <p:spPr>
          <a:xfrm>
            <a:off x="1968616" y="3600088"/>
            <a:ext cx="201336" cy="201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/>
          <p:nvPr/>
        </p:nvSpPr>
        <p:spPr>
          <a:xfrm>
            <a:off x="2069286" y="3574921"/>
            <a:ext cx="8479934" cy="2265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/>
          <p:nvPr/>
        </p:nvSpPr>
        <p:spPr>
          <a:xfrm>
            <a:off x="10448657" y="2686148"/>
            <a:ext cx="100563" cy="9139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/>
          <p:nvPr/>
        </p:nvSpPr>
        <p:spPr>
          <a:xfrm>
            <a:off x="1867948" y="2673992"/>
            <a:ext cx="8581938" cy="1026810"/>
          </a:xfrm>
          <a:custGeom>
            <a:avLst/>
            <a:gdLst/>
            <a:ahLst/>
            <a:cxnLst/>
            <a:rect l="l" t="t" r="r" b="b"/>
            <a:pathLst>
              <a:path w="4330700" h="518159">
                <a:moveTo>
                  <a:pt x="4330079" y="0"/>
                </a:moveTo>
                <a:lnTo>
                  <a:pt x="0" y="0"/>
                </a:lnTo>
                <a:lnTo>
                  <a:pt x="0" y="467335"/>
                </a:lnTo>
                <a:lnTo>
                  <a:pt x="4008" y="487060"/>
                </a:lnTo>
                <a:lnTo>
                  <a:pt x="14922" y="503213"/>
                </a:lnTo>
                <a:lnTo>
                  <a:pt x="31075" y="514127"/>
                </a:lnTo>
                <a:lnTo>
                  <a:pt x="50800" y="518136"/>
                </a:lnTo>
                <a:lnTo>
                  <a:pt x="4279279" y="518136"/>
                </a:lnTo>
                <a:lnTo>
                  <a:pt x="4299004" y="514127"/>
                </a:lnTo>
                <a:lnTo>
                  <a:pt x="4315157" y="503213"/>
                </a:lnTo>
                <a:lnTo>
                  <a:pt x="4326071" y="487060"/>
                </a:lnTo>
                <a:lnTo>
                  <a:pt x="4330079" y="467335"/>
                </a:lnTo>
                <a:lnTo>
                  <a:pt x="4330079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/>
          <p:nvPr/>
        </p:nvSpPr>
        <p:spPr>
          <a:xfrm>
            <a:off x="10448656" y="2761654"/>
            <a:ext cx="0" cy="877069"/>
          </a:xfrm>
          <a:custGeom>
            <a:avLst/>
            <a:gdLst/>
            <a:ahLst/>
            <a:cxnLst/>
            <a:rect l="l" t="t" r="r" b="b"/>
            <a:pathLst>
              <a:path h="442594">
                <a:moveTo>
                  <a:pt x="0" y="44214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/>
          <p:nvPr/>
        </p:nvSpPr>
        <p:spPr>
          <a:xfrm>
            <a:off x="10448656" y="2736486"/>
            <a:ext cx="0" cy="25167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" name="object 9"/>
          <p:cNvSpPr/>
          <p:nvPr/>
        </p:nvSpPr>
        <p:spPr>
          <a:xfrm>
            <a:off x="10448656" y="2711319"/>
            <a:ext cx="0" cy="25167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" name="object 10"/>
          <p:cNvSpPr/>
          <p:nvPr/>
        </p:nvSpPr>
        <p:spPr>
          <a:xfrm>
            <a:off x="10448656" y="2686152"/>
            <a:ext cx="0" cy="25167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957244" y="2460872"/>
            <a:ext cx="6259781" cy="807982"/>
          </a:xfrm>
          <a:prstGeom prst="rect">
            <a:avLst/>
          </a:prstGeom>
        </p:spPr>
        <p:txBody>
          <a:bodyPr vert="horz" wrap="square" lIns="0" tIns="129608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021"/>
              </a:spcBef>
            </a:pPr>
            <a:r>
              <a:rPr lang="es-EC" spc="-99" dirty="0"/>
              <a:t>Práctica 5</a:t>
            </a:r>
          </a:p>
        </p:txBody>
      </p:sp>
    </p:spTree>
    <p:extLst>
      <p:ext uri="{BB962C8B-B14F-4D97-AF65-F5344CB8AC3E}">
        <p14:creationId xmlns:p14="http://schemas.microsoft.com/office/powerpoint/2010/main" val="105025070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 txBox="1"/>
          <p:nvPr/>
        </p:nvSpPr>
        <p:spPr>
          <a:xfrm>
            <a:off x="1528195" y="592003"/>
            <a:ext cx="9131836" cy="426912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 Lógicas Descriptivas (</a:t>
            </a:r>
            <a:r>
              <a:rPr lang="es-EC" sz="2774" spc="-59" dirty="0">
                <a:solidFill>
                  <a:srgbClr val="000070"/>
                </a:solidFill>
                <a:latin typeface="Viner Hand ITC" panose="03070502030502020203" pitchFamily="66" charset="0"/>
                <a:cs typeface="Tahoma"/>
              </a:rPr>
              <a:t>ALC</a:t>
            </a: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): Semántica</a:t>
            </a: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8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9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0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8195" y="1497578"/>
            <a:ext cx="9135611" cy="432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7208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47"/>
          <p:cNvSpPr/>
          <p:nvPr/>
        </p:nvSpPr>
        <p:spPr>
          <a:xfrm>
            <a:off x="1528195" y="926322"/>
            <a:ext cx="9131457" cy="55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8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9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0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46"/>
          <p:cNvSpPr txBox="1"/>
          <p:nvPr/>
        </p:nvSpPr>
        <p:spPr>
          <a:xfrm>
            <a:off x="1528195" y="592003"/>
            <a:ext cx="9131836" cy="426912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 Más allá de </a:t>
            </a:r>
            <a:r>
              <a:rPr lang="es-EC" sz="2774" spc="-59" dirty="0">
                <a:solidFill>
                  <a:srgbClr val="000070"/>
                </a:solidFill>
                <a:latin typeface="Viner Hand ITC" panose="03070502030502020203" pitchFamily="66" charset="0"/>
                <a:cs typeface="Tahoma"/>
              </a:rPr>
              <a:t>ALC</a:t>
            </a: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: Otros constructores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5116" y="1163974"/>
            <a:ext cx="7637619" cy="5263898"/>
          </a:xfrm>
          <a:prstGeom prst="rect">
            <a:avLst/>
          </a:prstGeom>
        </p:spPr>
      </p:pic>
      <p:sp>
        <p:nvSpPr>
          <p:cNvPr id="2" name="Flecha derecha 1"/>
          <p:cNvSpPr/>
          <p:nvPr/>
        </p:nvSpPr>
        <p:spPr>
          <a:xfrm rot="10800000">
            <a:off x="8313462" y="4184009"/>
            <a:ext cx="548137" cy="302004"/>
          </a:xfrm>
          <a:prstGeom prst="right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3567"/>
          </a:p>
        </p:txBody>
      </p:sp>
    </p:spTree>
    <p:extLst>
      <p:ext uri="{BB962C8B-B14F-4D97-AF65-F5344CB8AC3E}">
        <p14:creationId xmlns:p14="http://schemas.microsoft.com/office/powerpoint/2010/main" val="50512141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47"/>
          <p:cNvSpPr/>
          <p:nvPr/>
        </p:nvSpPr>
        <p:spPr>
          <a:xfrm>
            <a:off x="1528195" y="926322"/>
            <a:ext cx="9131457" cy="55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8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9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0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" name="Rectángulo 1"/>
          <p:cNvSpPr/>
          <p:nvPr/>
        </p:nvSpPr>
        <p:spPr>
          <a:xfrm>
            <a:off x="2018951" y="1261426"/>
            <a:ext cx="8003097" cy="4849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9762" indent="-339762">
              <a:buFont typeface="Arial" panose="020B0604020202020204" pitchFamily="34" charset="0"/>
              <a:buChar char="•"/>
            </a:pPr>
            <a:r>
              <a:rPr lang="es-EC" sz="2774" i="1" dirty="0">
                <a:latin typeface="TimesNewRomanPS-ItalicMT"/>
              </a:rPr>
              <a:t>Restricciones numéricas para roles: </a:t>
            </a:r>
          </a:p>
          <a:p>
            <a:pPr marL="1245796" lvl="1" indent="-339762">
              <a:buFont typeface="Arial" panose="020B0604020202020204" pitchFamily="34" charset="0"/>
              <a:buChar char="•"/>
            </a:pPr>
            <a:r>
              <a:rPr lang="es-EC" sz="2378" i="1" dirty="0">
                <a:latin typeface="TimesNewRomanPS-ItalicMT"/>
              </a:rPr>
              <a:t>≥3 </a:t>
            </a:r>
            <a:r>
              <a:rPr lang="es-EC" sz="2378" i="1" dirty="0" err="1">
                <a:latin typeface="TimesNewRomanPS-ItalicMT"/>
              </a:rPr>
              <a:t>tieneHijos</a:t>
            </a:r>
            <a:r>
              <a:rPr lang="es-EC" sz="2378" i="1" dirty="0">
                <a:latin typeface="TimesNewRomanPS-ItalicMT"/>
              </a:rPr>
              <a:t>, ≤1 </a:t>
            </a:r>
            <a:r>
              <a:rPr lang="es-EC" sz="2378" i="1" dirty="0" err="1">
                <a:latin typeface="TimesNewRomanPS-ItalicMT"/>
              </a:rPr>
              <a:t>tieneMadre</a:t>
            </a:r>
            <a:endParaRPr lang="es-EC" sz="2378" i="1" dirty="0">
              <a:latin typeface="TimesNewRomanPS-ItalicMT"/>
            </a:endParaRPr>
          </a:p>
          <a:p>
            <a:pPr marL="339762" indent="-339762">
              <a:buFont typeface="Arial" panose="020B0604020202020204" pitchFamily="34" charset="0"/>
              <a:buChar char="•"/>
            </a:pPr>
            <a:r>
              <a:rPr lang="es-EC" sz="2774" i="1" dirty="0">
                <a:latin typeface="TimesNewRomanPS-ItalicMT"/>
              </a:rPr>
              <a:t>Restricciones de número calificado para roles:</a:t>
            </a:r>
          </a:p>
          <a:p>
            <a:pPr lvl="1"/>
            <a:r>
              <a:rPr lang="es-EC" sz="2378" i="1" dirty="0">
                <a:latin typeface="TimesNewRomanPS-ItalicMT"/>
              </a:rPr>
              <a:t>≥2 </a:t>
            </a:r>
            <a:r>
              <a:rPr lang="es-EC" sz="2378" i="1" dirty="0" err="1">
                <a:latin typeface="TimesNewRomanPS-ItalicMT"/>
              </a:rPr>
              <a:t>tieneHijos.Mujer</a:t>
            </a:r>
            <a:r>
              <a:rPr lang="es-EC" sz="2378" i="1" dirty="0">
                <a:latin typeface="TimesNewRomanPS-ItalicMT"/>
              </a:rPr>
              <a:t>, ≤1 </a:t>
            </a:r>
            <a:r>
              <a:rPr lang="es-EC" sz="2378" i="1" dirty="0" err="1">
                <a:latin typeface="TimesNewRomanPS-ItalicMT"/>
              </a:rPr>
              <a:t>tieneHijos.Masculino</a:t>
            </a:r>
            <a:endParaRPr lang="es-EC" sz="2378" i="1" dirty="0">
              <a:latin typeface="TimesNewRomanPS-ItalicMT"/>
            </a:endParaRPr>
          </a:p>
          <a:p>
            <a:pPr marL="339762" indent="-339762">
              <a:buFont typeface="Arial" panose="020B0604020202020204" pitchFamily="34" charset="0"/>
              <a:buChar char="•"/>
            </a:pPr>
            <a:r>
              <a:rPr lang="es-EC" sz="2774" i="1" dirty="0">
                <a:latin typeface="TimesNewRomanPS-ItalicMT"/>
              </a:rPr>
              <a:t>Nominales (definición por extensión): </a:t>
            </a:r>
          </a:p>
          <a:p>
            <a:pPr lvl="1"/>
            <a:r>
              <a:rPr lang="es-EC" sz="2378" i="1" dirty="0">
                <a:latin typeface="TimesNewRomanPS-ItalicMT"/>
              </a:rPr>
              <a:t>{Italia, Francia, España}</a:t>
            </a:r>
          </a:p>
          <a:p>
            <a:pPr marL="339762" indent="-339762">
              <a:buFont typeface="Arial" panose="020B0604020202020204" pitchFamily="34" charset="0"/>
              <a:buChar char="•"/>
            </a:pPr>
            <a:r>
              <a:rPr lang="es-EC" sz="2774" i="1" dirty="0">
                <a:latin typeface="TimesNewRomanPS-ItalicMT"/>
              </a:rPr>
              <a:t>Dominios concretos (tipos de datos): </a:t>
            </a:r>
          </a:p>
          <a:p>
            <a:pPr lvl="1"/>
            <a:r>
              <a:rPr lang="es-EC" sz="2378" i="1" dirty="0" err="1">
                <a:latin typeface="TimesNewRomanPS-ItalicMT"/>
              </a:rPr>
              <a:t>tieneEdad</a:t>
            </a:r>
            <a:r>
              <a:rPr lang="es-EC" sz="2378" i="1" dirty="0">
                <a:latin typeface="TimesNewRomanPS-ItalicMT"/>
              </a:rPr>
              <a:t> (≥21)</a:t>
            </a:r>
          </a:p>
          <a:p>
            <a:pPr marL="339762" indent="-339762">
              <a:buFont typeface="Arial" panose="020B0604020202020204" pitchFamily="34" charset="0"/>
              <a:buChar char="•"/>
            </a:pPr>
            <a:r>
              <a:rPr lang="es-EC" sz="2774" i="1" dirty="0">
                <a:latin typeface="TimesNewRomanPS-ItalicMT"/>
              </a:rPr>
              <a:t>Funciones inversas: </a:t>
            </a:r>
          </a:p>
          <a:p>
            <a:pPr lvl="1"/>
            <a:r>
              <a:rPr lang="es-EC" sz="2378" i="1" dirty="0" err="1">
                <a:latin typeface="TimesNewRomanPS-ItalicMT"/>
              </a:rPr>
              <a:t>tieneHijo</a:t>
            </a:r>
            <a:r>
              <a:rPr lang="es-EC" sz="2378" i="1" baseline="30000" dirty="0">
                <a:latin typeface="TimesNewRomanPS-ItalicMT"/>
              </a:rPr>
              <a:t>–</a:t>
            </a:r>
            <a:r>
              <a:rPr lang="es-EC" sz="2378" i="1" dirty="0">
                <a:latin typeface="TimesNewRomanPS-ItalicMT"/>
              </a:rPr>
              <a:t> ≡ </a:t>
            </a:r>
            <a:r>
              <a:rPr lang="es-EC" sz="2378" i="1" dirty="0" err="1">
                <a:latin typeface="TimesNewRomanPS-ItalicMT"/>
              </a:rPr>
              <a:t>tienePadres</a:t>
            </a:r>
            <a:endParaRPr lang="es-EC" sz="2378" i="1" dirty="0">
              <a:latin typeface="TimesNewRomanPS-ItalicMT"/>
            </a:endParaRPr>
          </a:p>
          <a:p>
            <a:pPr marL="339762" indent="-339762">
              <a:buFont typeface="Arial" panose="020B0604020202020204" pitchFamily="34" charset="0"/>
              <a:buChar char="•"/>
            </a:pPr>
            <a:r>
              <a:rPr lang="es-EC" sz="2774" i="1" dirty="0">
                <a:latin typeface="TimesNewRomanPS-ItalicMT"/>
              </a:rPr>
              <a:t>Composición del rol: </a:t>
            </a:r>
          </a:p>
          <a:p>
            <a:pPr lvl="1"/>
            <a:r>
              <a:rPr lang="es-EC" sz="2378" i="1" dirty="0" err="1">
                <a:latin typeface="TimesNewRomanPS-ItalicMT"/>
              </a:rPr>
              <a:t>tienePadre.tieneHermano</a:t>
            </a:r>
            <a:r>
              <a:rPr lang="es-EC" sz="2378" i="1" dirty="0">
                <a:latin typeface="TimesNewRomanPS-ItalicMT"/>
              </a:rPr>
              <a:t> (</a:t>
            </a:r>
            <a:r>
              <a:rPr lang="es-EC" sz="2378" i="1" dirty="0" err="1">
                <a:latin typeface="TimesNewRomanPS-ItalicMT"/>
              </a:rPr>
              <a:t>tio</a:t>
            </a:r>
            <a:r>
              <a:rPr lang="es-EC" sz="2378" i="1" dirty="0">
                <a:latin typeface="TimesNewRomanPS-ItalicMT"/>
              </a:rPr>
              <a:t>)</a:t>
            </a:r>
          </a:p>
        </p:txBody>
      </p:sp>
      <p:sp>
        <p:nvSpPr>
          <p:cNvPr id="8" name="object 46"/>
          <p:cNvSpPr txBox="1"/>
          <p:nvPr/>
        </p:nvSpPr>
        <p:spPr>
          <a:xfrm>
            <a:off x="1528195" y="592003"/>
            <a:ext cx="9131836" cy="426912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 Más allá de </a:t>
            </a:r>
            <a:r>
              <a:rPr lang="es-EC" sz="2774" spc="-59" dirty="0">
                <a:solidFill>
                  <a:srgbClr val="000070"/>
                </a:solidFill>
                <a:latin typeface="Viner Hand ITC" panose="03070502030502020203" pitchFamily="66" charset="0"/>
                <a:cs typeface="Tahoma"/>
              </a:rPr>
              <a:t>ALC</a:t>
            </a: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: Otros constructores</a:t>
            </a:r>
          </a:p>
        </p:txBody>
      </p:sp>
    </p:spTree>
    <p:extLst>
      <p:ext uri="{BB962C8B-B14F-4D97-AF65-F5344CB8AC3E}">
        <p14:creationId xmlns:p14="http://schemas.microsoft.com/office/powerpoint/2010/main" val="203021012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 txBox="1"/>
          <p:nvPr/>
        </p:nvSpPr>
        <p:spPr>
          <a:xfrm>
            <a:off x="1531971" y="500172"/>
            <a:ext cx="9131836" cy="426912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r>
              <a:rPr lang="en-US" sz="2774" spc="-59" dirty="0">
                <a:solidFill>
                  <a:srgbClr val="000070"/>
                </a:solidFill>
                <a:latin typeface="Tahoma"/>
                <a:cs typeface="Tahoma"/>
              </a:rPr>
              <a:t> </a:t>
            </a:r>
            <a:r>
              <a:rPr lang="en-US" sz="2774" spc="-59" dirty="0" err="1">
                <a:solidFill>
                  <a:srgbClr val="000070"/>
                </a:solidFill>
                <a:latin typeface="Tahoma"/>
                <a:cs typeface="Tahoma"/>
              </a:rPr>
              <a:t>Algunas</a:t>
            </a:r>
            <a:r>
              <a:rPr lang="en-US" sz="2774" spc="-59" dirty="0">
                <a:solidFill>
                  <a:srgbClr val="000070"/>
                </a:solidFill>
                <a:latin typeface="Tahoma"/>
                <a:cs typeface="Tahoma"/>
              </a:rPr>
              <a:t> </a:t>
            </a:r>
            <a:r>
              <a:rPr lang="en-US" sz="2774" spc="-59" dirty="0" err="1">
                <a:solidFill>
                  <a:srgbClr val="000070"/>
                </a:solidFill>
                <a:latin typeface="Tahoma"/>
                <a:cs typeface="Tahoma"/>
              </a:rPr>
              <a:t>guías</a:t>
            </a:r>
            <a:r>
              <a:rPr lang="en-US" sz="2774" spc="-59" dirty="0">
                <a:solidFill>
                  <a:srgbClr val="000070"/>
                </a:solidFill>
                <a:latin typeface="Tahoma"/>
                <a:cs typeface="Tahoma"/>
              </a:rPr>
              <a:t> de </a:t>
            </a:r>
            <a:r>
              <a:rPr lang="en-US" sz="2774" spc="-59" dirty="0" err="1">
                <a:solidFill>
                  <a:srgbClr val="000070"/>
                </a:solidFill>
                <a:latin typeface="Tahoma"/>
                <a:cs typeface="Tahoma"/>
              </a:rPr>
              <a:t>modelado</a:t>
            </a:r>
            <a:r>
              <a:rPr lang="en-US" sz="2774" spc="-59" dirty="0">
                <a:solidFill>
                  <a:srgbClr val="000070"/>
                </a:solidFill>
                <a:latin typeface="Tahoma"/>
                <a:cs typeface="Tahoma"/>
              </a:rPr>
              <a:t> </a:t>
            </a:r>
            <a:r>
              <a:rPr lang="en-US" sz="2774" spc="-59" dirty="0" err="1">
                <a:solidFill>
                  <a:srgbClr val="000070"/>
                </a:solidFill>
                <a:latin typeface="Tahoma"/>
                <a:cs typeface="Tahoma"/>
              </a:rPr>
              <a:t>básicas</a:t>
            </a:r>
            <a:r>
              <a:rPr lang="en-US" sz="2774" spc="-59" dirty="0">
                <a:solidFill>
                  <a:srgbClr val="000070"/>
                </a:solidFill>
                <a:latin typeface="Tahoma"/>
                <a:cs typeface="Tahoma"/>
              </a:rPr>
              <a:t> </a:t>
            </a:r>
            <a:r>
              <a:rPr lang="en-US" sz="2774" spc="-59" dirty="0" err="1">
                <a:solidFill>
                  <a:srgbClr val="000070"/>
                </a:solidFill>
                <a:latin typeface="Tahoma"/>
                <a:cs typeface="Tahoma"/>
              </a:rPr>
              <a:t>en</a:t>
            </a:r>
            <a:r>
              <a:rPr lang="en-US" sz="2774" spc="-59" dirty="0">
                <a:solidFill>
                  <a:srgbClr val="000070"/>
                </a:solidFill>
                <a:latin typeface="Tahoma"/>
                <a:cs typeface="Tahoma"/>
              </a:rPr>
              <a:t> LD</a:t>
            </a:r>
            <a:endParaRPr lang="es-EC" sz="2774" spc="-59" dirty="0">
              <a:solidFill>
                <a:srgbClr val="000070"/>
              </a:solidFill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528195" y="926322"/>
            <a:ext cx="9131457" cy="55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8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9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0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/>
          </p:nvPr>
        </p:nvGraphicFramePr>
        <p:xfrm>
          <a:off x="2018950" y="1261427"/>
          <a:ext cx="8305101" cy="5639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9072"/>
                <a:gridCol w="2416029"/>
              </a:tblGrid>
              <a:tr h="657556">
                <a:tc>
                  <a:txBody>
                    <a:bodyPr/>
                    <a:lstStyle/>
                    <a:p>
                      <a:r>
                        <a:rPr lang="es-EC" sz="2400" dirty="0" smtClean="0">
                          <a:solidFill>
                            <a:schemeClr val="tx1"/>
                          </a:solidFill>
                        </a:rPr>
                        <a:t>X debe ser Y, X es un Y que ...</a:t>
                      </a:r>
                      <a:endParaRPr lang="es-EC" sz="2400" dirty="0">
                        <a:solidFill>
                          <a:schemeClr val="tx1"/>
                        </a:solidFill>
                      </a:endParaRPr>
                    </a:p>
                  </a:txBody>
                  <a:tcPr marL="181202" marR="181202" marT="90601" marB="9060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2400" b="1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</a:t>
                      </a:r>
                      <a:r>
                        <a:rPr lang="es-EC" sz="24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⊆ </a:t>
                      </a:r>
                      <a:r>
                        <a:rPr lang="es-EC" sz="2400" b="1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es-EC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1202" marR="181202" marT="90601" marB="90601">
                    <a:noFill/>
                  </a:tcPr>
                </a:tc>
              </a:tr>
              <a:tr h="543607">
                <a:tc>
                  <a:txBody>
                    <a:bodyPr/>
                    <a:lstStyle/>
                    <a:p>
                      <a:r>
                        <a:rPr lang="es-EC" sz="2400" b="1" dirty="0" smtClean="0"/>
                        <a:t>X es exactamente Y, X es la Y que ... </a:t>
                      </a:r>
                      <a:endParaRPr lang="es-EC" sz="2400" b="1" dirty="0"/>
                    </a:p>
                  </a:txBody>
                  <a:tcPr marL="181202" marR="181202" marT="90601" marB="9060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C" sz="2400" b="1" dirty="0" smtClean="0"/>
                        <a:t>X ≡ Y</a:t>
                      </a:r>
                      <a:endParaRPr lang="es-EC" sz="2400" b="1" dirty="0"/>
                    </a:p>
                  </a:txBody>
                  <a:tcPr marL="181202" marR="181202" marT="90601" marB="90601">
                    <a:noFill/>
                  </a:tcPr>
                </a:tc>
              </a:tr>
              <a:tr h="543607">
                <a:tc>
                  <a:txBody>
                    <a:bodyPr/>
                    <a:lstStyle/>
                    <a:p>
                      <a:r>
                        <a:rPr lang="es-EC" sz="2400" b="1" dirty="0" smtClean="0"/>
                        <a:t>X e Y son disjuntos</a:t>
                      </a:r>
                      <a:endParaRPr lang="es-EC" sz="2400" b="1" dirty="0"/>
                    </a:p>
                  </a:txBody>
                  <a:tcPr marL="181202" marR="181202" marT="90601" marB="9060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2400" b="1" dirty="0" smtClean="0"/>
                        <a:t>X ∩ Y ⊆ ⊥</a:t>
                      </a:r>
                    </a:p>
                  </a:txBody>
                  <a:tcPr marL="181202" marR="181202" marT="90601" marB="90601">
                    <a:noFill/>
                  </a:tcPr>
                </a:tc>
              </a:tr>
              <a:tr h="573807">
                <a:tc>
                  <a:txBody>
                    <a:bodyPr/>
                    <a:lstStyle/>
                    <a:p>
                      <a:r>
                        <a:rPr lang="es-EC" sz="2400" b="1" dirty="0" smtClean="0"/>
                        <a:t>X es Y o Z</a:t>
                      </a:r>
                      <a:endParaRPr lang="es-EC" sz="2400" b="1" dirty="0"/>
                    </a:p>
                  </a:txBody>
                  <a:tcPr marL="181202" marR="181202" marT="90601" marB="9060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2400" b="1" dirty="0" smtClean="0"/>
                        <a:t>X ⊆ Y ∪ Z</a:t>
                      </a:r>
                    </a:p>
                  </a:txBody>
                  <a:tcPr marL="181202" marR="181202" marT="90601" marB="90601">
                    <a:noFill/>
                  </a:tcPr>
                </a:tc>
              </a:tr>
              <a:tr h="906011">
                <a:tc>
                  <a:txBody>
                    <a:bodyPr/>
                    <a:lstStyle/>
                    <a:p>
                      <a:r>
                        <a:rPr lang="es-EC" sz="2400" b="1" dirty="0" smtClean="0"/>
                        <a:t>X es Y para la cual la propiedad P tiene</a:t>
                      </a:r>
                    </a:p>
                    <a:p>
                      <a:r>
                        <a:rPr lang="es-EC" sz="2400" b="1" dirty="0" smtClean="0"/>
                        <a:t>solo instancias de Z como valores</a:t>
                      </a:r>
                      <a:endParaRPr lang="es-EC" sz="2400" b="1" dirty="0"/>
                    </a:p>
                  </a:txBody>
                  <a:tcPr marL="181202" marR="181202" marT="90601" marB="9060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C" sz="2400" b="1" dirty="0" smtClean="0"/>
                        <a:t>X ⊆ Y ∩ (∀P.Z)</a:t>
                      </a:r>
                      <a:endParaRPr lang="es-EC" sz="2400" b="1" dirty="0"/>
                    </a:p>
                  </a:txBody>
                  <a:tcPr marL="181202" marR="181202" marT="90601" marB="90601">
                    <a:noFill/>
                  </a:tcPr>
                </a:tc>
              </a:tr>
              <a:tr h="906011">
                <a:tc>
                  <a:txBody>
                    <a:bodyPr/>
                    <a:lstStyle/>
                    <a:p>
                      <a:r>
                        <a:rPr lang="es-EC" sz="2400" b="1" dirty="0" smtClean="0"/>
                        <a:t>X es Y para la cual la propiedad P tiene al </a:t>
                      </a:r>
                    </a:p>
                    <a:p>
                      <a:r>
                        <a:rPr lang="es-EC" sz="2400" b="1" dirty="0" smtClean="0"/>
                        <a:t>menos una instancia de Z como valor</a:t>
                      </a:r>
                      <a:endParaRPr lang="es-EC" sz="2400" b="1" dirty="0"/>
                    </a:p>
                  </a:txBody>
                  <a:tcPr marL="181202" marR="181202" marT="90601" marB="9060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C" sz="2400" b="1" dirty="0" smtClean="0"/>
                        <a:t>X ⊆ Y ∩ (∃P.Z)</a:t>
                      </a:r>
                      <a:endParaRPr lang="es-EC" sz="2400" b="1" dirty="0"/>
                    </a:p>
                  </a:txBody>
                  <a:tcPr marL="181202" marR="181202" marT="90601" marB="90601">
                    <a:noFill/>
                  </a:tcPr>
                </a:tc>
              </a:tr>
              <a:tr h="906011">
                <a:tc>
                  <a:txBody>
                    <a:bodyPr/>
                    <a:lstStyle/>
                    <a:p>
                      <a:r>
                        <a:rPr lang="es-EC" sz="2400" b="1" dirty="0" smtClean="0">
                          <a:solidFill>
                            <a:srgbClr val="FF0000"/>
                          </a:solidFill>
                        </a:rPr>
                        <a:t>X es Y para la cual la propiedad P tiene a lo mucho 2 valores</a:t>
                      </a:r>
                      <a:endParaRPr lang="es-EC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181202" marR="181202" marT="90601" marB="9060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2400" b="1" dirty="0" smtClean="0">
                          <a:solidFill>
                            <a:srgbClr val="FF0000"/>
                          </a:solidFill>
                        </a:rPr>
                        <a:t>X ⊆ Y∩ (≤ 2.P)</a:t>
                      </a:r>
                    </a:p>
                    <a:p>
                      <a:endParaRPr lang="es-EC" sz="2400" b="1" dirty="0"/>
                    </a:p>
                  </a:txBody>
                  <a:tcPr marL="181202" marR="181202" marT="90601" marB="90601">
                    <a:noFill/>
                  </a:tcPr>
                </a:tc>
              </a:tr>
              <a:tr h="575612">
                <a:tc>
                  <a:txBody>
                    <a:bodyPr/>
                    <a:lstStyle/>
                    <a:p>
                      <a:r>
                        <a:rPr lang="es-EC" sz="2400" b="1" dirty="0" smtClean="0"/>
                        <a:t>El individuo x es un Y</a:t>
                      </a:r>
                      <a:endParaRPr lang="es-EC" sz="2400" b="1" dirty="0"/>
                    </a:p>
                  </a:txBody>
                  <a:tcPr marL="181202" marR="181202" marT="90601" marB="9060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C" sz="2400" b="1" dirty="0" err="1" smtClean="0"/>
                        <a:t>x∈Y</a:t>
                      </a:r>
                      <a:endParaRPr lang="es-EC" sz="2400" b="1" dirty="0"/>
                    </a:p>
                  </a:txBody>
                  <a:tcPr marL="181202" marR="181202" marT="90601" marB="90601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515828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7948" y="2585958"/>
            <a:ext cx="8581938" cy="163585"/>
          </a:xfrm>
          <a:custGeom>
            <a:avLst/>
            <a:gdLst/>
            <a:ahLst/>
            <a:cxnLst/>
            <a:rect l="l" t="t" r="r" b="b"/>
            <a:pathLst>
              <a:path w="4330700" h="82550">
                <a:moveTo>
                  <a:pt x="427927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330079" y="82384"/>
                </a:lnTo>
                <a:lnTo>
                  <a:pt x="4330079" y="50800"/>
                </a:lnTo>
                <a:lnTo>
                  <a:pt x="4326071" y="31075"/>
                </a:lnTo>
                <a:lnTo>
                  <a:pt x="4315157" y="14922"/>
                </a:lnTo>
                <a:lnTo>
                  <a:pt x="4299004" y="4008"/>
                </a:lnTo>
                <a:lnTo>
                  <a:pt x="4279279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object 3"/>
          <p:cNvSpPr/>
          <p:nvPr/>
        </p:nvSpPr>
        <p:spPr>
          <a:xfrm>
            <a:off x="1968616" y="3600088"/>
            <a:ext cx="201336" cy="201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/>
          <p:nvPr/>
        </p:nvSpPr>
        <p:spPr>
          <a:xfrm>
            <a:off x="2069286" y="3574921"/>
            <a:ext cx="8479934" cy="2265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/>
          <p:nvPr/>
        </p:nvSpPr>
        <p:spPr>
          <a:xfrm>
            <a:off x="10448657" y="2686148"/>
            <a:ext cx="100563" cy="9139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/>
          <p:nvPr/>
        </p:nvSpPr>
        <p:spPr>
          <a:xfrm>
            <a:off x="1867948" y="2673992"/>
            <a:ext cx="8581938" cy="1026810"/>
          </a:xfrm>
          <a:custGeom>
            <a:avLst/>
            <a:gdLst/>
            <a:ahLst/>
            <a:cxnLst/>
            <a:rect l="l" t="t" r="r" b="b"/>
            <a:pathLst>
              <a:path w="4330700" h="518159">
                <a:moveTo>
                  <a:pt x="4330079" y="0"/>
                </a:moveTo>
                <a:lnTo>
                  <a:pt x="0" y="0"/>
                </a:lnTo>
                <a:lnTo>
                  <a:pt x="0" y="467335"/>
                </a:lnTo>
                <a:lnTo>
                  <a:pt x="4008" y="487060"/>
                </a:lnTo>
                <a:lnTo>
                  <a:pt x="14922" y="503213"/>
                </a:lnTo>
                <a:lnTo>
                  <a:pt x="31075" y="514127"/>
                </a:lnTo>
                <a:lnTo>
                  <a:pt x="50800" y="518136"/>
                </a:lnTo>
                <a:lnTo>
                  <a:pt x="4279279" y="518136"/>
                </a:lnTo>
                <a:lnTo>
                  <a:pt x="4299004" y="514127"/>
                </a:lnTo>
                <a:lnTo>
                  <a:pt x="4315157" y="503213"/>
                </a:lnTo>
                <a:lnTo>
                  <a:pt x="4326071" y="487060"/>
                </a:lnTo>
                <a:lnTo>
                  <a:pt x="4330079" y="467335"/>
                </a:lnTo>
                <a:lnTo>
                  <a:pt x="4330079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/>
          <p:nvPr/>
        </p:nvSpPr>
        <p:spPr>
          <a:xfrm>
            <a:off x="10448656" y="2761654"/>
            <a:ext cx="0" cy="877069"/>
          </a:xfrm>
          <a:custGeom>
            <a:avLst/>
            <a:gdLst/>
            <a:ahLst/>
            <a:cxnLst/>
            <a:rect l="l" t="t" r="r" b="b"/>
            <a:pathLst>
              <a:path h="442594">
                <a:moveTo>
                  <a:pt x="0" y="44214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/>
          <p:nvPr/>
        </p:nvSpPr>
        <p:spPr>
          <a:xfrm>
            <a:off x="10448656" y="2736486"/>
            <a:ext cx="0" cy="25167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" name="object 9"/>
          <p:cNvSpPr/>
          <p:nvPr/>
        </p:nvSpPr>
        <p:spPr>
          <a:xfrm>
            <a:off x="10448656" y="2711319"/>
            <a:ext cx="0" cy="25167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" name="object 10"/>
          <p:cNvSpPr/>
          <p:nvPr/>
        </p:nvSpPr>
        <p:spPr>
          <a:xfrm>
            <a:off x="10448656" y="2686152"/>
            <a:ext cx="0" cy="25167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957244" y="2460872"/>
            <a:ext cx="6259781" cy="807982"/>
          </a:xfrm>
          <a:prstGeom prst="rect">
            <a:avLst/>
          </a:prstGeom>
        </p:spPr>
        <p:txBody>
          <a:bodyPr vert="horz" wrap="square" lIns="0" tIns="129608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021"/>
              </a:spcBef>
            </a:pPr>
            <a:r>
              <a:rPr lang="es-EC" spc="-99" dirty="0"/>
              <a:t>Práctica 6</a:t>
            </a:r>
          </a:p>
        </p:txBody>
      </p:sp>
    </p:spTree>
    <p:extLst>
      <p:ext uri="{BB962C8B-B14F-4D97-AF65-F5344CB8AC3E}">
        <p14:creationId xmlns:p14="http://schemas.microsoft.com/office/powerpoint/2010/main" val="31452774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66110" y="913363"/>
            <a:ext cx="6259781" cy="426935"/>
          </a:xfrm>
        </p:spPr>
        <p:txBody>
          <a:bodyPr>
            <a:normAutofit fontScale="90000"/>
          </a:bodyPr>
          <a:lstStyle/>
          <a:p>
            <a:pPr algn="l"/>
            <a:r>
              <a:rPr lang="es-EC" smtClean="0"/>
              <a:t>Preguntas? 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9177" y="2188001"/>
            <a:ext cx="2721390" cy="287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4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 txBox="1"/>
          <p:nvPr/>
        </p:nvSpPr>
        <p:spPr>
          <a:xfrm>
            <a:off x="1528195" y="592003"/>
            <a:ext cx="9131836" cy="426912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 Lógicas Descriptivas (</a:t>
            </a:r>
            <a:r>
              <a:rPr lang="es-EC" sz="2774" spc="-59" dirty="0">
                <a:solidFill>
                  <a:srgbClr val="000070"/>
                </a:solidFill>
                <a:latin typeface="Viner Hand ITC" panose="03070502030502020203" pitchFamily="66" charset="0"/>
                <a:cs typeface="Tahoma"/>
              </a:rPr>
              <a:t>ALC</a:t>
            </a: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): Semántica</a:t>
            </a: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8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9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0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Rectángulo 2"/>
          <p:cNvSpPr/>
          <p:nvPr/>
        </p:nvSpPr>
        <p:spPr>
          <a:xfrm>
            <a:off x="1580797" y="1282512"/>
            <a:ext cx="8901681" cy="458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378" dirty="0">
                <a:latin typeface="TimesNewRomanPSMT"/>
              </a:rPr>
              <a:t>Ejemplo.</a:t>
            </a:r>
            <a:endParaRPr lang="es-EC" sz="2378" dirty="0"/>
          </a:p>
        </p:txBody>
      </p:sp>
      <p:grpSp>
        <p:nvGrpSpPr>
          <p:cNvPr id="15" name="Grupo 14"/>
          <p:cNvGrpSpPr/>
          <p:nvPr/>
        </p:nvGrpSpPr>
        <p:grpSpPr>
          <a:xfrm>
            <a:off x="1722033" y="2220986"/>
            <a:ext cx="8619209" cy="4353999"/>
            <a:chOff x="66831" y="1263593"/>
            <a:chExt cx="4349508" cy="2197157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831" y="1263593"/>
              <a:ext cx="3607493" cy="2197157"/>
            </a:xfrm>
            <a:prstGeom prst="rect">
              <a:avLst/>
            </a:prstGeom>
          </p:spPr>
        </p:pic>
        <p:sp>
          <p:nvSpPr>
            <p:cNvPr id="5" name="Llamada con línea 1 (barra de énfasis) 4"/>
            <p:cNvSpPr/>
            <p:nvPr/>
          </p:nvSpPr>
          <p:spPr>
            <a:xfrm>
              <a:off x="3448050" y="1730375"/>
              <a:ext cx="762000" cy="228600"/>
            </a:xfrm>
            <a:prstGeom prst="accentCallout1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C" sz="2180" dirty="0">
                  <a:solidFill>
                    <a:schemeClr val="bg1">
                      <a:lumMod val="50000"/>
                    </a:schemeClr>
                  </a:solidFill>
                </a:rPr>
                <a:t>Personas</a:t>
              </a:r>
              <a:endParaRPr lang="es-EC" sz="2180" baseline="30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" name="Llamada con línea 1 (barra de énfasis) 10"/>
            <p:cNvSpPr/>
            <p:nvPr/>
          </p:nvSpPr>
          <p:spPr>
            <a:xfrm>
              <a:off x="3644344" y="2106312"/>
              <a:ext cx="762000" cy="228600"/>
            </a:xfrm>
            <a:prstGeom prst="accentCallout1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C" sz="2180" dirty="0">
                  <a:solidFill>
                    <a:schemeClr val="bg1">
                      <a:lumMod val="50000"/>
                    </a:schemeClr>
                  </a:solidFill>
                </a:rPr>
                <a:t>Animales</a:t>
              </a:r>
              <a:endParaRPr lang="es-EC" sz="2180" baseline="30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Llamada con línea 1 (barra de énfasis) 11"/>
            <p:cNvSpPr/>
            <p:nvPr/>
          </p:nvSpPr>
          <p:spPr>
            <a:xfrm>
              <a:off x="3644344" y="1427320"/>
              <a:ext cx="762000" cy="228600"/>
            </a:xfrm>
            <a:prstGeom prst="accentCallout1">
              <a:avLst>
                <a:gd name="adj1" fmla="val 18750"/>
                <a:gd name="adj2" fmla="val -8333"/>
                <a:gd name="adj3" fmla="val 168238"/>
                <a:gd name="adj4" fmla="val -119972"/>
              </a:avLst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C" sz="2180" dirty="0">
                  <a:solidFill>
                    <a:schemeClr val="bg1">
                      <a:lumMod val="50000"/>
                    </a:schemeClr>
                  </a:solidFill>
                </a:rPr>
                <a:t>Vacas</a:t>
              </a:r>
              <a:endParaRPr lang="es-EC" sz="2180" baseline="30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" name="Llamada con línea 1 (barra de énfasis) 12"/>
            <p:cNvSpPr/>
            <p:nvPr/>
          </p:nvSpPr>
          <p:spPr>
            <a:xfrm>
              <a:off x="3654339" y="2476067"/>
              <a:ext cx="762000" cy="228600"/>
            </a:xfrm>
            <a:prstGeom prst="accentCallout1">
              <a:avLst>
                <a:gd name="adj1" fmla="val 18750"/>
                <a:gd name="adj2" fmla="val -8333"/>
                <a:gd name="adj3" fmla="val 142007"/>
                <a:gd name="adj4" fmla="val -80628"/>
              </a:avLst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C" sz="2180" dirty="0" err="1">
                  <a:solidFill>
                    <a:schemeClr val="bg1">
                      <a:lumMod val="50000"/>
                    </a:schemeClr>
                  </a:solidFill>
                </a:rPr>
                <a:t>Vehiculos</a:t>
              </a:r>
              <a:endParaRPr lang="es-EC" sz="2180" baseline="30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" name="Forma libre 7"/>
            <p:cNvSpPr/>
            <p:nvPr/>
          </p:nvSpPr>
          <p:spPr>
            <a:xfrm>
              <a:off x="2623279" y="2878111"/>
              <a:ext cx="194872" cy="449705"/>
            </a:xfrm>
            <a:custGeom>
              <a:avLst/>
              <a:gdLst>
                <a:gd name="connsiteX0" fmla="*/ 0 w 194872"/>
                <a:gd name="connsiteY0" fmla="*/ 0 h 449705"/>
                <a:gd name="connsiteX1" fmla="*/ 44970 w 194872"/>
                <a:gd name="connsiteY1" fmla="*/ 7496 h 449705"/>
                <a:gd name="connsiteX2" fmla="*/ 104931 w 194872"/>
                <a:gd name="connsiteY2" fmla="*/ 37476 h 449705"/>
                <a:gd name="connsiteX3" fmla="*/ 127416 w 194872"/>
                <a:gd name="connsiteY3" fmla="*/ 44971 h 449705"/>
                <a:gd name="connsiteX4" fmla="*/ 172387 w 194872"/>
                <a:gd name="connsiteY4" fmla="*/ 119922 h 449705"/>
                <a:gd name="connsiteX5" fmla="*/ 179882 w 194872"/>
                <a:gd name="connsiteY5" fmla="*/ 149902 h 449705"/>
                <a:gd name="connsiteX6" fmla="*/ 187377 w 194872"/>
                <a:gd name="connsiteY6" fmla="*/ 194873 h 449705"/>
                <a:gd name="connsiteX7" fmla="*/ 194872 w 194872"/>
                <a:gd name="connsiteY7" fmla="*/ 217358 h 449705"/>
                <a:gd name="connsiteX8" fmla="*/ 179882 w 194872"/>
                <a:gd name="connsiteY8" fmla="*/ 374755 h 449705"/>
                <a:gd name="connsiteX9" fmla="*/ 172387 w 194872"/>
                <a:gd name="connsiteY9" fmla="*/ 397240 h 449705"/>
                <a:gd name="connsiteX10" fmla="*/ 164891 w 194872"/>
                <a:gd name="connsiteY10" fmla="*/ 427220 h 449705"/>
                <a:gd name="connsiteX11" fmla="*/ 157396 w 194872"/>
                <a:gd name="connsiteY11" fmla="*/ 449705 h 44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4872" h="449705">
                  <a:moveTo>
                    <a:pt x="0" y="0"/>
                  </a:moveTo>
                  <a:cubicBezTo>
                    <a:pt x="14990" y="2499"/>
                    <a:pt x="30659" y="2385"/>
                    <a:pt x="44970" y="7496"/>
                  </a:cubicBezTo>
                  <a:cubicBezTo>
                    <a:pt x="66014" y="15012"/>
                    <a:pt x="83732" y="30410"/>
                    <a:pt x="104931" y="37476"/>
                  </a:cubicBezTo>
                  <a:lnTo>
                    <a:pt x="127416" y="44971"/>
                  </a:lnTo>
                  <a:cubicBezTo>
                    <a:pt x="163594" y="99238"/>
                    <a:pt x="149339" y="73827"/>
                    <a:pt x="172387" y="119922"/>
                  </a:cubicBezTo>
                  <a:cubicBezTo>
                    <a:pt x="174885" y="129915"/>
                    <a:pt x="177862" y="139801"/>
                    <a:pt x="179882" y="149902"/>
                  </a:cubicBezTo>
                  <a:cubicBezTo>
                    <a:pt x="182862" y="164804"/>
                    <a:pt x="184080" y="180038"/>
                    <a:pt x="187377" y="194873"/>
                  </a:cubicBezTo>
                  <a:cubicBezTo>
                    <a:pt x="189091" y="202585"/>
                    <a:pt x="192374" y="209863"/>
                    <a:pt x="194872" y="217358"/>
                  </a:cubicBezTo>
                  <a:cubicBezTo>
                    <a:pt x="189497" y="308728"/>
                    <a:pt x="197036" y="314716"/>
                    <a:pt x="179882" y="374755"/>
                  </a:cubicBezTo>
                  <a:cubicBezTo>
                    <a:pt x="177712" y="382351"/>
                    <a:pt x="174558" y="389644"/>
                    <a:pt x="172387" y="397240"/>
                  </a:cubicBezTo>
                  <a:cubicBezTo>
                    <a:pt x="169557" y="407145"/>
                    <a:pt x="167721" y="417315"/>
                    <a:pt x="164891" y="427220"/>
                  </a:cubicBezTo>
                  <a:cubicBezTo>
                    <a:pt x="162720" y="434816"/>
                    <a:pt x="157396" y="449705"/>
                    <a:pt x="157396" y="449705"/>
                  </a:cubicBezTo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sz="3567"/>
            </a:p>
          </p:txBody>
        </p:sp>
        <p:cxnSp>
          <p:nvCxnSpPr>
            <p:cNvPr id="14" name="Conector recto 13"/>
            <p:cNvCxnSpPr/>
            <p:nvPr/>
          </p:nvCxnSpPr>
          <p:spPr>
            <a:xfrm flipH="1">
              <a:off x="2686050" y="2334912"/>
              <a:ext cx="228600" cy="99290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81439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 txBox="1"/>
          <p:nvPr/>
        </p:nvSpPr>
        <p:spPr>
          <a:xfrm>
            <a:off x="1528195" y="592003"/>
            <a:ext cx="9131836" cy="426912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 Lógicas Descriptivas (</a:t>
            </a:r>
            <a:r>
              <a:rPr lang="es-EC" sz="2774" spc="-59" dirty="0">
                <a:solidFill>
                  <a:srgbClr val="000070"/>
                </a:solidFill>
                <a:latin typeface="Viner Hand ITC" panose="03070502030502020203" pitchFamily="66" charset="0"/>
                <a:cs typeface="Tahoma"/>
              </a:rPr>
              <a:t>ALC</a:t>
            </a: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): Semántica</a:t>
            </a: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8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9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0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Rectángulo 2"/>
          <p:cNvSpPr/>
          <p:nvPr/>
        </p:nvSpPr>
        <p:spPr>
          <a:xfrm>
            <a:off x="1867949" y="1442371"/>
            <a:ext cx="8456103" cy="5032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3567" dirty="0"/>
              <a:t>Extensión (de Interpretación I) para clases complejas:</a:t>
            </a:r>
          </a:p>
          <a:p>
            <a:pPr marL="566271" indent="-566271">
              <a:buFont typeface="Arial" panose="020B0604020202020204" pitchFamily="34" charset="0"/>
              <a:buChar char="•"/>
            </a:pPr>
            <a:r>
              <a:rPr lang="es-EC" sz="3567" dirty="0"/>
              <a:t>⊤</a:t>
            </a:r>
            <a:r>
              <a:rPr lang="es-EC" sz="3567" baseline="30000" dirty="0"/>
              <a:t>I</a:t>
            </a:r>
            <a:r>
              <a:rPr lang="es-EC" sz="3567" dirty="0"/>
              <a:t>=</a:t>
            </a:r>
            <a:r>
              <a:rPr lang="el-GR" sz="3567" dirty="0"/>
              <a:t>Δ</a:t>
            </a:r>
            <a:r>
              <a:rPr lang="es-EC" sz="3567" baseline="30000" dirty="0"/>
              <a:t>I</a:t>
            </a:r>
            <a:r>
              <a:rPr lang="es-EC" sz="3567" dirty="0"/>
              <a:t>=</a:t>
            </a:r>
            <a:r>
              <a:rPr lang="es-EC" sz="3567" baseline="30000" dirty="0"/>
              <a:t> </a:t>
            </a:r>
            <a:r>
              <a:rPr lang="es-EC" sz="3567" dirty="0"/>
              <a:t>(C ⊔ ¬C)</a:t>
            </a:r>
            <a:r>
              <a:rPr lang="es-EC" sz="3567" baseline="30000" dirty="0"/>
              <a:t>I</a:t>
            </a:r>
            <a:r>
              <a:rPr lang="es-EC" sz="3567" dirty="0"/>
              <a:t> </a:t>
            </a:r>
          </a:p>
          <a:p>
            <a:pPr marL="566271" indent="-566271">
              <a:buFont typeface="Arial" panose="020B0604020202020204" pitchFamily="34" charset="0"/>
              <a:buChar char="•"/>
            </a:pPr>
            <a:r>
              <a:rPr lang="es-EC" sz="3567" dirty="0"/>
              <a:t>⊥</a:t>
            </a:r>
            <a:r>
              <a:rPr lang="es-EC" sz="3567" baseline="30000" dirty="0"/>
              <a:t>I</a:t>
            </a:r>
            <a:r>
              <a:rPr lang="es-EC" sz="3567" dirty="0"/>
              <a:t>=∅ = (C ⊓ ¬C)I</a:t>
            </a:r>
          </a:p>
          <a:p>
            <a:pPr marL="566271" indent="-566271">
              <a:buFont typeface="Arial" panose="020B0604020202020204" pitchFamily="34" charset="0"/>
              <a:buChar char="•"/>
            </a:pPr>
            <a:r>
              <a:rPr lang="es-EC" sz="3567" dirty="0"/>
              <a:t>(C⊔D)</a:t>
            </a:r>
            <a:r>
              <a:rPr lang="es-EC" sz="3567" baseline="30000" dirty="0"/>
              <a:t>I</a:t>
            </a:r>
            <a:r>
              <a:rPr lang="es-EC" sz="3567" dirty="0"/>
              <a:t> = C</a:t>
            </a:r>
            <a:r>
              <a:rPr lang="es-EC" sz="3567" baseline="30000" dirty="0"/>
              <a:t>I</a:t>
            </a:r>
            <a:r>
              <a:rPr lang="es-EC" sz="3567" dirty="0"/>
              <a:t>∪D</a:t>
            </a:r>
            <a:r>
              <a:rPr lang="es-EC" sz="3567" baseline="30000" dirty="0"/>
              <a:t>I</a:t>
            </a:r>
            <a:r>
              <a:rPr lang="es-EC" sz="3567" dirty="0"/>
              <a:t> y (C⊓D)</a:t>
            </a:r>
            <a:r>
              <a:rPr lang="es-EC" sz="3567" baseline="30000" dirty="0"/>
              <a:t>I</a:t>
            </a:r>
            <a:r>
              <a:rPr lang="es-EC" sz="3567" dirty="0"/>
              <a:t> = C</a:t>
            </a:r>
            <a:r>
              <a:rPr lang="es-EC" sz="3567" baseline="30000" dirty="0"/>
              <a:t>I</a:t>
            </a:r>
            <a:r>
              <a:rPr lang="es-EC" sz="3567" dirty="0"/>
              <a:t>∩D</a:t>
            </a:r>
            <a:r>
              <a:rPr lang="es-EC" sz="3567" baseline="30000" dirty="0"/>
              <a:t>I</a:t>
            </a:r>
          </a:p>
          <a:p>
            <a:pPr marL="566271" indent="-566271">
              <a:buFont typeface="Arial" panose="020B0604020202020204" pitchFamily="34" charset="0"/>
              <a:buChar char="•"/>
            </a:pPr>
            <a:r>
              <a:rPr lang="es-EC" sz="3567" dirty="0"/>
              <a:t>(¬C)</a:t>
            </a:r>
            <a:r>
              <a:rPr lang="es-EC" sz="3567" baseline="30000" dirty="0"/>
              <a:t>I</a:t>
            </a:r>
            <a:r>
              <a:rPr lang="es-EC" sz="3567" dirty="0"/>
              <a:t> = </a:t>
            </a:r>
            <a:r>
              <a:rPr lang="el-GR" sz="3567" dirty="0"/>
              <a:t>Δ</a:t>
            </a:r>
            <a:r>
              <a:rPr lang="es-EC" sz="3567" baseline="30000" dirty="0"/>
              <a:t>I</a:t>
            </a:r>
            <a:r>
              <a:rPr lang="es-EC" sz="3567" dirty="0"/>
              <a:t> \ C</a:t>
            </a:r>
            <a:r>
              <a:rPr lang="es-EC" sz="3567" baseline="30000" dirty="0"/>
              <a:t>I</a:t>
            </a:r>
          </a:p>
          <a:p>
            <a:pPr marL="566271" indent="-566271">
              <a:buFont typeface="Arial" panose="020B0604020202020204" pitchFamily="34" charset="0"/>
              <a:buChar char="•"/>
            </a:pPr>
            <a:r>
              <a:rPr lang="es-EC" sz="3567" dirty="0"/>
              <a:t>¬¬C</a:t>
            </a:r>
            <a:r>
              <a:rPr lang="es-EC" sz="3567" baseline="30000" dirty="0"/>
              <a:t>I</a:t>
            </a:r>
            <a:r>
              <a:rPr lang="es-EC" sz="3567" dirty="0"/>
              <a:t> = C</a:t>
            </a:r>
            <a:r>
              <a:rPr lang="es-EC" sz="3567" baseline="30000" dirty="0"/>
              <a:t>I</a:t>
            </a:r>
          </a:p>
          <a:p>
            <a:pPr marL="566271" indent="-566271">
              <a:buFont typeface="Arial" panose="020B0604020202020204" pitchFamily="34" charset="0"/>
              <a:buChar char="•"/>
            </a:pPr>
            <a:r>
              <a:rPr lang="es-EC" sz="3567" dirty="0"/>
              <a:t>¬</a:t>
            </a:r>
            <a:r>
              <a:rPr lang="pl-PL" sz="3567" dirty="0"/>
              <a:t>(C </a:t>
            </a:r>
            <a:r>
              <a:rPr lang="es-EC" sz="3567" dirty="0"/>
              <a:t>⊔</a:t>
            </a:r>
            <a:r>
              <a:rPr lang="pl-PL" sz="3567" dirty="0"/>
              <a:t> D)</a:t>
            </a:r>
            <a:r>
              <a:rPr lang="pl-PL" sz="3567" baseline="30000" dirty="0"/>
              <a:t>I</a:t>
            </a:r>
            <a:r>
              <a:rPr lang="pl-PL" sz="3567" dirty="0"/>
              <a:t> = (</a:t>
            </a:r>
            <a:r>
              <a:rPr lang="es-EC" sz="3567" dirty="0"/>
              <a:t>¬</a:t>
            </a:r>
            <a:r>
              <a:rPr lang="pl-PL" sz="3567" dirty="0"/>
              <a:t>C </a:t>
            </a:r>
            <a:r>
              <a:rPr lang="es-EC" sz="3567" dirty="0"/>
              <a:t>⊓</a:t>
            </a:r>
            <a:r>
              <a:rPr lang="pl-PL" sz="3567" dirty="0"/>
              <a:t> </a:t>
            </a:r>
            <a:r>
              <a:rPr lang="es-EC" sz="3567" dirty="0"/>
              <a:t>¬</a:t>
            </a:r>
            <a:r>
              <a:rPr lang="pl-PL" sz="3567" dirty="0"/>
              <a:t>D)</a:t>
            </a:r>
            <a:r>
              <a:rPr lang="pl-PL" sz="3567" baseline="30000" dirty="0"/>
              <a:t>I</a:t>
            </a:r>
          </a:p>
          <a:p>
            <a:pPr marL="566271" indent="-566271">
              <a:buFont typeface="Arial" panose="020B0604020202020204" pitchFamily="34" charset="0"/>
              <a:buChar char="•"/>
            </a:pPr>
            <a:r>
              <a:rPr lang="es-EC" sz="3567" dirty="0"/>
              <a:t>¬</a:t>
            </a:r>
            <a:r>
              <a:rPr lang="pl-PL" sz="3567" dirty="0"/>
              <a:t>(C </a:t>
            </a:r>
            <a:r>
              <a:rPr lang="es-EC" sz="3567" dirty="0"/>
              <a:t>⊓ </a:t>
            </a:r>
            <a:r>
              <a:rPr lang="pl-PL" sz="3567" dirty="0"/>
              <a:t>D)</a:t>
            </a:r>
            <a:r>
              <a:rPr lang="pl-PL" sz="3567" baseline="30000" dirty="0"/>
              <a:t>I</a:t>
            </a:r>
            <a:r>
              <a:rPr lang="pl-PL" sz="3567" dirty="0"/>
              <a:t> = (</a:t>
            </a:r>
            <a:r>
              <a:rPr lang="es-EC" sz="3567" dirty="0"/>
              <a:t>¬</a:t>
            </a:r>
            <a:r>
              <a:rPr lang="pl-PL" sz="3567" dirty="0"/>
              <a:t>C </a:t>
            </a:r>
            <a:r>
              <a:rPr lang="es-EC" sz="3567" dirty="0"/>
              <a:t>⊔</a:t>
            </a:r>
            <a:r>
              <a:rPr lang="pl-PL" sz="3567" dirty="0"/>
              <a:t> </a:t>
            </a:r>
            <a:r>
              <a:rPr lang="es-EC" sz="3567" dirty="0"/>
              <a:t>¬</a:t>
            </a:r>
            <a:r>
              <a:rPr lang="pl-PL" sz="3567" dirty="0"/>
              <a:t>D)</a:t>
            </a:r>
            <a:r>
              <a:rPr lang="pl-PL" sz="3567" baseline="30000" dirty="0"/>
              <a:t>I</a:t>
            </a:r>
            <a:endParaRPr lang="es-EC" sz="3567" baseline="30000" dirty="0"/>
          </a:p>
        </p:txBody>
      </p:sp>
    </p:spTree>
    <p:extLst>
      <p:ext uri="{BB962C8B-B14F-4D97-AF65-F5344CB8AC3E}">
        <p14:creationId xmlns:p14="http://schemas.microsoft.com/office/powerpoint/2010/main" val="93087984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 txBox="1"/>
          <p:nvPr/>
        </p:nvSpPr>
        <p:spPr>
          <a:xfrm>
            <a:off x="1528195" y="592003"/>
            <a:ext cx="9131836" cy="426912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 Lógicas Descriptivas (</a:t>
            </a:r>
            <a:r>
              <a:rPr lang="es-EC" sz="2774" spc="-59" dirty="0">
                <a:solidFill>
                  <a:srgbClr val="000070"/>
                </a:solidFill>
                <a:latin typeface="Viner Hand ITC" panose="03070502030502020203" pitchFamily="66" charset="0"/>
                <a:cs typeface="Tahoma"/>
              </a:rPr>
              <a:t>ALC</a:t>
            </a: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): Semántica</a:t>
            </a: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8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9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0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Rectángulo 2"/>
          <p:cNvSpPr/>
          <p:nvPr/>
        </p:nvSpPr>
        <p:spPr>
          <a:xfrm>
            <a:off x="3024396" y="1416252"/>
            <a:ext cx="8456103" cy="4868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3567" dirty="0"/>
              <a:t>Extensión (de Interpretación I) para clases complejas:</a:t>
            </a:r>
          </a:p>
          <a:p>
            <a:pPr marL="566271" indent="-566271">
              <a:buFont typeface="Arial" panose="020B0604020202020204" pitchFamily="34" charset="0"/>
              <a:buChar char="•"/>
            </a:pPr>
            <a:r>
              <a:rPr lang="es-EC" sz="3567" dirty="0" smtClean="0"/>
              <a:t>∀</a:t>
            </a:r>
            <a:r>
              <a:rPr lang="es-EC" sz="3567" dirty="0"/>
              <a:t>R.C</a:t>
            </a:r>
            <a:r>
              <a:rPr lang="es-EC" sz="3567" baseline="30000" dirty="0"/>
              <a:t>I</a:t>
            </a:r>
            <a:r>
              <a:rPr lang="es-EC" sz="3567" dirty="0"/>
              <a:t>={a∈</a:t>
            </a:r>
            <a:r>
              <a:rPr lang="el-GR" sz="3567" dirty="0"/>
              <a:t>Δ</a:t>
            </a:r>
            <a:r>
              <a:rPr lang="es-EC" sz="3567" baseline="30000" dirty="0"/>
              <a:t>I</a:t>
            </a:r>
            <a:r>
              <a:rPr lang="es-EC" sz="3567" dirty="0"/>
              <a:t>|(∀b∈</a:t>
            </a:r>
            <a:r>
              <a:rPr lang="el-GR" sz="3567" dirty="0"/>
              <a:t>Δ</a:t>
            </a:r>
            <a:r>
              <a:rPr lang="es-EC" sz="3567" baseline="30000" dirty="0"/>
              <a:t>I</a:t>
            </a:r>
            <a:r>
              <a:rPr lang="es-EC" sz="3567" dirty="0"/>
              <a:t>)((</a:t>
            </a:r>
            <a:r>
              <a:rPr lang="es-EC" sz="3567" dirty="0" err="1"/>
              <a:t>a,b</a:t>
            </a:r>
            <a:r>
              <a:rPr lang="es-EC" sz="3567" dirty="0"/>
              <a:t>)∈</a:t>
            </a:r>
            <a:r>
              <a:rPr lang="es-EC" sz="3567" dirty="0" err="1"/>
              <a:t>R</a:t>
            </a:r>
            <a:r>
              <a:rPr lang="es-EC" sz="3567" baseline="30000" dirty="0" err="1"/>
              <a:t>I</a:t>
            </a:r>
            <a:r>
              <a:rPr lang="es-EC" sz="3567" dirty="0" err="1"/>
              <a:t>→b∈C</a:t>
            </a:r>
            <a:r>
              <a:rPr lang="es-EC" sz="3567" baseline="30000" dirty="0" err="1"/>
              <a:t>I</a:t>
            </a:r>
            <a:r>
              <a:rPr lang="es-EC" sz="3567" dirty="0" smtClean="0"/>
              <a:t>)}</a:t>
            </a:r>
          </a:p>
          <a:p>
            <a:r>
              <a:rPr lang="es-EC" sz="3567" dirty="0" smtClean="0"/>
              <a:t>Ejemplo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C" sz="3567" dirty="0" smtClean="0"/>
              <a:t>(∀R.A)</a:t>
            </a:r>
            <a:r>
              <a:rPr lang="es-EC" sz="3567" baseline="30000" dirty="0" smtClean="0"/>
              <a:t>I </a:t>
            </a:r>
            <a:r>
              <a:rPr lang="es-EC" sz="3567" dirty="0" smtClean="0"/>
              <a:t>={?} es el conjunto de todos los objetos x en </a:t>
            </a:r>
            <a:r>
              <a:rPr lang="es-EC" sz="3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Δ</a:t>
            </a:r>
            <a:r>
              <a:rPr lang="es-EC" sz="3600" baseline="30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es-EC" sz="3567" dirty="0" smtClean="0"/>
              <a:t> tal que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C" sz="3200" dirty="0" smtClean="0"/>
              <a:t>o bien x no tiene ninguna flecha R saliente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C" sz="3200" dirty="0" smtClean="0"/>
              <a:t>existen tales flechas y sus extremos pertenecen todos a </a:t>
            </a:r>
            <a:r>
              <a:rPr lang="es-EC" sz="3200" dirty="0" err="1" smtClean="0"/>
              <a:t>A</a:t>
            </a:r>
            <a:endParaRPr lang="es-EC" sz="3200" dirty="0"/>
          </a:p>
        </p:txBody>
      </p:sp>
      <p:sp>
        <p:nvSpPr>
          <p:cNvPr id="2" name="Rectángulo 1"/>
          <p:cNvSpPr/>
          <p:nvPr/>
        </p:nvSpPr>
        <p:spPr>
          <a:xfrm>
            <a:off x="-179294" y="3020906"/>
            <a:ext cx="2720788" cy="2042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s-EC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Δ</a:t>
            </a:r>
            <a:r>
              <a:rPr lang="es-EC" sz="2400" baseline="30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s-EC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{a; b; c; d}</a:t>
            </a: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s-EC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A</a:t>
            </a:r>
            <a:r>
              <a:rPr lang="es-EC" sz="2400" baseline="30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s-EC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{b; d}</a:t>
            </a: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s-EC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B</a:t>
            </a:r>
            <a:r>
              <a:rPr lang="es-EC" sz="2400" baseline="30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s-EC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{c}</a:t>
            </a: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s-EC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R</a:t>
            </a:r>
            <a:r>
              <a:rPr lang="es-EC" sz="2400" baseline="30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s-EC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{(</a:t>
            </a:r>
            <a:r>
              <a:rPr lang="es-EC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a,b</a:t>
            </a:r>
            <a:r>
              <a:rPr lang="es-EC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(</a:t>
            </a:r>
            <a:r>
              <a:rPr lang="es-EC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a,c</a:t>
            </a:r>
            <a:r>
              <a:rPr lang="es-EC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)}</a:t>
            </a:r>
          </a:p>
          <a:p>
            <a:r>
              <a:rPr lang="es-EC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C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s-EC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S</a:t>
            </a:r>
            <a:r>
              <a:rPr lang="es-EC" sz="2400" baseline="30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s-EC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{(</a:t>
            </a:r>
            <a:r>
              <a:rPr lang="es-EC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a,b</a:t>
            </a:r>
            <a:r>
              <a:rPr lang="es-EC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(</a:t>
            </a:r>
            <a:r>
              <a:rPr lang="es-EC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a,d</a:t>
            </a:r>
            <a:r>
              <a:rPr lang="es-EC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)}</a:t>
            </a:r>
            <a:endParaRPr lang="es-EC" sz="2400" dirty="0"/>
          </a:p>
        </p:txBody>
      </p:sp>
      <p:pic>
        <p:nvPicPr>
          <p:cNvPr id="9" name="Imagen 8"/>
          <p:cNvPicPr/>
          <p:nvPr/>
        </p:nvPicPr>
        <p:blipFill>
          <a:blip r:embed="rId5"/>
          <a:stretch>
            <a:fillRect/>
          </a:stretch>
        </p:blipFill>
        <p:spPr>
          <a:xfrm>
            <a:off x="0" y="5115500"/>
            <a:ext cx="23145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7625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 txBox="1"/>
          <p:nvPr/>
        </p:nvSpPr>
        <p:spPr>
          <a:xfrm>
            <a:off x="1528195" y="592003"/>
            <a:ext cx="9131836" cy="426912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 Lógicas Descriptivas (</a:t>
            </a:r>
            <a:r>
              <a:rPr lang="es-EC" sz="2774" spc="-59" dirty="0">
                <a:solidFill>
                  <a:srgbClr val="000070"/>
                </a:solidFill>
                <a:latin typeface="Viner Hand ITC" panose="03070502030502020203" pitchFamily="66" charset="0"/>
                <a:cs typeface="Tahoma"/>
              </a:rPr>
              <a:t>ALC</a:t>
            </a: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): Semántica</a:t>
            </a: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8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9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0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Rectángulo 2"/>
          <p:cNvSpPr/>
          <p:nvPr/>
        </p:nvSpPr>
        <p:spPr>
          <a:xfrm>
            <a:off x="3024396" y="1416252"/>
            <a:ext cx="8456103" cy="4868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3567" dirty="0"/>
              <a:t>Extensión (de Interpretación I) para clases complejas:</a:t>
            </a:r>
          </a:p>
          <a:p>
            <a:pPr marL="566271" indent="-566271">
              <a:buFont typeface="Arial" panose="020B0604020202020204" pitchFamily="34" charset="0"/>
              <a:buChar char="•"/>
            </a:pPr>
            <a:r>
              <a:rPr lang="es-EC" sz="3567" dirty="0" smtClean="0"/>
              <a:t>∀</a:t>
            </a:r>
            <a:r>
              <a:rPr lang="es-EC" sz="3567" dirty="0"/>
              <a:t>R.C</a:t>
            </a:r>
            <a:r>
              <a:rPr lang="es-EC" sz="3567" baseline="30000" dirty="0"/>
              <a:t>I</a:t>
            </a:r>
            <a:r>
              <a:rPr lang="es-EC" sz="3567" dirty="0"/>
              <a:t>={a∈</a:t>
            </a:r>
            <a:r>
              <a:rPr lang="el-GR" sz="3567" dirty="0"/>
              <a:t>Δ</a:t>
            </a:r>
            <a:r>
              <a:rPr lang="es-EC" sz="3567" baseline="30000" dirty="0"/>
              <a:t>I</a:t>
            </a:r>
            <a:r>
              <a:rPr lang="es-EC" sz="3567" dirty="0"/>
              <a:t>|(∀b∈</a:t>
            </a:r>
            <a:r>
              <a:rPr lang="el-GR" sz="3567" dirty="0"/>
              <a:t>Δ</a:t>
            </a:r>
            <a:r>
              <a:rPr lang="es-EC" sz="3567" baseline="30000" dirty="0"/>
              <a:t>I</a:t>
            </a:r>
            <a:r>
              <a:rPr lang="es-EC" sz="3567" dirty="0"/>
              <a:t>)((</a:t>
            </a:r>
            <a:r>
              <a:rPr lang="es-EC" sz="3567" dirty="0" err="1"/>
              <a:t>a,b</a:t>
            </a:r>
            <a:r>
              <a:rPr lang="es-EC" sz="3567" dirty="0"/>
              <a:t>)∈</a:t>
            </a:r>
            <a:r>
              <a:rPr lang="es-EC" sz="3567" dirty="0" err="1"/>
              <a:t>R</a:t>
            </a:r>
            <a:r>
              <a:rPr lang="es-EC" sz="3567" baseline="30000" dirty="0" err="1"/>
              <a:t>I</a:t>
            </a:r>
            <a:r>
              <a:rPr lang="es-EC" sz="3567" dirty="0" err="1"/>
              <a:t>→b∈C</a:t>
            </a:r>
            <a:r>
              <a:rPr lang="es-EC" sz="3567" baseline="30000" dirty="0" err="1"/>
              <a:t>I</a:t>
            </a:r>
            <a:r>
              <a:rPr lang="es-EC" sz="3567" dirty="0" smtClean="0"/>
              <a:t>)}</a:t>
            </a:r>
          </a:p>
          <a:p>
            <a:r>
              <a:rPr lang="es-EC" sz="3567" dirty="0" smtClean="0"/>
              <a:t>Ejemplo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C" sz="3567" dirty="0" smtClean="0"/>
              <a:t>(∀R.A)</a:t>
            </a:r>
            <a:r>
              <a:rPr lang="es-EC" sz="3567" baseline="30000" dirty="0" smtClean="0"/>
              <a:t>I </a:t>
            </a:r>
            <a:r>
              <a:rPr lang="es-EC" sz="3567" dirty="0" smtClean="0"/>
              <a:t>={</a:t>
            </a:r>
            <a:r>
              <a:rPr lang="es-EC" sz="3567" dirty="0" err="1" smtClean="0">
                <a:solidFill>
                  <a:schemeClr val="tx2">
                    <a:lumMod val="75000"/>
                  </a:schemeClr>
                </a:solidFill>
              </a:rPr>
              <a:t>b,c,d</a:t>
            </a:r>
            <a:r>
              <a:rPr lang="es-EC" sz="3567" dirty="0" smtClean="0"/>
              <a:t>} </a:t>
            </a:r>
            <a:r>
              <a:rPr lang="es-EC" sz="3567" dirty="0" smtClean="0"/>
              <a:t>es el conjunto de todos los objetos x en </a:t>
            </a:r>
            <a:r>
              <a:rPr lang="es-EC" sz="3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Δ</a:t>
            </a:r>
            <a:r>
              <a:rPr lang="es-EC" sz="3600" baseline="30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es-EC" sz="3567" dirty="0" smtClean="0"/>
              <a:t> tal que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C" sz="3200" dirty="0" smtClean="0"/>
              <a:t>o bien x no tiene ninguna flecha R saliente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C" sz="3200" dirty="0" smtClean="0"/>
              <a:t>existen tales flechas y sus extremos pertenecen todos a </a:t>
            </a:r>
            <a:r>
              <a:rPr lang="es-EC" sz="3200" dirty="0" err="1" smtClean="0"/>
              <a:t>A</a:t>
            </a:r>
            <a:endParaRPr lang="es-EC" sz="3200" dirty="0"/>
          </a:p>
        </p:txBody>
      </p:sp>
      <p:sp>
        <p:nvSpPr>
          <p:cNvPr id="2" name="Rectángulo 1"/>
          <p:cNvSpPr/>
          <p:nvPr/>
        </p:nvSpPr>
        <p:spPr>
          <a:xfrm>
            <a:off x="-179294" y="3020906"/>
            <a:ext cx="2720788" cy="2042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s-EC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Δ</a:t>
            </a:r>
            <a:r>
              <a:rPr lang="es-EC" sz="2400" baseline="30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s-EC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{a; b; c; d}</a:t>
            </a: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s-EC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A</a:t>
            </a:r>
            <a:r>
              <a:rPr lang="es-EC" sz="2400" baseline="30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s-EC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{b; d}</a:t>
            </a: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s-EC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B</a:t>
            </a:r>
            <a:r>
              <a:rPr lang="es-EC" sz="2400" baseline="30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s-EC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{c}</a:t>
            </a: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s-EC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R</a:t>
            </a:r>
            <a:r>
              <a:rPr lang="es-EC" sz="2400" baseline="30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s-EC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{(</a:t>
            </a:r>
            <a:r>
              <a:rPr lang="es-EC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a,b</a:t>
            </a:r>
            <a:r>
              <a:rPr lang="es-EC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(</a:t>
            </a:r>
            <a:r>
              <a:rPr lang="es-EC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a,c</a:t>
            </a:r>
            <a:r>
              <a:rPr lang="es-EC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)}</a:t>
            </a:r>
          </a:p>
          <a:p>
            <a:r>
              <a:rPr lang="es-EC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C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s-EC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S</a:t>
            </a:r>
            <a:r>
              <a:rPr lang="es-EC" sz="2400" baseline="30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s-EC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{(</a:t>
            </a:r>
            <a:r>
              <a:rPr lang="es-EC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a,b</a:t>
            </a:r>
            <a:r>
              <a:rPr lang="es-EC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(</a:t>
            </a:r>
            <a:r>
              <a:rPr lang="es-EC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a,d</a:t>
            </a:r>
            <a:r>
              <a:rPr lang="es-EC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)}</a:t>
            </a:r>
            <a:endParaRPr lang="es-EC" sz="2400" dirty="0"/>
          </a:p>
        </p:txBody>
      </p:sp>
      <p:pic>
        <p:nvPicPr>
          <p:cNvPr id="9" name="Imagen 8"/>
          <p:cNvPicPr/>
          <p:nvPr/>
        </p:nvPicPr>
        <p:blipFill>
          <a:blip r:embed="rId5"/>
          <a:stretch>
            <a:fillRect/>
          </a:stretch>
        </p:blipFill>
        <p:spPr>
          <a:xfrm>
            <a:off x="0" y="5115500"/>
            <a:ext cx="23145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93052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 txBox="1"/>
          <p:nvPr/>
        </p:nvSpPr>
        <p:spPr>
          <a:xfrm>
            <a:off x="1528195" y="592003"/>
            <a:ext cx="9131836" cy="426912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 Lógicas Descriptivas (</a:t>
            </a:r>
            <a:r>
              <a:rPr lang="es-EC" sz="2774" spc="-59" dirty="0">
                <a:solidFill>
                  <a:srgbClr val="000070"/>
                </a:solidFill>
                <a:latin typeface="Viner Hand ITC" panose="03070502030502020203" pitchFamily="66" charset="0"/>
                <a:cs typeface="Tahoma"/>
              </a:rPr>
              <a:t>ALC</a:t>
            </a: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): Semántica</a:t>
            </a: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8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9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0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Rectángulo 2"/>
          <p:cNvSpPr/>
          <p:nvPr/>
        </p:nvSpPr>
        <p:spPr>
          <a:xfrm>
            <a:off x="3024396" y="1416252"/>
            <a:ext cx="8456103" cy="4375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3567" dirty="0"/>
              <a:t>Extensión (de Interpretación I) para clases complejas:</a:t>
            </a:r>
          </a:p>
          <a:p>
            <a:pPr marL="566271" indent="-566271">
              <a:buFont typeface="Arial" panose="020B0604020202020204" pitchFamily="34" charset="0"/>
              <a:buChar char="•"/>
            </a:pPr>
            <a:r>
              <a:rPr lang="es-EC" sz="3567" dirty="0" smtClean="0"/>
              <a:t>∃R.C</a:t>
            </a:r>
            <a:r>
              <a:rPr lang="es-EC" sz="3567" baseline="30000" dirty="0" smtClean="0"/>
              <a:t>I</a:t>
            </a:r>
            <a:r>
              <a:rPr lang="es-EC" sz="3567" dirty="0" smtClean="0"/>
              <a:t>={a∈</a:t>
            </a:r>
            <a:r>
              <a:rPr lang="el-GR" sz="3567" dirty="0" smtClean="0"/>
              <a:t>Δ</a:t>
            </a:r>
            <a:r>
              <a:rPr lang="es-EC" sz="3567" baseline="30000" dirty="0" smtClean="0"/>
              <a:t>I</a:t>
            </a:r>
            <a:r>
              <a:rPr lang="es-EC" sz="3567" dirty="0" smtClean="0"/>
              <a:t>|(∃b∈</a:t>
            </a:r>
            <a:r>
              <a:rPr lang="el-GR" sz="3567" dirty="0" smtClean="0"/>
              <a:t>Δ</a:t>
            </a:r>
            <a:r>
              <a:rPr lang="es-EC" sz="3567" baseline="30000" dirty="0" smtClean="0"/>
              <a:t>I</a:t>
            </a:r>
            <a:r>
              <a:rPr lang="es-EC" sz="3567" dirty="0" smtClean="0"/>
              <a:t>)((</a:t>
            </a:r>
            <a:r>
              <a:rPr lang="es-EC" sz="3567" dirty="0" err="1" smtClean="0"/>
              <a:t>a,b</a:t>
            </a:r>
            <a:r>
              <a:rPr lang="es-EC" sz="3567" dirty="0" smtClean="0"/>
              <a:t>)∈</a:t>
            </a:r>
            <a:r>
              <a:rPr lang="es-EC" sz="3567" dirty="0" err="1" smtClean="0"/>
              <a:t>R</a:t>
            </a:r>
            <a:r>
              <a:rPr lang="es-EC" sz="3567" baseline="30000" dirty="0" err="1" smtClean="0"/>
              <a:t>I</a:t>
            </a:r>
            <a:r>
              <a:rPr lang="es-EC" sz="3567" dirty="0" err="1" smtClean="0"/>
              <a:t>∧b∈C</a:t>
            </a:r>
            <a:r>
              <a:rPr lang="es-EC" sz="3567" baseline="30000" dirty="0" err="1" smtClean="0"/>
              <a:t>I</a:t>
            </a:r>
            <a:r>
              <a:rPr lang="es-EC" sz="3567" dirty="0" smtClean="0"/>
              <a:t>)}</a:t>
            </a:r>
          </a:p>
          <a:p>
            <a:r>
              <a:rPr lang="es-EC" sz="3567" dirty="0" smtClean="0"/>
              <a:t>Ejemplo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C" sz="3567" dirty="0" smtClean="0"/>
              <a:t>(∃R.A)</a:t>
            </a:r>
            <a:r>
              <a:rPr lang="es-EC" sz="3567" baseline="30000" dirty="0" smtClean="0"/>
              <a:t>I </a:t>
            </a:r>
            <a:r>
              <a:rPr lang="es-EC" sz="3567" dirty="0" smtClean="0"/>
              <a:t>={?} es el conjunto de todos los objetos x en </a:t>
            </a:r>
            <a:r>
              <a:rPr lang="es-EC" sz="3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Δ</a:t>
            </a:r>
            <a:r>
              <a:rPr lang="es-EC" sz="3600" baseline="30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es-EC" sz="3567" dirty="0" smtClean="0"/>
              <a:t> tal que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C" sz="3200" dirty="0" smtClean="0"/>
              <a:t>existe alguna flecha R saliente y sus extremos pertenecen a </a:t>
            </a:r>
            <a:r>
              <a:rPr lang="es-EC" sz="3200" dirty="0" err="1" smtClean="0"/>
              <a:t>A</a:t>
            </a:r>
            <a:endParaRPr lang="es-EC" sz="3200" dirty="0"/>
          </a:p>
        </p:txBody>
      </p:sp>
      <p:sp>
        <p:nvSpPr>
          <p:cNvPr id="2" name="Rectángulo 1"/>
          <p:cNvSpPr/>
          <p:nvPr/>
        </p:nvSpPr>
        <p:spPr>
          <a:xfrm>
            <a:off x="-179294" y="3020906"/>
            <a:ext cx="2720788" cy="2042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s-EC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Δ</a:t>
            </a:r>
            <a:r>
              <a:rPr lang="es-EC" sz="2400" baseline="30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s-EC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{a; b; c; d}</a:t>
            </a: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s-EC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A</a:t>
            </a:r>
            <a:r>
              <a:rPr lang="es-EC" sz="2400" baseline="30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s-EC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{b; d}</a:t>
            </a: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s-EC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B</a:t>
            </a:r>
            <a:r>
              <a:rPr lang="es-EC" sz="2400" baseline="30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s-EC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{c}</a:t>
            </a: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s-EC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R</a:t>
            </a:r>
            <a:r>
              <a:rPr lang="es-EC" sz="2400" baseline="30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s-EC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{(</a:t>
            </a:r>
            <a:r>
              <a:rPr lang="es-EC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a,b</a:t>
            </a:r>
            <a:r>
              <a:rPr lang="es-EC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(</a:t>
            </a:r>
            <a:r>
              <a:rPr lang="es-EC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a,c</a:t>
            </a:r>
            <a:r>
              <a:rPr lang="es-EC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)}</a:t>
            </a:r>
          </a:p>
          <a:p>
            <a:r>
              <a:rPr lang="es-EC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C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s-EC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S</a:t>
            </a:r>
            <a:r>
              <a:rPr lang="es-EC" sz="2400" baseline="30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s-EC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{(</a:t>
            </a:r>
            <a:r>
              <a:rPr lang="es-EC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a,b</a:t>
            </a:r>
            <a:r>
              <a:rPr lang="es-EC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(</a:t>
            </a:r>
            <a:r>
              <a:rPr lang="es-EC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a,d</a:t>
            </a:r>
            <a:r>
              <a:rPr lang="es-EC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)}</a:t>
            </a:r>
            <a:endParaRPr lang="es-EC" sz="2400" dirty="0"/>
          </a:p>
        </p:txBody>
      </p:sp>
      <p:pic>
        <p:nvPicPr>
          <p:cNvPr id="9" name="Imagen 8"/>
          <p:cNvPicPr/>
          <p:nvPr/>
        </p:nvPicPr>
        <p:blipFill>
          <a:blip r:embed="rId5"/>
          <a:stretch>
            <a:fillRect/>
          </a:stretch>
        </p:blipFill>
        <p:spPr>
          <a:xfrm>
            <a:off x="0" y="5115500"/>
            <a:ext cx="23145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7247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 txBox="1"/>
          <p:nvPr/>
        </p:nvSpPr>
        <p:spPr>
          <a:xfrm>
            <a:off x="1528195" y="592003"/>
            <a:ext cx="9131836" cy="426912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 Lógicas Descriptivas (</a:t>
            </a:r>
            <a:r>
              <a:rPr lang="es-EC" sz="2774" spc="-59" dirty="0">
                <a:solidFill>
                  <a:srgbClr val="000070"/>
                </a:solidFill>
                <a:latin typeface="Viner Hand ITC" panose="03070502030502020203" pitchFamily="66" charset="0"/>
                <a:cs typeface="Tahoma"/>
              </a:rPr>
              <a:t>ALC</a:t>
            </a: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): Semántica</a:t>
            </a: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8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9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0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Rectángulo 2"/>
          <p:cNvSpPr/>
          <p:nvPr/>
        </p:nvSpPr>
        <p:spPr>
          <a:xfrm>
            <a:off x="3024396" y="1416252"/>
            <a:ext cx="8456103" cy="4375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3567" dirty="0"/>
              <a:t>Extensión (de Interpretación I) para clases complejas:</a:t>
            </a:r>
          </a:p>
          <a:p>
            <a:pPr marL="566271" indent="-566271">
              <a:buFont typeface="Arial" panose="020B0604020202020204" pitchFamily="34" charset="0"/>
              <a:buChar char="•"/>
            </a:pPr>
            <a:r>
              <a:rPr lang="es-EC" sz="3567" dirty="0" smtClean="0"/>
              <a:t>∃R.C</a:t>
            </a:r>
            <a:r>
              <a:rPr lang="es-EC" sz="3567" baseline="30000" dirty="0" smtClean="0"/>
              <a:t>I</a:t>
            </a:r>
            <a:r>
              <a:rPr lang="es-EC" sz="3567" dirty="0" smtClean="0"/>
              <a:t>={a∈</a:t>
            </a:r>
            <a:r>
              <a:rPr lang="el-GR" sz="3567" dirty="0" smtClean="0"/>
              <a:t>Δ</a:t>
            </a:r>
            <a:r>
              <a:rPr lang="es-EC" sz="3567" baseline="30000" dirty="0" smtClean="0"/>
              <a:t>I</a:t>
            </a:r>
            <a:r>
              <a:rPr lang="es-EC" sz="3567" dirty="0" smtClean="0"/>
              <a:t>|(∃b∈</a:t>
            </a:r>
            <a:r>
              <a:rPr lang="el-GR" sz="3567" dirty="0" smtClean="0"/>
              <a:t>Δ</a:t>
            </a:r>
            <a:r>
              <a:rPr lang="es-EC" sz="3567" baseline="30000" dirty="0" smtClean="0"/>
              <a:t>I</a:t>
            </a:r>
            <a:r>
              <a:rPr lang="es-EC" sz="3567" dirty="0" smtClean="0"/>
              <a:t>)((</a:t>
            </a:r>
            <a:r>
              <a:rPr lang="es-EC" sz="3567" dirty="0" err="1" smtClean="0"/>
              <a:t>a,b</a:t>
            </a:r>
            <a:r>
              <a:rPr lang="es-EC" sz="3567" dirty="0" smtClean="0"/>
              <a:t>)∈</a:t>
            </a:r>
            <a:r>
              <a:rPr lang="es-EC" sz="3567" dirty="0" err="1" smtClean="0"/>
              <a:t>R</a:t>
            </a:r>
            <a:r>
              <a:rPr lang="es-EC" sz="3567" baseline="30000" dirty="0" err="1" smtClean="0"/>
              <a:t>I</a:t>
            </a:r>
            <a:r>
              <a:rPr lang="es-EC" sz="3567" dirty="0" err="1" smtClean="0"/>
              <a:t>∧b∈C</a:t>
            </a:r>
            <a:r>
              <a:rPr lang="es-EC" sz="3567" baseline="30000" dirty="0" err="1" smtClean="0"/>
              <a:t>I</a:t>
            </a:r>
            <a:r>
              <a:rPr lang="es-EC" sz="3567" dirty="0" smtClean="0"/>
              <a:t>)}</a:t>
            </a:r>
          </a:p>
          <a:p>
            <a:r>
              <a:rPr lang="es-EC" sz="3567" dirty="0" smtClean="0"/>
              <a:t>Ejemplo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C" sz="3567" dirty="0" smtClean="0"/>
              <a:t>(∃R.A)</a:t>
            </a:r>
            <a:r>
              <a:rPr lang="es-EC" sz="3567" baseline="30000" dirty="0" smtClean="0"/>
              <a:t>I </a:t>
            </a:r>
            <a:r>
              <a:rPr lang="es-EC" sz="3567" dirty="0" smtClean="0"/>
              <a:t>={</a:t>
            </a:r>
            <a:r>
              <a:rPr lang="es-EC" sz="3567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s-EC" sz="3567" dirty="0" smtClean="0"/>
              <a:t>} </a:t>
            </a:r>
            <a:r>
              <a:rPr lang="es-EC" sz="3567" dirty="0" smtClean="0"/>
              <a:t>es el conjunto de todos los objetos x en </a:t>
            </a:r>
            <a:r>
              <a:rPr lang="es-EC" sz="3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Δ</a:t>
            </a:r>
            <a:r>
              <a:rPr lang="es-EC" sz="3600" baseline="30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es-EC" sz="3567" dirty="0" smtClean="0"/>
              <a:t> tal que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C" sz="3200" dirty="0" smtClean="0"/>
              <a:t>existe alguna flecha R saliente y sus extremos pertenecen a </a:t>
            </a:r>
            <a:r>
              <a:rPr lang="es-EC" sz="3200" dirty="0" err="1" smtClean="0"/>
              <a:t>A</a:t>
            </a:r>
            <a:endParaRPr lang="es-EC" sz="3200" dirty="0"/>
          </a:p>
        </p:txBody>
      </p:sp>
      <p:sp>
        <p:nvSpPr>
          <p:cNvPr id="2" name="Rectángulo 1"/>
          <p:cNvSpPr/>
          <p:nvPr/>
        </p:nvSpPr>
        <p:spPr>
          <a:xfrm>
            <a:off x="-179294" y="3020906"/>
            <a:ext cx="2720788" cy="2042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s-EC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Δ</a:t>
            </a:r>
            <a:r>
              <a:rPr lang="es-EC" sz="2400" baseline="30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s-EC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{a; b; c; d}</a:t>
            </a: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s-EC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A</a:t>
            </a:r>
            <a:r>
              <a:rPr lang="es-EC" sz="2400" baseline="30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s-EC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{b; d}</a:t>
            </a: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s-EC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B</a:t>
            </a:r>
            <a:r>
              <a:rPr lang="es-EC" sz="2400" baseline="30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s-EC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{c}</a:t>
            </a: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s-EC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R</a:t>
            </a:r>
            <a:r>
              <a:rPr lang="es-EC" sz="2400" baseline="30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s-EC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{(</a:t>
            </a:r>
            <a:r>
              <a:rPr lang="es-EC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a,b</a:t>
            </a:r>
            <a:r>
              <a:rPr lang="es-EC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(</a:t>
            </a:r>
            <a:r>
              <a:rPr lang="es-EC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a,c</a:t>
            </a:r>
            <a:r>
              <a:rPr lang="es-EC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)}</a:t>
            </a:r>
          </a:p>
          <a:p>
            <a:r>
              <a:rPr lang="es-EC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C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s-EC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S</a:t>
            </a:r>
            <a:r>
              <a:rPr lang="es-EC" sz="2400" baseline="30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s-EC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{(</a:t>
            </a:r>
            <a:r>
              <a:rPr lang="es-EC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a,b</a:t>
            </a:r>
            <a:r>
              <a:rPr lang="es-EC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(</a:t>
            </a:r>
            <a:r>
              <a:rPr lang="es-EC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a,d</a:t>
            </a:r>
            <a:r>
              <a:rPr lang="es-EC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)}</a:t>
            </a:r>
            <a:endParaRPr lang="es-EC" sz="2400" dirty="0"/>
          </a:p>
        </p:txBody>
      </p:sp>
      <p:pic>
        <p:nvPicPr>
          <p:cNvPr id="9" name="Imagen 8"/>
          <p:cNvPicPr/>
          <p:nvPr/>
        </p:nvPicPr>
        <p:blipFill>
          <a:blip r:embed="rId5"/>
          <a:stretch>
            <a:fillRect/>
          </a:stretch>
        </p:blipFill>
        <p:spPr>
          <a:xfrm>
            <a:off x="0" y="5115500"/>
            <a:ext cx="23145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71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 txBox="1"/>
          <p:nvPr/>
        </p:nvSpPr>
        <p:spPr>
          <a:xfrm>
            <a:off x="1528195" y="592003"/>
            <a:ext cx="9131836" cy="426912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 Lógicas Descriptivas (</a:t>
            </a:r>
            <a:r>
              <a:rPr lang="es-EC" sz="2774" spc="-59" dirty="0">
                <a:solidFill>
                  <a:srgbClr val="000070"/>
                </a:solidFill>
                <a:latin typeface="Viner Hand ITC" panose="03070502030502020203" pitchFamily="66" charset="0"/>
                <a:cs typeface="Tahoma"/>
              </a:rPr>
              <a:t>ALC</a:t>
            </a: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): Semántica</a:t>
            </a: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8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9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0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Rectángulo 2"/>
          <p:cNvSpPr/>
          <p:nvPr/>
        </p:nvSpPr>
        <p:spPr>
          <a:xfrm>
            <a:off x="1867949" y="1442372"/>
            <a:ext cx="8456103" cy="2836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3567" dirty="0"/>
              <a:t>Extensión (de Interpretación I) para clases complejas:</a:t>
            </a:r>
          </a:p>
          <a:p>
            <a:pPr marL="566271" indent="-566271">
              <a:buFont typeface="Arial" panose="020B0604020202020204" pitchFamily="34" charset="0"/>
              <a:buChar char="•"/>
            </a:pPr>
            <a:endParaRPr lang="es-EC" sz="3567" dirty="0"/>
          </a:p>
          <a:p>
            <a:pPr marL="566271" indent="-566271">
              <a:buFont typeface="Arial" panose="020B0604020202020204" pitchFamily="34" charset="0"/>
              <a:buChar char="•"/>
            </a:pPr>
            <a:r>
              <a:rPr lang="es-EC" sz="3567" dirty="0" smtClean="0"/>
              <a:t>(¬(</a:t>
            </a:r>
            <a:r>
              <a:rPr lang="es-EC" sz="3567" dirty="0">
                <a:latin typeface="Cambria Math" panose="02040503050406030204" pitchFamily="18" charset="0"/>
                <a:ea typeface="Cambria Math" panose="02040503050406030204" pitchFamily="18" charset="0"/>
              </a:rPr>
              <a:t>∃</a:t>
            </a:r>
            <a:r>
              <a:rPr lang="es-EC" sz="3567" dirty="0" err="1"/>
              <a:t>r.C</a:t>
            </a:r>
            <a:r>
              <a:rPr lang="es-EC" sz="3567" dirty="0"/>
              <a:t>))</a:t>
            </a:r>
            <a:r>
              <a:rPr lang="es-EC" sz="3567" baseline="30000" dirty="0"/>
              <a:t>I</a:t>
            </a:r>
            <a:r>
              <a:rPr lang="es-EC" sz="3567" dirty="0"/>
              <a:t> = (</a:t>
            </a:r>
            <a:r>
              <a:rPr lang="es-EC" sz="3567" dirty="0">
                <a:latin typeface="Cambria Math" panose="02040503050406030204" pitchFamily="18" charset="0"/>
                <a:ea typeface="Cambria Math" panose="02040503050406030204" pitchFamily="18" charset="0"/>
              </a:rPr>
              <a:t>∀</a:t>
            </a:r>
            <a:r>
              <a:rPr lang="es-EC" sz="3567" dirty="0" err="1"/>
              <a:t>r.¬C</a:t>
            </a:r>
            <a:r>
              <a:rPr lang="es-EC" sz="3567" dirty="0"/>
              <a:t>)</a:t>
            </a:r>
            <a:r>
              <a:rPr lang="es-EC" sz="3567" baseline="30000" dirty="0"/>
              <a:t>I</a:t>
            </a:r>
            <a:endParaRPr lang="es-EC" sz="3567" dirty="0"/>
          </a:p>
          <a:p>
            <a:pPr marL="566271" indent="-566271">
              <a:buFont typeface="Arial" panose="020B0604020202020204" pitchFamily="34" charset="0"/>
              <a:buChar char="•"/>
            </a:pPr>
            <a:r>
              <a:rPr lang="pt-BR" sz="3567" dirty="0"/>
              <a:t>(</a:t>
            </a:r>
            <a:r>
              <a:rPr lang="es-EC" sz="3567" dirty="0"/>
              <a:t>¬</a:t>
            </a:r>
            <a:r>
              <a:rPr lang="pt-BR" sz="3567" dirty="0"/>
              <a:t>(</a:t>
            </a:r>
            <a:r>
              <a:rPr lang="es-EC" sz="3567" dirty="0">
                <a:latin typeface="Cambria Math" panose="02040503050406030204" pitchFamily="18" charset="0"/>
                <a:ea typeface="Cambria Math" panose="02040503050406030204" pitchFamily="18" charset="0"/>
              </a:rPr>
              <a:t>∀</a:t>
            </a:r>
            <a:r>
              <a:rPr lang="pt-BR" sz="3567" dirty="0" err="1"/>
              <a:t>r.C</a:t>
            </a:r>
            <a:r>
              <a:rPr lang="pt-BR" sz="3567" dirty="0"/>
              <a:t>))</a:t>
            </a:r>
            <a:r>
              <a:rPr lang="pt-BR" sz="3567" baseline="30000" dirty="0"/>
              <a:t>I</a:t>
            </a:r>
            <a:r>
              <a:rPr lang="pt-BR" sz="3567" dirty="0"/>
              <a:t> = (</a:t>
            </a:r>
            <a:r>
              <a:rPr lang="es-EC" sz="3567" dirty="0">
                <a:latin typeface="Cambria Math" panose="02040503050406030204" pitchFamily="18" charset="0"/>
                <a:ea typeface="Cambria Math" panose="02040503050406030204" pitchFamily="18" charset="0"/>
              </a:rPr>
              <a:t>∃</a:t>
            </a:r>
            <a:r>
              <a:rPr lang="pt-BR" sz="3567" dirty="0"/>
              <a:t>r.</a:t>
            </a:r>
            <a:r>
              <a:rPr lang="es-EC" sz="3567" dirty="0"/>
              <a:t>¬</a:t>
            </a:r>
            <a:r>
              <a:rPr lang="pt-BR" sz="3567" dirty="0"/>
              <a:t>C)</a:t>
            </a:r>
            <a:r>
              <a:rPr lang="es-EC" sz="3567" baseline="30000" dirty="0"/>
              <a:t>I</a:t>
            </a:r>
            <a:endParaRPr lang="es-EC" sz="3567" dirty="0"/>
          </a:p>
        </p:txBody>
      </p:sp>
    </p:spTree>
    <p:extLst>
      <p:ext uri="{BB962C8B-B14F-4D97-AF65-F5344CB8AC3E}">
        <p14:creationId xmlns:p14="http://schemas.microsoft.com/office/powerpoint/2010/main" val="250835422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2032</Words>
  <Application>Microsoft Office PowerPoint</Application>
  <PresentationFormat>Panorámica</PresentationFormat>
  <Paragraphs>291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Courier New</vt:lpstr>
      <vt:lpstr>Symbol</vt:lpstr>
      <vt:lpstr>Tahoma</vt:lpstr>
      <vt:lpstr>Times New Roman</vt:lpstr>
      <vt:lpstr>TimesNewRomanPS-ItalicMT</vt:lpstr>
      <vt:lpstr>TimesNewRomanPSMT</vt:lpstr>
      <vt:lpstr>Viner Hand ITC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Práctica 5</vt:lpstr>
      <vt:lpstr>Presentación de PowerPoint</vt:lpstr>
      <vt:lpstr>Presentación de PowerPoint</vt:lpstr>
      <vt:lpstr>Presentación de PowerPoint</vt:lpstr>
      <vt:lpstr>Práctica 6</vt:lpstr>
      <vt:lpstr>Preguntas?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Usuario-03</dc:creator>
  <cp:lastModifiedBy>Usuario-03</cp:lastModifiedBy>
  <cp:revision>7</cp:revision>
  <dcterms:created xsi:type="dcterms:W3CDTF">2020-11-11T20:31:42Z</dcterms:created>
  <dcterms:modified xsi:type="dcterms:W3CDTF">2020-11-16T01:23:04Z</dcterms:modified>
</cp:coreProperties>
</file>