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470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04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246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76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49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26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16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225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65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22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727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1110-BF14-454C-83CC-32F0ABFBB03B}" type="datetimeFigureOut">
              <a:rPr lang="es-EC" smtClean="0"/>
              <a:t>09/11/2020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0DF-20BA-40A7-AD8B-60A34D07A9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9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propiedades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5"/>
            <a:ext cx="8758106" cy="2653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Propiedades: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774" b="1" dirty="0"/>
              <a:t>Consistente: </a:t>
            </a:r>
            <a:r>
              <a:rPr lang="es-EC" sz="2774" dirty="0"/>
              <a:t>Todo lo que </a:t>
            </a:r>
            <a:r>
              <a:rPr lang="es-EC" sz="2774" dirty="0"/>
              <a:t>se demuestra </a:t>
            </a:r>
            <a:r>
              <a:rPr lang="es-EC" sz="2774" dirty="0"/>
              <a:t>es correcto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774" b="1" dirty="0"/>
              <a:t>Completo: </a:t>
            </a:r>
            <a:r>
              <a:rPr lang="es-EC" sz="2774" dirty="0"/>
              <a:t>Todo </a:t>
            </a:r>
            <a:r>
              <a:rPr lang="es-EC" sz="2774" dirty="0"/>
              <a:t>lo que es correcto es demostrable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2774" b="1" dirty="0" err="1">
                <a:solidFill>
                  <a:srgbClr val="FF0000"/>
                </a:solidFill>
              </a:rPr>
              <a:t>Semidecidible</a:t>
            </a:r>
            <a:r>
              <a:rPr lang="es-EC" sz="2774" dirty="0">
                <a:solidFill>
                  <a:srgbClr val="FF0000"/>
                </a:solidFill>
              </a:rPr>
              <a:t>: Si una </a:t>
            </a:r>
            <a:r>
              <a:rPr lang="es-EC" sz="2774" dirty="0">
                <a:solidFill>
                  <a:srgbClr val="FF0000"/>
                </a:solidFill>
              </a:rPr>
              <a:t>fórmula </a:t>
            </a:r>
            <a:r>
              <a:rPr lang="es-EC" sz="2774" dirty="0">
                <a:solidFill>
                  <a:srgbClr val="FF0000"/>
                </a:solidFill>
              </a:rPr>
              <a:t>es correcta, lo </a:t>
            </a:r>
            <a:r>
              <a:rPr lang="es-EC" sz="2774" dirty="0">
                <a:solidFill>
                  <a:srgbClr val="FF0000"/>
                </a:solidFill>
              </a:rPr>
              <a:t>detecta, </a:t>
            </a:r>
            <a:r>
              <a:rPr lang="es-EC" sz="2774" dirty="0">
                <a:solidFill>
                  <a:srgbClr val="FF0000"/>
                </a:solidFill>
              </a:rPr>
              <a:t>si no lo es, pueden no detectarlo</a:t>
            </a:r>
          </a:p>
          <a:p>
            <a:endParaRPr lang="es-EC" sz="2774" dirty="0"/>
          </a:p>
        </p:txBody>
      </p:sp>
    </p:spTree>
    <p:extLst>
      <p:ext uri="{BB962C8B-B14F-4D97-AF65-F5344CB8AC3E}">
        <p14:creationId xmlns:p14="http://schemas.microsoft.com/office/powerpoint/2010/main" val="24196035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99" dirty="0"/>
              <a:t>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¿De qué tratan las lógicas descriptivas?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5"/>
          <p:cNvSpPr/>
          <p:nvPr/>
        </p:nvSpPr>
        <p:spPr>
          <a:xfrm>
            <a:off x="3226966" y="1406887"/>
            <a:ext cx="5587066" cy="5042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31864628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99" dirty="0"/>
              <a:t>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¿De qué tratan las lógicas descriptivas?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14"/>
          <p:cNvSpPr/>
          <p:nvPr/>
        </p:nvSpPr>
        <p:spPr>
          <a:xfrm>
            <a:off x="2924962" y="1355534"/>
            <a:ext cx="6191075" cy="5093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34828089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/>
              <a:t> 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Componentes de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una Lógica Descriptiva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Rectángulo 1"/>
          <p:cNvSpPr/>
          <p:nvPr/>
        </p:nvSpPr>
        <p:spPr>
          <a:xfrm>
            <a:off x="1716947" y="1282512"/>
            <a:ext cx="8607105" cy="535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68">
              <a:spcBef>
                <a:spcPts val="1021"/>
              </a:spcBef>
            </a:pPr>
            <a:r>
              <a:rPr lang="es-EC" sz="2378" spc="149" dirty="0">
                <a:latin typeface="Tahoma"/>
                <a:cs typeface="Tahoma"/>
              </a:rPr>
              <a:t>Una </a:t>
            </a:r>
            <a:r>
              <a:rPr lang="es-EC" sz="2378" spc="109" dirty="0">
                <a:solidFill>
                  <a:srgbClr val="FF0000"/>
                </a:solidFill>
                <a:latin typeface="Tahoma"/>
                <a:cs typeface="Tahoma"/>
              </a:rPr>
              <a:t>LD </a:t>
            </a:r>
            <a:r>
              <a:rPr lang="es-EC" sz="2378" spc="-40" dirty="0">
                <a:latin typeface="Tahoma"/>
                <a:cs typeface="Tahoma"/>
              </a:rPr>
              <a:t>es caracterizada por</a:t>
            </a:r>
            <a:r>
              <a:rPr lang="es-EC" sz="2378" spc="-99" dirty="0">
                <a:latin typeface="Tahoma"/>
                <a:cs typeface="Tahoma"/>
              </a:rPr>
              <a:t>:</a:t>
            </a:r>
            <a:endParaRPr lang="es-EC" sz="2378" dirty="0">
              <a:latin typeface="Tahoma"/>
              <a:cs typeface="Tahoma"/>
            </a:endParaRPr>
          </a:p>
          <a:p>
            <a:pPr marL="573821" indent="-332212">
              <a:spcBef>
                <a:spcPts val="820"/>
              </a:spcBef>
              <a:buClr>
                <a:srgbClr val="3333B2"/>
              </a:buClr>
              <a:buFont typeface="Arial"/>
              <a:buAutoNum type="arabicPeriod"/>
              <a:tabLst>
                <a:tab pos="575079" algn="l"/>
              </a:tabLst>
            </a:pPr>
            <a:r>
              <a:rPr lang="es-EC" sz="2378" spc="149" dirty="0">
                <a:latin typeface="Tahoma"/>
                <a:cs typeface="Tahoma"/>
              </a:rPr>
              <a:t>Un </a:t>
            </a:r>
            <a:r>
              <a:rPr lang="es-EC" sz="2378" spc="-40" dirty="0">
                <a:solidFill>
                  <a:srgbClr val="FF0000"/>
                </a:solidFill>
                <a:latin typeface="Tahoma"/>
                <a:cs typeface="Tahoma"/>
              </a:rPr>
              <a:t>lenguaje </a:t>
            </a:r>
            <a:r>
              <a:rPr lang="es-EC" sz="2378" spc="-40" dirty="0">
                <a:solidFill>
                  <a:srgbClr val="FF0000"/>
                </a:solidFill>
                <a:latin typeface="Tahoma"/>
                <a:cs typeface="Tahoma"/>
              </a:rPr>
              <a:t>de descripción</a:t>
            </a:r>
            <a:r>
              <a:rPr lang="es-EC" sz="2378" spc="-69" dirty="0">
                <a:latin typeface="Tahoma"/>
                <a:cs typeface="Tahoma"/>
              </a:rPr>
              <a:t>: </a:t>
            </a:r>
            <a:r>
              <a:rPr lang="es-EC" sz="2378" spc="-89" dirty="0">
                <a:latin typeface="Tahoma"/>
                <a:cs typeface="Tahoma"/>
              </a:rPr>
              <a:t>para formar conceptos, roles, e instancias</a:t>
            </a:r>
            <a:endParaRPr lang="es-EC" sz="2378" dirty="0">
              <a:latin typeface="Tahoma"/>
              <a:cs typeface="Tahoma"/>
            </a:endParaRPr>
          </a:p>
          <a:p>
            <a:pPr marL="573821" marR="10067" indent="-330954">
              <a:lnSpc>
                <a:spcPct val="101499"/>
              </a:lnSpc>
              <a:spcBef>
                <a:spcPts val="10"/>
              </a:spcBef>
              <a:buClr>
                <a:srgbClr val="3333B2"/>
              </a:buClr>
              <a:buFont typeface="Arial"/>
              <a:buAutoNum type="arabicPeriod" startAt="2"/>
              <a:tabLst>
                <a:tab pos="575079" algn="l"/>
              </a:tabLst>
            </a:pPr>
            <a:r>
              <a:rPr lang="es-EC" sz="2378" spc="149" dirty="0">
                <a:latin typeface="Tahoma"/>
                <a:cs typeface="Tahoma"/>
              </a:rPr>
              <a:t>Un mecanismo para </a:t>
            </a:r>
            <a:r>
              <a:rPr lang="es-EC" sz="2378" spc="-40" dirty="0">
                <a:solidFill>
                  <a:srgbClr val="FF0000"/>
                </a:solidFill>
                <a:latin typeface="Tahoma"/>
                <a:cs typeface="Tahoma"/>
              </a:rPr>
              <a:t>especificar conocimiento </a:t>
            </a:r>
            <a:r>
              <a:rPr lang="es-EC" sz="2378" spc="-30" dirty="0">
                <a:latin typeface="Tahoma"/>
                <a:cs typeface="Tahoma"/>
              </a:rPr>
              <a:t>acerca de conceptos y roles (llamado </a:t>
            </a:r>
            <a:r>
              <a:rPr lang="es-EC" sz="2378" spc="40" dirty="0" err="1">
                <a:solidFill>
                  <a:srgbClr val="0000FF"/>
                </a:solidFill>
                <a:latin typeface="Tahoma"/>
                <a:cs typeface="Tahoma"/>
              </a:rPr>
              <a:t>TBox</a:t>
            </a:r>
            <a:r>
              <a:rPr lang="es-EC" sz="2378" spc="40" dirty="0">
                <a:latin typeface="Tahoma"/>
                <a:cs typeface="Tahoma"/>
              </a:rPr>
              <a:t>)</a:t>
            </a:r>
          </a:p>
          <a:p>
            <a:pPr marL="573821" marR="10067" indent="-330954">
              <a:lnSpc>
                <a:spcPct val="101499"/>
              </a:lnSpc>
              <a:spcBef>
                <a:spcPts val="10"/>
              </a:spcBef>
              <a:buClr>
                <a:srgbClr val="3333B2"/>
              </a:buClr>
              <a:buFont typeface="Arial"/>
              <a:buAutoNum type="arabicPeriod" startAt="2"/>
              <a:tabLst>
                <a:tab pos="575079" algn="l"/>
              </a:tabLst>
            </a:pPr>
            <a:r>
              <a:rPr lang="en-US" sz="2378" spc="149" dirty="0">
                <a:latin typeface="Tahoma"/>
                <a:cs typeface="Tahoma"/>
              </a:rPr>
              <a:t>Un </a:t>
            </a:r>
            <a:r>
              <a:rPr lang="en-US" sz="2378" spc="149" dirty="0" err="1">
                <a:latin typeface="Tahoma"/>
                <a:cs typeface="Tahoma"/>
              </a:rPr>
              <a:t>mecanismo</a:t>
            </a:r>
            <a:r>
              <a:rPr lang="en-US" sz="2378" spc="149" dirty="0">
                <a:latin typeface="Tahoma"/>
                <a:cs typeface="Tahoma"/>
              </a:rPr>
              <a:t> para </a:t>
            </a:r>
            <a:r>
              <a:rPr lang="en-US" sz="2378" spc="149" dirty="0" err="1">
                <a:latin typeface="Tahoma"/>
                <a:cs typeface="Tahoma"/>
              </a:rPr>
              <a:t>especificar</a:t>
            </a:r>
            <a:r>
              <a:rPr lang="en-US" sz="2378" spc="-40" dirty="0">
                <a:latin typeface="Tahoma"/>
                <a:cs typeface="Tahoma"/>
              </a:rPr>
              <a:t> </a:t>
            </a:r>
            <a:r>
              <a:rPr lang="en-US" sz="2378" spc="-50" dirty="0" err="1">
                <a:solidFill>
                  <a:srgbClr val="FF0000"/>
                </a:solidFill>
                <a:latin typeface="Tahoma"/>
                <a:cs typeface="Tahoma"/>
              </a:rPr>
              <a:t>instancias</a:t>
            </a:r>
            <a:r>
              <a:rPr lang="en-US" sz="2378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378" spc="-30" dirty="0">
                <a:latin typeface="Tahoma"/>
                <a:cs typeface="Tahoma"/>
              </a:rPr>
              <a:t>(</a:t>
            </a:r>
            <a:r>
              <a:rPr lang="en-US" sz="2378" spc="-30" dirty="0" err="1">
                <a:latin typeface="Tahoma"/>
                <a:cs typeface="Tahoma"/>
              </a:rPr>
              <a:t>llamado</a:t>
            </a:r>
            <a:r>
              <a:rPr lang="en-US" sz="2378" spc="69" dirty="0">
                <a:latin typeface="Tahoma"/>
                <a:cs typeface="Tahoma"/>
              </a:rPr>
              <a:t> </a:t>
            </a:r>
            <a:r>
              <a:rPr lang="en-US" sz="2378" spc="30" dirty="0" err="1">
                <a:solidFill>
                  <a:srgbClr val="0000FF"/>
                </a:solidFill>
                <a:latin typeface="Tahoma"/>
                <a:cs typeface="Tahoma"/>
              </a:rPr>
              <a:t>ABox</a:t>
            </a:r>
            <a:r>
              <a:rPr lang="en-US" sz="2378" spc="30" dirty="0">
                <a:latin typeface="Tahoma"/>
                <a:cs typeface="Tahoma"/>
              </a:rPr>
              <a:t>)</a:t>
            </a:r>
          </a:p>
          <a:p>
            <a:pPr marL="573821" marR="10067" indent="-330954">
              <a:lnSpc>
                <a:spcPct val="101499"/>
              </a:lnSpc>
              <a:spcBef>
                <a:spcPts val="10"/>
              </a:spcBef>
              <a:buClr>
                <a:srgbClr val="3333B2"/>
              </a:buClr>
              <a:buFont typeface="Arial"/>
              <a:buAutoNum type="arabicPeriod" startAt="2"/>
              <a:tabLst>
                <a:tab pos="575079" algn="l"/>
              </a:tabLst>
            </a:pPr>
            <a:r>
              <a:rPr lang="en-US" sz="2378" spc="149" dirty="0">
                <a:latin typeface="Tahoma"/>
                <a:cs typeface="Tahoma"/>
              </a:rPr>
              <a:t>Un </a:t>
            </a:r>
            <a:r>
              <a:rPr lang="en-US" sz="2378" spc="149" dirty="0" err="1">
                <a:latin typeface="Tahoma"/>
                <a:cs typeface="Tahoma"/>
              </a:rPr>
              <a:t>mecanismo</a:t>
            </a:r>
            <a:r>
              <a:rPr lang="en-US" sz="2378" spc="149" dirty="0">
                <a:latin typeface="Tahoma"/>
                <a:cs typeface="Tahoma"/>
              </a:rPr>
              <a:t> para </a:t>
            </a:r>
            <a:r>
              <a:rPr lang="en-US" sz="2378" spc="149" dirty="0" err="1">
                <a:latin typeface="Tahoma"/>
                <a:cs typeface="Tahoma"/>
              </a:rPr>
              <a:t>especificar</a:t>
            </a:r>
            <a:r>
              <a:rPr lang="en-US" sz="2378" spc="-40" dirty="0">
                <a:latin typeface="Tahoma"/>
                <a:cs typeface="Tahoma"/>
              </a:rPr>
              <a:t> </a:t>
            </a:r>
            <a:r>
              <a:rPr lang="en-US" sz="2378" spc="-50" dirty="0" err="1">
                <a:solidFill>
                  <a:srgbClr val="FF0000"/>
                </a:solidFill>
                <a:latin typeface="Tahoma"/>
                <a:cs typeface="Tahoma"/>
              </a:rPr>
              <a:t>relaciones</a:t>
            </a:r>
            <a:r>
              <a:rPr lang="en-US" sz="2378" spc="-50" dirty="0">
                <a:solidFill>
                  <a:srgbClr val="FF0000"/>
                </a:solidFill>
                <a:latin typeface="Tahoma"/>
                <a:cs typeface="Tahoma"/>
              </a:rPr>
              <a:t> y </a:t>
            </a:r>
            <a:r>
              <a:rPr lang="en-US" sz="2378" spc="-50" dirty="0" err="1">
                <a:solidFill>
                  <a:srgbClr val="FF0000"/>
                </a:solidFill>
                <a:latin typeface="Tahoma"/>
                <a:cs typeface="Tahoma"/>
              </a:rPr>
              <a:t>propiedades</a:t>
            </a:r>
            <a:r>
              <a:rPr lang="en-US" sz="2378" spc="-50" dirty="0">
                <a:solidFill>
                  <a:srgbClr val="FF0000"/>
                </a:solidFill>
                <a:latin typeface="Tahoma"/>
                <a:cs typeface="Tahoma"/>
              </a:rPr>
              <a:t> con roles </a:t>
            </a:r>
            <a:r>
              <a:rPr lang="en-US" sz="2378" spc="-30" dirty="0">
                <a:latin typeface="Tahoma"/>
                <a:cs typeface="Tahoma"/>
              </a:rPr>
              <a:t>(</a:t>
            </a:r>
            <a:r>
              <a:rPr lang="en-US" sz="2378" spc="-30" dirty="0" err="1">
                <a:latin typeface="Tahoma"/>
                <a:cs typeface="Tahoma"/>
              </a:rPr>
              <a:t>llamado</a:t>
            </a:r>
            <a:r>
              <a:rPr lang="en-US" sz="2378" spc="69" dirty="0">
                <a:latin typeface="Tahoma"/>
                <a:cs typeface="Tahoma"/>
              </a:rPr>
              <a:t> </a:t>
            </a:r>
            <a:r>
              <a:rPr lang="en-US" sz="2378" spc="30" dirty="0" err="1">
                <a:solidFill>
                  <a:srgbClr val="0000FF"/>
                </a:solidFill>
                <a:latin typeface="Tahoma"/>
                <a:cs typeface="Tahoma"/>
              </a:rPr>
              <a:t>RBox</a:t>
            </a:r>
            <a:r>
              <a:rPr lang="en-US" sz="2378" spc="30" dirty="0">
                <a:latin typeface="Tahoma"/>
                <a:cs typeface="Tahoma"/>
              </a:rPr>
              <a:t>)</a:t>
            </a:r>
          </a:p>
          <a:p>
            <a:pPr marL="573821" marR="10067" indent="-330954">
              <a:lnSpc>
                <a:spcPct val="101499"/>
              </a:lnSpc>
              <a:spcBef>
                <a:spcPts val="10"/>
              </a:spcBef>
              <a:buClr>
                <a:srgbClr val="3333B2"/>
              </a:buClr>
              <a:buFont typeface="Arial"/>
              <a:buAutoNum type="arabicPeriod" startAt="2"/>
              <a:tabLst>
                <a:tab pos="575079" algn="l"/>
              </a:tabLst>
            </a:pPr>
            <a:r>
              <a:rPr lang="es-EC" sz="2378" spc="149" dirty="0">
                <a:latin typeface="Tahoma"/>
                <a:cs typeface="Tahoma"/>
              </a:rPr>
              <a:t>Un </a:t>
            </a:r>
            <a:r>
              <a:rPr lang="es-EC" sz="2378" spc="149" dirty="0">
                <a:latin typeface="Tahoma"/>
                <a:cs typeface="Tahoma"/>
              </a:rPr>
              <a:t>conjunto de servicios de inferencia que permiten inferir nuevas propiedades en conceptos, roles y objetos, que son consecuencias lógicas de aquellas explícitamente afirmadas en el </a:t>
            </a:r>
            <a:r>
              <a:rPr lang="es-EC" sz="2378" spc="149" dirty="0" err="1">
                <a:latin typeface="Tahoma"/>
                <a:cs typeface="Tahoma"/>
              </a:rPr>
              <a:t>Tbox</a:t>
            </a:r>
            <a:r>
              <a:rPr lang="es-EC" sz="2378" spc="149" dirty="0">
                <a:latin typeface="Tahoma"/>
                <a:cs typeface="Tahoma"/>
              </a:rPr>
              <a:t> y </a:t>
            </a:r>
            <a:r>
              <a:rPr lang="es-EC" sz="2378" spc="149" dirty="0" err="1">
                <a:latin typeface="Tahoma"/>
                <a:cs typeface="Tahoma"/>
              </a:rPr>
              <a:t>ABox</a:t>
            </a:r>
            <a:endParaRPr lang="es-EC" sz="208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791680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/>
              <a:t> 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Arquitectura de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una Lógica Descriptiva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195" y="1163973"/>
            <a:ext cx="9135611" cy="48903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ángulo 2"/>
          <p:cNvSpPr/>
          <p:nvPr/>
        </p:nvSpPr>
        <p:spPr>
          <a:xfrm>
            <a:off x="4434980" y="5543027"/>
            <a:ext cx="3171039" cy="116397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180" dirty="0" err="1">
                <a:solidFill>
                  <a:schemeClr val="tx1"/>
                </a:solidFill>
              </a:rPr>
              <a:t>Rbox</a:t>
            </a:r>
            <a:endParaRPr lang="es-EC" sz="2180" dirty="0">
              <a:solidFill>
                <a:schemeClr val="tx1"/>
              </a:solidFill>
            </a:endParaRPr>
          </a:p>
          <a:p>
            <a:pPr algn="ctr"/>
            <a:r>
              <a:rPr lang="es-EC" sz="1387" dirty="0">
                <a:solidFill>
                  <a:schemeClr val="tx1"/>
                </a:solidFill>
              </a:rPr>
              <a:t>Conocimiento sobre las interdependencias de </a:t>
            </a:r>
            <a:r>
              <a:rPr lang="es-EC" sz="1387" dirty="0">
                <a:solidFill>
                  <a:schemeClr val="tx1"/>
                </a:solidFill>
              </a:rPr>
              <a:t>roles</a:t>
            </a:r>
          </a:p>
          <a:p>
            <a:pPr algn="ctr"/>
            <a:r>
              <a:rPr lang="es-EC" sz="1585" dirty="0" err="1">
                <a:solidFill>
                  <a:schemeClr val="tx1"/>
                </a:solidFill>
              </a:rPr>
              <a:t>coAutor</a:t>
            </a:r>
            <a:r>
              <a:rPr lang="es-EC" sz="1585" dirty="0">
                <a:solidFill>
                  <a:schemeClr val="tx1"/>
                </a:solidFill>
              </a:rPr>
              <a:t> </a:t>
            </a:r>
            <a:r>
              <a:rPr lang="es-EC" sz="1585" dirty="0">
                <a:solidFill>
                  <a:schemeClr val="tx1"/>
                </a:solidFill>
              </a:rPr>
              <a:t>⊑ </a:t>
            </a:r>
            <a:r>
              <a:rPr lang="es-EC" sz="1585" dirty="0">
                <a:solidFill>
                  <a:schemeClr val="tx1"/>
                </a:solidFill>
              </a:rPr>
              <a:t>autor</a:t>
            </a:r>
            <a:endParaRPr lang="es-EC" sz="138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692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/>
              <a:t> 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Muchas Lógicas Descriptivas</a:t>
            </a:r>
            <a:endParaRPr lang="es-EC" sz="2774" spc="-5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5"/>
          <p:cNvSpPr/>
          <p:nvPr/>
        </p:nvSpPr>
        <p:spPr>
          <a:xfrm>
            <a:off x="1716947" y="1238469"/>
            <a:ext cx="5136539" cy="2750496"/>
          </a:xfrm>
          <a:prstGeom prst="rect">
            <a:avLst/>
          </a:prstGeom>
          <a:blipFill>
            <a:blip r:embed="rId5" cstate="print"/>
            <a:srcRect/>
            <a:stretch>
              <a:fillRect l="-20569" r="-2"/>
            </a:stretch>
          </a:blipFill>
        </p:spPr>
        <p:txBody>
          <a:bodyPr wrap="square" lIns="0" tIns="0" rIns="0" bIns="0" rtlCol="0"/>
          <a:lstStyle/>
          <a:p>
            <a:endParaRPr sz="3567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2632" y="3718628"/>
            <a:ext cx="4869809" cy="31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40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948" y="2585958"/>
            <a:ext cx="8581938" cy="163585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968616" y="3600088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9286" y="3574921"/>
            <a:ext cx="8479934" cy="22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10448657" y="2686148"/>
            <a:ext cx="100563" cy="913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1867948" y="2673992"/>
            <a:ext cx="8581938" cy="1026810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10448656" y="2761654"/>
            <a:ext cx="0" cy="877069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10448656" y="2736486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10448656" y="271131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10448656" y="268615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57244" y="1997231"/>
            <a:ext cx="6259781" cy="2162199"/>
          </a:xfrm>
          <a:prstGeom prst="rect">
            <a:avLst/>
          </a:prstGeom>
        </p:spPr>
        <p:txBody>
          <a:bodyPr vert="horz" wrap="square" lIns="0" tIns="129608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21"/>
              </a:spcBef>
            </a:pPr>
            <a:r>
              <a:rPr lang="es-EC" spc="-99" dirty="0"/>
              <a:t>Lógica Descriptiva </a:t>
            </a:r>
            <a:r>
              <a:rPr lang="es-EC" spc="-59" dirty="0">
                <a:latin typeface="Viner Hand ITC" panose="03070502030502020203" pitchFamily="66" charset="0"/>
              </a:rPr>
              <a:t>ALC</a:t>
            </a:r>
            <a:br>
              <a:rPr lang="es-EC" spc="-59" dirty="0">
                <a:latin typeface="Viner Hand ITC" panose="03070502030502020203" pitchFamily="66" charset="0"/>
              </a:rPr>
            </a:br>
            <a:r>
              <a:rPr lang="es-EC" dirty="0"/>
              <a:t>Lenguaje de atributos con complemento</a:t>
            </a:r>
            <a:endParaRPr lang="es-EC" spc="-99" dirty="0"/>
          </a:p>
        </p:txBody>
      </p:sp>
    </p:spTree>
    <p:extLst>
      <p:ext uri="{BB962C8B-B14F-4D97-AF65-F5344CB8AC3E}">
        <p14:creationId xmlns:p14="http://schemas.microsoft.com/office/powerpoint/2010/main" val="35570253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7817" y="590251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570099" y="1279007"/>
            <a:ext cx="8942705" cy="5276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171" dirty="0"/>
              <a:t>Es </a:t>
            </a:r>
            <a:r>
              <a:rPr lang="es-EC" sz="3171" dirty="0"/>
              <a:t>la </a:t>
            </a:r>
            <a:r>
              <a:rPr lang="es-EC" sz="3171" dirty="0"/>
              <a:t>LD </a:t>
            </a:r>
            <a:r>
              <a:rPr lang="es-EC" sz="3171" dirty="0"/>
              <a:t>más pequeña deductivamente </a:t>
            </a:r>
            <a:r>
              <a:rPr lang="es-EC" sz="3171" dirty="0"/>
              <a:t>completa</a:t>
            </a:r>
          </a:p>
          <a:p>
            <a:endParaRPr lang="es-EC" sz="2774" b="1" dirty="0"/>
          </a:p>
          <a:p>
            <a:r>
              <a:rPr lang="es-EC" sz="2774" b="1" dirty="0"/>
              <a:t>Bloques </a:t>
            </a:r>
            <a:r>
              <a:rPr lang="es-EC" sz="2774" b="1" dirty="0"/>
              <a:t>de construcción básicos: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Clases (conceptos</a:t>
            </a:r>
            <a:r>
              <a:rPr lang="es-EC" sz="2774" dirty="0"/>
              <a:t>)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774" dirty="0"/>
              <a:t>denotar conjuntos de </a:t>
            </a:r>
            <a:r>
              <a:rPr lang="es-EC" sz="2774" dirty="0"/>
              <a:t>individuos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774" dirty="0"/>
              <a:t>predicados </a:t>
            </a:r>
            <a:r>
              <a:rPr lang="es-EC" sz="2774" dirty="0"/>
              <a:t>unarios (LPO)</a:t>
            </a:r>
            <a:endParaRPr lang="es-EC" sz="2774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Roles / </a:t>
            </a:r>
            <a:r>
              <a:rPr lang="es-EC" sz="2774" dirty="0"/>
              <a:t>Propiedades</a:t>
            </a:r>
          </a:p>
          <a:p>
            <a:pPr marL="1472304" lvl="1" indent="-566271" defTabSz="2041722">
              <a:buFont typeface="Arial" panose="020B0604020202020204" pitchFamily="34" charset="0"/>
              <a:buChar char="•"/>
            </a:pPr>
            <a:r>
              <a:rPr lang="es-EC" sz="2774" dirty="0"/>
              <a:t>conjuntos de relaciones binarias </a:t>
            </a:r>
            <a:r>
              <a:rPr lang="es-EC" sz="2774" dirty="0"/>
              <a:t>entre individuos</a:t>
            </a:r>
          </a:p>
          <a:p>
            <a:pPr marL="1472304" lvl="1" indent="-566271" defTabSz="2041722">
              <a:buFont typeface="Arial" panose="020B0604020202020204" pitchFamily="34" charset="0"/>
              <a:buChar char="•"/>
            </a:pPr>
            <a:r>
              <a:rPr lang="es-EC" sz="2774" dirty="0"/>
              <a:t>predicados </a:t>
            </a:r>
            <a:r>
              <a:rPr lang="es-EC" sz="2774" dirty="0"/>
              <a:t>binarios </a:t>
            </a:r>
            <a:r>
              <a:rPr lang="es-EC" sz="2774" dirty="0"/>
              <a:t>(LPO</a:t>
            </a:r>
            <a:r>
              <a:rPr lang="es-EC" sz="2774" dirty="0"/>
              <a:t>)</a:t>
            </a:r>
            <a:endParaRPr lang="es-EC" sz="2774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Individuos (instancias</a:t>
            </a:r>
            <a:r>
              <a:rPr lang="es-EC" sz="2774" dirty="0"/>
              <a:t>)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774" dirty="0"/>
              <a:t>instancias individuales </a:t>
            </a:r>
            <a:r>
              <a:rPr lang="es-EC" sz="2774" dirty="0"/>
              <a:t>en el </a:t>
            </a:r>
            <a:r>
              <a:rPr lang="es-EC" sz="2774" dirty="0"/>
              <a:t>dominio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2774" dirty="0"/>
              <a:t>c</a:t>
            </a:r>
            <a:r>
              <a:rPr lang="es-EC" sz="2774" dirty="0"/>
              <a:t>onstantes (LPO)</a:t>
            </a:r>
            <a:endParaRPr lang="es-EC" sz="3171" dirty="0"/>
          </a:p>
        </p:txBody>
      </p:sp>
    </p:spTree>
    <p:extLst>
      <p:ext uri="{BB962C8B-B14F-4D97-AF65-F5344CB8AC3E}">
        <p14:creationId xmlns:p14="http://schemas.microsoft.com/office/powerpoint/2010/main" val="133379161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50"/>
            <a:ext cx="8607105" cy="350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s-EC" sz="2774" b="1" dirty="0"/>
              <a:t>Tipos </a:t>
            </a:r>
            <a:r>
              <a:rPr lang="es-EC" sz="2774" b="1" dirty="0"/>
              <a:t>atómicos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Nombres </a:t>
            </a:r>
            <a:r>
              <a:rPr lang="es-EC" sz="2774" dirty="0"/>
              <a:t>de concepto </a:t>
            </a:r>
            <a:r>
              <a:rPr lang="es-EC" sz="2774" dirty="0">
                <a:solidFill>
                  <a:schemeClr val="tx2"/>
                </a:solidFill>
              </a:rPr>
              <a:t>A</a:t>
            </a:r>
            <a:r>
              <a:rPr lang="es-EC" sz="2774" dirty="0"/>
              <a:t>, </a:t>
            </a:r>
            <a:r>
              <a:rPr lang="es-EC" sz="2774" dirty="0">
                <a:solidFill>
                  <a:schemeClr val="tx2"/>
                </a:solidFill>
              </a:rPr>
              <a:t>B</a:t>
            </a:r>
            <a:r>
              <a:rPr lang="es-EC" sz="2774" dirty="0"/>
              <a:t>, </a:t>
            </a:r>
            <a:r>
              <a:rPr lang="es-EC" sz="2774" dirty="0"/>
              <a:t>...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>
                <a:latin typeface="TimesNewRomanPSMT"/>
              </a:rPr>
              <a:t>Asignan </a:t>
            </a:r>
            <a:r>
              <a:rPr lang="es-EC" sz="2378" dirty="0">
                <a:latin typeface="TimesNewRomanPSMT"/>
              </a:rPr>
              <a:t>un nombre a un grupo de objetos.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>
                <a:latin typeface="TimesNewRomanPSMT"/>
              </a:rPr>
              <a:t>Ejemplo: </a:t>
            </a:r>
            <a:r>
              <a:rPr lang="es-EC" sz="2378" b="1" i="1" dirty="0">
                <a:latin typeface="TimesNewRomanPS-ItalicMT"/>
              </a:rPr>
              <a:t>Mujer</a:t>
            </a:r>
            <a:r>
              <a:rPr lang="es-EC" sz="2378" i="1" dirty="0">
                <a:latin typeface="TimesNewRomanPS-ItalicMT"/>
              </a:rPr>
              <a:t>, </a:t>
            </a:r>
            <a:r>
              <a:rPr lang="es-EC" sz="2378" b="1" i="1" dirty="0">
                <a:latin typeface="TimesNewRomanPS-ItalicMT"/>
              </a:rPr>
              <a:t>Persona</a:t>
            </a:r>
            <a:r>
              <a:rPr lang="es-EC" sz="2378" i="1" dirty="0">
                <a:latin typeface="TimesNewRomanPS-ItalicMT"/>
              </a:rPr>
              <a:t>,… </a:t>
            </a:r>
            <a:endParaRPr lang="es-EC" sz="2378" i="1" dirty="0">
              <a:latin typeface="TimesNewRomanPS-ItalicMT"/>
            </a:endParaRP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s-EC" sz="2774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Conceptos </a:t>
            </a:r>
            <a:r>
              <a:rPr lang="es-EC" sz="2774" dirty="0"/>
              <a:t>especiales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⊤</a:t>
            </a:r>
            <a:r>
              <a:rPr lang="es-EC" sz="3171" dirty="0"/>
              <a:t> - </a:t>
            </a:r>
            <a:r>
              <a:rPr lang="es-EC" sz="2378" dirty="0">
                <a:latin typeface="TimesNewRomanPSMT"/>
              </a:rPr>
              <a:t>Top (concepto universal)</a:t>
            </a:r>
          </a:p>
          <a:p>
            <a:pPr marL="1472304" lvl="1" indent="-566271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⊥</a:t>
            </a:r>
            <a:r>
              <a:rPr lang="es-EC" sz="3171" dirty="0"/>
              <a:t>- </a:t>
            </a:r>
            <a:r>
              <a:rPr lang="es-EC" sz="2378" dirty="0" err="1">
                <a:latin typeface="TimesNewRomanPSMT"/>
              </a:rPr>
              <a:t>Botom</a:t>
            </a:r>
            <a:r>
              <a:rPr lang="es-EC" sz="2378" dirty="0">
                <a:latin typeface="TimesNewRomanPSMT"/>
              </a:rPr>
              <a:t> (concepto vacío)</a:t>
            </a:r>
          </a:p>
        </p:txBody>
      </p:sp>
    </p:spTree>
    <p:extLst>
      <p:ext uri="{BB962C8B-B14F-4D97-AF65-F5344CB8AC3E}">
        <p14:creationId xmlns:p14="http://schemas.microsoft.com/office/powerpoint/2010/main" val="3519898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49"/>
            <a:ext cx="8607105" cy="405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s-EC" sz="2774" b="1" dirty="0"/>
              <a:t>Tipos </a:t>
            </a:r>
            <a:r>
              <a:rPr lang="es-EC" sz="2774" b="1" dirty="0"/>
              <a:t>atómicos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Nombres </a:t>
            </a:r>
            <a:r>
              <a:rPr lang="es-EC" sz="2774" dirty="0"/>
              <a:t>de roles </a:t>
            </a:r>
            <a:r>
              <a:rPr lang="es-EC" sz="2774" dirty="0">
                <a:solidFill>
                  <a:schemeClr val="tx2"/>
                </a:solidFill>
              </a:rPr>
              <a:t>R</a:t>
            </a:r>
            <a:r>
              <a:rPr lang="es-EC" sz="2774" dirty="0"/>
              <a:t>, </a:t>
            </a:r>
            <a:r>
              <a:rPr lang="es-EC" sz="2774" dirty="0">
                <a:solidFill>
                  <a:schemeClr val="tx2"/>
                </a:solidFill>
              </a:rPr>
              <a:t>S</a:t>
            </a:r>
            <a:r>
              <a:rPr lang="es-EC" sz="2774" dirty="0"/>
              <a:t>, </a:t>
            </a:r>
            <a:r>
              <a:rPr lang="es-EC" sz="2774" dirty="0"/>
              <a:t>...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>
                <a:latin typeface="TimesNewRomanPSMT"/>
              </a:rPr>
              <a:t>Asigna </a:t>
            </a:r>
            <a:r>
              <a:rPr lang="es-EC" sz="2378" dirty="0">
                <a:latin typeface="TimesNewRomanPSMT"/>
              </a:rPr>
              <a:t>un nombre a una relación entre objetos.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>
                <a:latin typeface="TimesNewRomanPSMT"/>
              </a:rPr>
              <a:t>Ejemplo: </a:t>
            </a:r>
            <a:r>
              <a:rPr lang="es-EC" sz="2378" b="1" i="1" dirty="0" err="1">
                <a:latin typeface="TimesNewRomanPS-ItalicMT"/>
              </a:rPr>
              <a:t>tieneHijo</a:t>
            </a:r>
            <a:r>
              <a:rPr lang="es-EC" sz="2378" i="1" dirty="0">
                <a:latin typeface="TimesNewRomanPS-ItalicMT"/>
              </a:rPr>
              <a:t>, </a:t>
            </a:r>
            <a:r>
              <a:rPr lang="es-EC" sz="2378" b="1" i="1" dirty="0" err="1">
                <a:latin typeface="TimesNewRomanPS-ItalicMT"/>
              </a:rPr>
              <a:t>trabajaPara</a:t>
            </a:r>
            <a:r>
              <a:rPr lang="es-EC" sz="2378" b="1" i="1" dirty="0">
                <a:latin typeface="TimesNewRomanPS-ItalicMT"/>
              </a:rPr>
              <a:t>, …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endParaRPr lang="es-EC" sz="2378" i="1" dirty="0">
              <a:latin typeface="TimesNewRomanPS-ItalicMT"/>
            </a:endParaRPr>
          </a:p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Tipos </a:t>
            </a:r>
            <a:r>
              <a:rPr lang="es-EC" sz="2774" b="1" dirty="0"/>
              <a:t>atómicos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Nombres de </a:t>
            </a:r>
            <a:r>
              <a:rPr lang="es-EC" sz="2774" dirty="0"/>
              <a:t>individuos </a:t>
            </a:r>
            <a:r>
              <a:rPr lang="es-EC" sz="2774" dirty="0">
                <a:solidFill>
                  <a:schemeClr val="tx2"/>
                </a:solidFill>
              </a:rPr>
              <a:t>I</a:t>
            </a:r>
            <a:r>
              <a:rPr lang="es-EC" sz="2774" dirty="0"/>
              <a:t>, J, </a:t>
            </a:r>
            <a:r>
              <a:rPr lang="es-EC" sz="2774" dirty="0"/>
              <a:t>...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>
                <a:latin typeface="TimesNewRomanPSMT"/>
              </a:rPr>
              <a:t>Asigna un nombre </a:t>
            </a:r>
            <a:r>
              <a:rPr lang="es-EC" sz="2378" dirty="0">
                <a:latin typeface="TimesNewRomanPSMT"/>
              </a:rPr>
              <a:t>de objeto en el dominio.</a:t>
            </a:r>
            <a:endParaRPr lang="es-EC" sz="2378" dirty="0">
              <a:latin typeface="TimesNewRomanPSMT"/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378" dirty="0">
                <a:latin typeface="TimesNewRomanPSMT"/>
              </a:rPr>
              <a:t>Ejemplo: </a:t>
            </a:r>
            <a:r>
              <a:rPr lang="es-EC" sz="2378" b="1" i="1" dirty="0">
                <a:latin typeface="TimesNewRomanPS-ItalicMT"/>
              </a:rPr>
              <a:t>Juan</a:t>
            </a:r>
            <a:r>
              <a:rPr lang="es-EC" sz="2378" i="1" dirty="0">
                <a:latin typeface="TimesNewRomanPS-ItalicMT"/>
              </a:rPr>
              <a:t>, </a:t>
            </a:r>
            <a:r>
              <a:rPr lang="es-EC" sz="2378" b="1" i="1" dirty="0">
                <a:latin typeface="TimesNewRomanPS-ItalicMT"/>
              </a:rPr>
              <a:t>L</a:t>
            </a:r>
            <a:r>
              <a:rPr lang="es-EC" sz="2378" b="1" i="1" dirty="0">
                <a:latin typeface="TimesNewRomanPS-ItalicMT"/>
              </a:rPr>
              <a:t>uis, </a:t>
            </a:r>
            <a:r>
              <a:rPr lang="es-EC" sz="2378" b="1" i="1" dirty="0" err="1">
                <a:latin typeface="TimesNewRomanPS-ItalicMT"/>
              </a:rPr>
              <a:t>Ucuenca</a:t>
            </a:r>
            <a:r>
              <a:rPr lang="es-EC" sz="2378" b="1" i="1" dirty="0">
                <a:latin typeface="TimesNewRomanPS-ItalicMT"/>
              </a:rPr>
              <a:t>, …</a:t>
            </a:r>
            <a:endParaRPr lang="es-EC" sz="2378" b="1" i="1" dirty="0">
              <a:latin typeface="TimesNewRomanPS-ItalicMT"/>
            </a:endParaRPr>
          </a:p>
          <a:p>
            <a:endParaRPr lang="es-EC" sz="2774" b="1" dirty="0"/>
          </a:p>
        </p:txBody>
      </p:sp>
    </p:spTree>
    <p:extLst>
      <p:ext uri="{BB962C8B-B14F-4D97-AF65-F5344CB8AC3E}">
        <p14:creationId xmlns:p14="http://schemas.microsoft.com/office/powerpoint/2010/main" val="21976284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50"/>
            <a:ext cx="8607105" cy="527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Constructores</a:t>
            </a:r>
            <a:r>
              <a:rPr lang="es-EC" sz="2774" dirty="0"/>
              <a:t>: </a:t>
            </a:r>
            <a:r>
              <a:rPr lang="es-EC" sz="2774" dirty="0"/>
              <a:t>relaciona nombres de conceptos y nombres de </a:t>
            </a:r>
            <a:r>
              <a:rPr lang="es-EC" sz="2774" dirty="0"/>
              <a:t>roles</a:t>
            </a:r>
          </a:p>
          <a:p>
            <a:endParaRPr lang="es-EC" sz="2774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/>
              <a:t>Negación</a:t>
            </a:r>
            <a:r>
              <a:rPr lang="es-EC" sz="3171" dirty="0"/>
              <a:t>: </a:t>
            </a:r>
            <a:r>
              <a:rPr lang="es-EC" sz="3171" dirty="0">
                <a:solidFill>
                  <a:schemeClr val="tx2"/>
                </a:solidFill>
              </a:rPr>
              <a:t>¬</a:t>
            </a:r>
            <a:r>
              <a:rPr lang="es-EC" sz="3171" dirty="0">
                <a:solidFill>
                  <a:schemeClr val="tx2"/>
                </a:solidFill>
              </a:rPr>
              <a:t>C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/>
              <a:t>¬</a:t>
            </a:r>
            <a:r>
              <a:rPr lang="es-EC" sz="3171" dirty="0">
                <a:solidFill>
                  <a:schemeClr val="tx2"/>
                </a:solidFill>
              </a:rPr>
              <a:t>Casado</a:t>
            </a:r>
            <a:r>
              <a:rPr lang="es-EC" sz="3171" dirty="0"/>
              <a:t>: individuos que no están casados</a:t>
            </a:r>
            <a:endParaRPr lang="es-EC" sz="3171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/>
              <a:t>Conjunción</a:t>
            </a:r>
            <a:r>
              <a:rPr lang="es-EC" sz="3171" dirty="0"/>
              <a:t>: </a:t>
            </a:r>
            <a:r>
              <a:rPr lang="es-EC" sz="3171" dirty="0">
                <a:solidFill>
                  <a:schemeClr val="tx2"/>
                </a:solidFill>
              </a:rPr>
              <a:t>C ⊓ </a:t>
            </a:r>
            <a:r>
              <a:rPr lang="es-EC" sz="3171" dirty="0">
                <a:solidFill>
                  <a:schemeClr val="tx2"/>
                </a:solidFill>
              </a:rPr>
              <a:t>D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Mujeres ⊓ ¬Casadas</a:t>
            </a:r>
            <a:r>
              <a:rPr lang="es-EC" sz="3171" dirty="0"/>
              <a:t>: individuos que son mujeres y que no están casadas</a:t>
            </a:r>
            <a:endParaRPr lang="es-EC" sz="3171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/>
              <a:t>Disyunción</a:t>
            </a:r>
            <a:r>
              <a:rPr lang="es-EC" sz="3171" dirty="0"/>
              <a:t>: </a:t>
            </a:r>
            <a:r>
              <a:rPr lang="es-EC" sz="3171" dirty="0">
                <a:solidFill>
                  <a:schemeClr val="tx2"/>
                </a:solidFill>
              </a:rPr>
              <a:t>C ⊔ </a:t>
            </a:r>
            <a:r>
              <a:rPr lang="es-EC" sz="3171" dirty="0">
                <a:solidFill>
                  <a:schemeClr val="tx2"/>
                </a:solidFill>
              </a:rPr>
              <a:t>D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Hombres </a:t>
            </a:r>
            <a:r>
              <a:rPr lang="es-EC" sz="3171" dirty="0">
                <a:solidFill>
                  <a:schemeClr val="tx2"/>
                </a:solidFill>
              </a:rPr>
              <a:t>⊔ Mujeres: </a:t>
            </a:r>
            <a:r>
              <a:rPr lang="es-EC" sz="3171" dirty="0"/>
              <a:t>individuos </a:t>
            </a:r>
            <a:r>
              <a:rPr lang="es-EC" sz="3171" dirty="0"/>
              <a:t>que son hombres o mujeres</a:t>
            </a:r>
            <a:endParaRPr lang="es-EC" sz="317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81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5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1528195" y="592004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Lógica de </a:t>
            </a:r>
            <a:r>
              <a:rPr lang="es-EC" sz="2774" spc="-99" dirty="0">
                <a:solidFill>
                  <a:srgbClr val="000070"/>
                </a:solidFill>
                <a:latin typeface="Tahoma"/>
                <a:cs typeface="Tahoma"/>
              </a:rPr>
              <a:t>Predicados: propiedades</a:t>
            </a:r>
            <a:endParaRPr sz="2774" spc="-9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Rectángulo 3"/>
          <p:cNvSpPr/>
          <p:nvPr/>
        </p:nvSpPr>
        <p:spPr>
          <a:xfrm>
            <a:off x="1716947" y="1314976"/>
            <a:ext cx="8758106" cy="3934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LPO tiene una alta expresividad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LPO es demasiado voluminoso para modelar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LPO no es apropiado para encontrar consenso en el modelado.</a:t>
            </a:r>
          </a:p>
          <a:p>
            <a:endParaRPr lang="es-EC" sz="2774" dirty="0"/>
          </a:p>
          <a:p>
            <a:pPr algn="just"/>
            <a:r>
              <a:rPr lang="es-EC" sz="2774" dirty="0"/>
              <a:t>Para resolver ese problema se han buscado </a:t>
            </a:r>
            <a:r>
              <a:rPr lang="es-EC" sz="2774" b="1" i="1" dirty="0"/>
              <a:t>subconjuntos de lógica de predicados </a:t>
            </a:r>
            <a:r>
              <a:rPr lang="es-EC" sz="2774" dirty="0"/>
              <a:t>de primer orden que sean </a:t>
            </a:r>
            <a:r>
              <a:rPr lang="es-EC" sz="2774" dirty="0" err="1"/>
              <a:t>decidibles</a:t>
            </a:r>
            <a:r>
              <a:rPr lang="es-EC" sz="2774" dirty="0"/>
              <a:t>: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2774" dirty="0"/>
              <a:t>Ej. Lógica descriptiva</a:t>
            </a:r>
          </a:p>
        </p:txBody>
      </p:sp>
    </p:spTree>
    <p:extLst>
      <p:ext uri="{BB962C8B-B14F-4D97-AF65-F5344CB8AC3E}">
        <p14:creationId xmlns:p14="http://schemas.microsoft.com/office/powerpoint/2010/main" val="34247904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49"/>
            <a:ext cx="8607105" cy="332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Constructores</a:t>
            </a:r>
            <a:r>
              <a:rPr lang="es-EC" sz="2774" dirty="0"/>
              <a:t>: </a:t>
            </a:r>
            <a:r>
              <a:rPr lang="es-EC" sz="2774" dirty="0"/>
              <a:t>relaciona nombres de conceptos y nombres de </a:t>
            </a:r>
            <a:r>
              <a:rPr lang="es-EC" sz="2774" dirty="0"/>
              <a:t>roles</a:t>
            </a:r>
          </a:p>
          <a:p>
            <a:endParaRPr lang="es-EC" sz="2774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/>
              <a:t>Cuantificador </a:t>
            </a:r>
            <a:r>
              <a:rPr lang="es-EC" sz="3171" dirty="0"/>
              <a:t>existencial: </a:t>
            </a:r>
            <a:r>
              <a:rPr lang="es-EC" sz="3171" dirty="0">
                <a:solidFill>
                  <a:schemeClr val="tx2"/>
                </a:solidFill>
              </a:rPr>
              <a:t>∃</a:t>
            </a:r>
            <a:r>
              <a:rPr lang="es-EC" sz="3171" dirty="0">
                <a:solidFill>
                  <a:schemeClr val="tx2"/>
                </a:solidFill>
              </a:rPr>
              <a:t>R.C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∃</a:t>
            </a:r>
            <a:r>
              <a:rPr lang="es-EC" sz="3171" dirty="0" err="1">
                <a:solidFill>
                  <a:schemeClr val="tx2"/>
                </a:solidFill>
              </a:rPr>
              <a:t>padreDe.Mujer</a:t>
            </a:r>
            <a:r>
              <a:rPr lang="es-EC" sz="3171" dirty="0"/>
              <a:t>: individuos que son padres de al menos una </a:t>
            </a:r>
            <a:r>
              <a:rPr lang="es-EC" sz="3171" dirty="0"/>
              <a:t>mujer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/>
              <a:t>Ej. los que tienen una hija</a:t>
            </a:r>
            <a:endParaRPr lang="es-EC" sz="3171" dirty="0">
              <a:solidFill>
                <a:schemeClr val="tx2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329103" y="3882006"/>
            <a:ext cx="5529640" cy="3529656"/>
            <a:chOff x="156456" y="2026941"/>
            <a:chExt cx="2790420" cy="1781169"/>
          </a:xfrm>
        </p:grpSpPr>
        <p:sp>
          <p:nvSpPr>
            <p:cNvPr id="9" name="Arco 8"/>
            <p:cNvSpPr/>
            <p:nvPr/>
          </p:nvSpPr>
          <p:spPr>
            <a:xfrm rot="20276435">
              <a:off x="156456" y="2833530"/>
              <a:ext cx="2079809" cy="974580"/>
            </a:xfrm>
            <a:prstGeom prst="arc">
              <a:avLst>
                <a:gd name="adj1" fmla="val 16200000"/>
                <a:gd name="adj2" fmla="val 2075902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10" name="Arco 9"/>
            <p:cNvSpPr/>
            <p:nvPr/>
          </p:nvSpPr>
          <p:spPr>
            <a:xfrm rot="9384583">
              <a:off x="808267" y="2026941"/>
              <a:ext cx="2057400" cy="974580"/>
            </a:xfrm>
            <a:prstGeom prst="arc">
              <a:avLst>
                <a:gd name="adj1" fmla="val 16200000"/>
                <a:gd name="adj2" fmla="val 2075902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11" name="Arco 10"/>
            <p:cNvSpPr/>
            <p:nvPr/>
          </p:nvSpPr>
          <p:spPr>
            <a:xfrm rot="10207683">
              <a:off x="889476" y="2273258"/>
              <a:ext cx="2057400" cy="974580"/>
            </a:xfrm>
            <a:prstGeom prst="arc">
              <a:avLst>
                <a:gd name="adj1" fmla="val 16200000"/>
                <a:gd name="adj2" fmla="val 207590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676412" y="2552442"/>
              <a:ext cx="1704838" cy="881935"/>
              <a:chOff x="666750" y="2552442"/>
              <a:chExt cx="1704838" cy="881935"/>
            </a:xfrm>
          </p:grpSpPr>
          <p:sp>
            <p:nvSpPr>
              <p:cNvPr id="13" name="object 73"/>
              <p:cNvSpPr txBox="1"/>
              <p:nvPr/>
            </p:nvSpPr>
            <p:spPr>
              <a:xfrm>
                <a:off x="1390650" y="2552442"/>
                <a:ext cx="381000" cy="923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5168"/>
                <a:r>
                  <a:rPr lang="es-EC" sz="1189" spc="-10" dirty="0" err="1">
                    <a:solidFill>
                      <a:schemeClr val="tx2"/>
                    </a:solidFill>
                    <a:latin typeface="Helvetica Neue"/>
                    <a:cs typeface="Helvetica Neue"/>
                  </a:rPr>
                  <a:t>padreDe</a:t>
                </a:r>
                <a:endParaRPr sz="1189" dirty="0">
                  <a:solidFill>
                    <a:schemeClr val="tx2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4" name="object 73"/>
              <p:cNvSpPr txBox="1"/>
              <p:nvPr/>
            </p:nvSpPr>
            <p:spPr>
              <a:xfrm>
                <a:off x="1386647" y="2970116"/>
                <a:ext cx="381000" cy="923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5168"/>
                <a:r>
                  <a:rPr lang="es-EC" sz="1189" spc="-10" dirty="0" err="1">
                    <a:solidFill>
                      <a:schemeClr val="tx2"/>
                    </a:solidFill>
                    <a:latin typeface="Helvetica Neue"/>
                    <a:cs typeface="Helvetica Neue"/>
                  </a:rPr>
                  <a:t>padreDe</a:t>
                </a:r>
                <a:endParaRPr sz="1189" dirty="0">
                  <a:solidFill>
                    <a:schemeClr val="tx2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5" name="object 73"/>
              <p:cNvSpPr txBox="1"/>
              <p:nvPr/>
            </p:nvSpPr>
            <p:spPr>
              <a:xfrm>
                <a:off x="2000250" y="2774145"/>
                <a:ext cx="304800" cy="923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5168"/>
                <a:r>
                  <a:rPr lang="es-EC" sz="1189" spc="-10" dirty="0">
                    <a:solidFill>
                      <a:schemeClr val="tx2"/>
                    </a:solidFill>
                    <a:latin typeface="Helvetica Neue"/>
                    <a:cs typeface="Helvetica Neue"/>
                  </a:rPr>
                  <a:t>Mujer</a:t>
                </a:r>
                <a:endParaRPr sz="1189" dirty="0">
                  <a:solidFill>
                    <a:schemeClr val="tx2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666750" y="2774145"/>
                <a:ext cx="533400" cy="542467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1876843" y="2645880"/>
                <a:ext cx="466307" cy="36459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1905281" y="3069782"/>
                <a:ext cx="466307" cy="364595"/>
                <a:chOff x="1899953" y="3085955"/>
                <a:chExt cx="466307" cy="364595"/>
              </a:xfrm>
            </p:grpSpPr>
            <p:sp>
              <p:nvSpPr>
                <p:cNvPr id="27" name="Elipse 26"/>
                <p:cNvSpPr/>
                <p:nvPr/>
              </p:nvSpPr>
              <p:spPr>
                <a:xfrm>
                  <a:off x="1899953" y="3085955"/>
                  <a:ext cx="466307" cy="36459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C" sz="3567"/>
                </a:p>
              </p:txBody>
            </p:sp>
            <p:sp>
              <p:nvSpPr>
                <p:cNvPr id="28" name="object 73"/>
                <p:cNvSpPr txBox="1"/>
                <p:nvPr/>
              </p:nvSpPr>
              <p:spPr>
                <a:xfrm>
                  <a:off x="1994922" y="3222085"/>
                  <a:ext cx="304800" cy="92347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5168"/>
                  <a:r>
                    <a:rPr lang="es-EC" sz="1189" spc="-10" dirty="0">
                      <a:latin typeface="Helvetica Neue"/>
                      <a:cs typeface="Helvetica Neue"/>
                    </a:rPr>
                    <a:t>Hombre</a:t>
                  </a:r>
                  <a:endParaRPr sz="1189" dirty="0"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19" name="Conector 18"/>
              <p:cNvSpPr/>
              <p:nvPr/>
            </p:nvSpPr>
            <p:spPr>
              <a:xfrm>
                <a:off x="933450" y="2846148"/>
                <a:ext cx="76407" cy="83046"/>
              </a:xfrm>
              <a:prstGeom prst="flowChartConnector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sp>
            <p:nvSpPr>
              <p:cNvPr id="20" name="Conector 19"/>
              <p:cNvSpPr/>
              <p:nvPr/>
            </p:nvSpPr>
            <p:spPr>
              <a:xfrm>
                <a:off x="751070" y="2953578"/>
                <a:ext cx="76407" cy="83046"/>
              </a:xfrm>
              <a:prstGeom prst="flowChartConnector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sp>
            <p:nvSpPr>
              <p:cNvPr id="21" name="Conector 20"/>
              <p:cNvSpPr/>
              <p:nvPr/>
            </p:nvSpPr>
            <p:spPr>
              <a:xfrm>
                <a:off x="857250" y="3095129"/>
                <a:ext cx="76407" cy="83046"/>
              </a:xfrm>
              <a:prstGeom prst="flowChartConnector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sp>
            <p:nvSpPr>
              <p:cNvPr id="22" name="object 73"/>
              <p:cNvSpPr txBox="1"/>
              <p:nvPr/>
            </p:nvSpPr>
            <p:spPr>
              <a:xfrm>
                <a:off x="1390650" y="3162042"/>
                <a:ext cx="381000" cy="923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5168"/>
                <a:r>
                  <a:rPr lang="es-EC" sz="1189" spc="-10" dirty="0" err="1">
                    <a:latin typeface="Helvetica Neue"/>
                    <a:cs typeface="Helvetica Neue"/>
                  </a:rPr>
                  <a:t>padreDe</a:t>
                </a:r>
                <a:endParaRPr sz="1189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23" name="Conector 22"/>
              <p:cNvSpPr/>
              <p:nvPr/>
            </p:nvSpPr>
            <p:spPr>
              <a:xfrm>
                <a:off x="1009857" y="3062449"/>
                <a:ext cx="76407" cy="83046"/>
              </a:xfrm>
              <a:prstGeom prst="flowChartConnector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cxnSp>
            <p:nvCxnSpPr>
              <p:cNvPr id="24" name="Conector curvado 23"/>
              <p:cNvCxnSpPr>
                <a:stCxn id="21" idx="7"/>
                <a:endCxn id="15" idx="1"/>
              </p:cNvCxnSpPr>
              <p:nvPr/>
            </p:nvCxnSpPr>
            <p:spPr>
              <a:xfrm rot="5400000" flipH="1" flipV="1">
                <a:off x="1317872" y="2424914"/>
                <a:ext cx="286972" cy="1077782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bject 73"/>
              <p:cNvSpPr txBox="1"/>
              <p:nvPr/>
            </p:nvSpPr>
            <p:spPr>
              <a:xfrm>
                <a:off x="1390650" y="2720975"/>
                <a:ext cx="381000" cy="923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5168"/>
                <a:r>
                  <a:rPr lang="es-EC" sz="1189" spc="-10" dirty="0" err="1">
                    <a:solidFill>
                      <a:schemeClr val="tx2"/>
                    </a:solidFill>
                    <a:latin typeface="Helvetica Neue"/>
                    <a:cs typeface="Helvetica Neue"/>
                  </a:rPr>
                  <a:t>padreDe</a:t>
                </a:r>
                <a:endParaRPr sz="1189" dirty="0">
                  <a:solidFill>
                    <a:schemeClr val="tx2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26" name="Conector curvado 25"/>
              <p:cNvCxnSpPr>
                <a:stCxn id="19" idx="1"/>
                <a:endCxn id="15" idx="0"/>
              </p:cNvCxnSpPr>
              <p:nvPr/>
            </p:nvCxnSpPr>
            <p:spPr>
              <a:xfrm rot="5400000" flipH="1" flipV="1">
                <a:off x="1506563" y="2212222"/>
                <a:ext cx="84165" cy="1208011"/>
              </a:xfrm>
              <a:prstGeom prst="curvedConnector3">
                <a:avLst>
                  <a:gd name="adj1" fmla="val 23706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035782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50"/>
            <a:ext cx="8607105" cy="3812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Constructores</a:t>
            </a:r>
            <a:r>
              <a:rPr lang="es-EC" sz="2774" dirty="0"/>
              <a:t>: </a:t>
            </a:r>
            <a:r>
              <a:rPr lang="es-EC" sz="2774" dirty="0"/>
              <a:t>relaciona nombres de conceptos y nombres de </a:t>
            </a:r>
            <a:r>
              <a:rPr lang="es-EC" sz="2774" dirty="0"/>
              <a:t>roles</a:t>
            </a:r>
          </a:p>
          <a:p>
            <a:endParaRPr lang="es-EC" sz="2774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/>
              <a:t>Cuantificador </a:t>
            </a:r>
            <a:r>
              <a:rPr lang="es-EC" sz="3171" dirty="0"/>
              <a:t>universal: </a:t>
            </a:r>
            <a:r>
              <a:rPr lang="es-EC" sz="3171" dirty="0">
                <a:solidFill>
                  <a:schemeClr val="tx2"/>
                </a:solidFill>
              </a:rPr>
              <a:t>∀</a:t>
            </a:r>
            <a:r>
              <a:rPr lang="es-EC" sz="3171" dirty="0">
                <a:solidFill>
                  <a:schemeClr val="tx2"/>
                </a:solidFill>
              </a:rPr>
              <a:t>R.C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∀</a:t>
            </a:r>
            <a:r>
              <a:rPr lang="es-EC" sz="3171" dirty="0" err="1">
                <a:solidFill>
                  <a:schemeClr val="tx2"/>
                </a:solidFill>
              </a:rPr>
              <a:t>padreDe.Mujer</a:t>
            </a:r>
            <a:r>
              <a:rPr lang="es-EC" sz="3171" dirty="0">
                <a:solidFill>
                  <a:schemeClr val="tx2"/>
                </a:solidFill>
              </a:rPr>
              <a:t>: </a:t>
            </a:r>
            <a:r>
              <a:rPr lang="es-EC" sz="3171" dirty="0"/>
              <a:t>individuos que son padres de </a:t>
            </a:r>
            <a:r>
              <a:rPr lang="es-EC" sz="3171" dirty="0"/>
              <a:t>mujeres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endParaRPr lang="es-EC" sz="3171" dirty="0"/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b="1" dirty="0"/>
              <a:t>Nota</a:t>
            </a:r>
            <a:r>
              <a:rPr lang="es-EC" sz="3171" dirty="0"/>
              <a:t>: también incluye a los que no </a:t>
            </a:r>
            <a:r>
              <a:rPr lang="es-EC" sz="3171" dirty="0"/>
              <a:t>son padres.</a:t>
            </a:r>
            <a:endParaRPr lang="es-EC" sz="3171" dirty="0"/>
          </a:p>
        </p:txBody>
      </p:sp>
      <p:grpSp>
        <p:nvGrpSpPr>
          <p:cNvPr id="45" name="Grupo 44"/>
          <p:cNvGrpSpPr/>
          <p:nvPr/>
        </p:nvGrpSpPr>
        <p:grpSpPr>
          <a:xfrm>
            <a:off x="3435395" y="4016691"/>
            <a:ext cx="5529640" cy="3529656"/>
            <a:chOff x="156456" y="2026941"/>
            <a:chExt cx="2790420" cy="1781169"/>
          </a:xfrm>
        </p:grpSpPr>
        <p:sp>
          <p:nvSpPr>
            <p:cNvPr id="15" name="Arco 14"/>
            <p:cNvSpPr/>
            <p:nvPr/>
          </p:nvSpPr>
          <p:spPr>
            <a:xfrm rot="20276435">
              <a:off x="156456" y="2833530"/>
              <a:ext cx="2079809" cy="974580"/>
            </a:xfrm>
            <a:prstGeom prst="arc">
              <a:avLst>
                <a:gd name="adj1" fmla="val 16200000"/>
                <a:gd name="adj2" fmla="val 2075902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21" name="Arco 20"/>
            <p:cNvSpPr/>
            <p:nvPr/>
          </p:nvSpPr>
          <p:spPr>
            <a:xfrm rot="9384583">
              <a:off x="808267" y="2026941"/>
              <a:ext cx="2057400" cy="974580"/>
            </a:xfrm>
            <a:prstGeom prst="arc">
              <a:avLst>
                <a:gd name="adj1" fmla="val 16200000"/>
                <a:gd name="adj2" fmla="val 207590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sp>
          <p:nvSpPr>
            <p:cNvPr id="24" name="Arco 23"/>
            <p:cNvSpPr/>
            <p:nvPr/>
          </p:nvSpPr>
          <p:spPr>
            <a:xfrm rot="10207683">
              <a:off x="889476" y="2273258"/>
              <a:ext cx="2057400" cy="974580"/>
            </a:xfrm>
            <a:prstGeom prst="arc">
              <a:avLst>
                <a:gd name="adj1" fmla="val 16200000"/>
                <a:gd name="adj2" fmla="val 207590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C" sz="3567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76412" y="2552442"/>
              <a:ext cx="1704838" cy="881935"/>
              <a:chOff x="666750" y="2552442"/>
              <a:chExt cx="1704838" cy="881935"/>
            </a:xfrm>
          </p:grpSpPr>
          <p:sp>
            <p:nvSpPr>
              <p:cNvPr id="9" name="object 73"/>
              <p:cNvSpPr txBox="1"/>
              <p:nvPr/>
            </p:nvSpPr>
            <p:spPr>
              <a:xfrm>
                <a:off x="1390650" y="2552442"/>
                <a:ext cx="381000" cy="923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5168"/>
                <a:r>
                  <a:rPr lang="es-EC" sz="1189" spc="-10" dirty="0" err="1">
                    <a:solidFill>
                      <a:schemeClr val="tx2"/>
                    </a:solidFill>
                    <a:latin typeface="Helvetica Neue"/>
                    <a:cs typeface="Helvetica Neue"/>
                  </a:rPr>
                  <a:t>padreDe</a:t>
                </a:r>
                <a:endParaRPr sz="1189" dirty="0">
                  <a:solidFill>
                    <a:schemeClr val="tx2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" name="object 73"/>
              <p:cNvSpPr txBox="1"/>
              <p:nvPr/>
            </p:nvSpPr>
            <p:spPr>
              <a:xfrm>
                <a:off x="1386647" y="2970116"/>
                <a:ext cx="381000" cy="923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5168"/>
                <a:r>
                  <a:rPr lang="es-EC" sz="1189" spc="-10" dirty="0" err="1">
                    <a:latin typeface="Helvetica Neue"/>
                    <a:cs typeface="Helvetica Neue"/>
                  </a:rPr>
                  <a:t>padreDe</a:t>
                </a:r>
                <a:endParaRPr sz="1189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11" name="object 73"/>
              <p:cNvSpPr txBox="1"/>
              <p:nvPr/>
            </p:nvSpPr>
            <p:spPr>
              <a:xfrm>
                <a:off x="2000250" y="2774145"/>
                <a:ext cx="304800" cy="923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5168"/>
                <a:r>
                  <a:rPr lang="es-EC" sz="1189" spc="-10" dirty="0">
                    <a:solidFill>
                      <a:schemeClr val="tx2"/>
                    </a:solidFill>
                    <a:latin typeface="Helvetica Neue"/>
                    <a:cs typeface="Helvetica Neue"/>
                  </a:rPr>
                  <a:t>Mujer</a:t>
                </a:r>
                <a:endParaRPr sz="1189" dirty="0">
                  <a:solidFill>
                    <a:schemeClr val="tx2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666750" y="2774145"/>
                <a:ext cx="533400" cy="542467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1876843" y="2645880"/>
                <a:ext cx="466307" cy="36459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1905281" y="3069782"/>
                <a:ext cx="466307" cy="364595"/>
                <a:chOff x="1899953" y="3085955"/>
                <a:chExt cx="466307" cy="364595"/>
              </a:xfrm>
            </p:grpSpPr>
            <p:sp>
              <p:nvSpPr>
                <p:cNvPr id="14" name="Elipse 13"/>
                <p:cNvSpPr/>
                <p:nvPr/>
              </p:nvSpPr>
              <p:spPr>
                <a:xfrm>
                  <a:off x="1899953" y="3085955"/>
                  <a:ext cx="466307" cy="36459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C" sz="3567"/>
                </a:p>
              </p:txBody>
            </p:sp>
            <p:sp>
              <p:nvSpPr>
                <p:cNvPr id="22" name="object 73"/>
                <p:cNvSpPr txBox="1"/>
                <p:nvPr/>
              </p:nvSpPr>
              <p:spPr>
                <a:xfrm>
                  <a:off x="1994922" y="3222085"/>
                  <a:ext cx="304800" cy="92347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5168"/>
                  <a:r>
                    <a:rPr lang="es-EC" sz="1189" spc="-10" dirty="0">
                      <a:latin typeface="Helvetica Neue"/>
                      <a:cs typeface="Helvetica Neue"/>
                    </a:rPr>
                    <a:t>Hombre</a:t>
                  </a:r>
                  <a:endParaRPr sz="1189" dirty="0"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19" name="Conector 18"/>
              <p:cNvSpPr/>
              <p:nvPr/>
            </p:nvSpPr>
            <p:spPr>
              <a:xfrm>
                <a:off x="933450" y="2846148"/>
                <a:ext cx="76407" cy="83046"/>
              </a:xfrm>
              <a:prstGeom prst="flowChartConnector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sp>
            <p:nvSpPr>
              <p:cNvPr id="28" name="Conector 27"/>
              <p:cNvSpPr/>
              <p:nvPr/>
            </p:nvSpPr>
            <p:spPr>
              <a:xfrm>
                <a:off x="751070" y="2953578"/>
                <a:ext cx="76407" cy="83046"/>
              </a:xfrm>
              <a:prstGeom prst="flowChartConnector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sp>
            <p:nvSpPr>
              <p:cNvPr id="29" name="Conector 28"/>
              <p:cNvSpPr/>
              <p:nvPr/>
            </p:nvSpPr>
            <p:spPr>
              <a:xfrm>
                <a:off x="857250" y="3095129"/>
                <a:ext cx="76407" cy="83046"/>
              </a:xfrm>
              <a:prstGeom prst="flowChartConnector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sp>
            <p:nvSpPr>
              <p:cNvPr id="30" name="object 73"/>
              <p:cNvSpPr txBox="1"/>
              <p:nvPr/>
            </p:nvSpPr>
            <p:spPr>
              <a:xfrm>
                <a:off x="1390650" y="3162042"/>
                <a:ext cx="381000" cy="923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5168"/>
                <a:r>
                  <a:rPr lang="es-EC" sz="1189" spc="-10" dirty="0" err="1">
                    <a:latin typeface="Helvetica Neue"/>
                    <a:cs typeface="Helvetica Neue"/>
                  </a:rPr>
                  <a:t>padreDe</a:t>
                </a:r>
                <a:endParaRPr sz="1189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31" name="Conector 30"/>
              <p:cNvSpPr/>
              <p:nvPr/>
            </p:nvSpPr>
            <p:spPr>
              <a:xfrm>
                <a:off x="1009857" y="3062449"/>
                <a:ext cx="76407" cy="8304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 sz="3567"/>
              </a:p>
            </p:txBody>
          </p:sp>
          <p:cxnSp>
            <p:nvCxnSpPr>
              <p:cNvPr id="25" name="Conector curvado 24"/>
              <p:cNvCxnSpPr>
                <a:stCxn id="29" idx="7"/>
                <a:endCxn id="11" idx="1"/>
              </p:cNvCxnSpPr>
              <p:nvPr/>
            </p:nvCxnSpPr>
            <p:spPr>
              <a:xfrm rot="5400000" flipH="1" flipV="1">
                <a:off x="1317872" y="2424914"/>
                <a:ext cx="286972" cy="1077782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bject 73"/>
              <p:cNvSpPr txBox="1"/>
              <p:nvPr/>
            </p:nvSpPr>
            <p:spPr>
              <a:xfrm>
                <a:off x="1390650" y="2720975"/>
                <a:ext cx="381000" cy="9234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5168"/>
                <a:r>
                  <a:rPr lang="es-EC" sz="1189" spc="-10" dirty="0" err="1">
                    <a:solidFill>
                      <a:schemeClr val="tx2"/>
                    </a:solidFill>
                    <a:latin typeface="Helvetica Neue"/>
                    <a:cs typeface="Helvetica Neue"/>
                  </a:rPr>
                  <a:t>padreDe</a:t>
                </a:r>
                <a:endParaRPr sz="1189" dirty="0">
                  <a:solidFill>
                    <a:schemeClr val="tx2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40" name="Conector curvado 39"/>
              <p:cNvCxnSpPr>
                <a:stCxn id="19" idx="1"/>
                <a:endCxn id="11" idx="0"/>
              </p:cNvCxnSpPr>
              <p:nvPr/>
            </p:nvCxnSpPr>
            <p:spPr>
              <a:xfrm rot="5400000" flipH="1" flipV="1">
                <a:off x="1506563" y="2212222"/>
                <a:ext cx="84165" cy="1208011"/>
              </a:xfrm>
              <a:prstGeom prst="curvedConnector3">
                <a:avLst>
                  <a:gd name="adj1" fmla="val 23706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936336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Descriptiva: Sintaxis</a:t>
            </a:r>
            <a:endParaRPr lang="es-EC" sz="2774" spc="-5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270650"/>
            <a:ext cx="8791703" cy="3202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dirty="0"/>
              <a:t>Reglas </a:t>
            </a:r>
            <a:r>
              <a:rPr lang="es-EC" sz="2774" b="1" dirty="0"/>
              <a:t>de producción para la creación de clases </a:t>
            </a:r>
            <a:r>
              <a:rPr lang="es-EC" sz="2774" b="1" dirty="0"/>
              <a:t>en </a:t>
            </a:r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:</a:t>
            </a:r>
            <a:endParaRPr lang="es-EC" sz="2774" b="1" dirty="0"/>
          </a:p>
          <a:p>
            <a:pPr algn="ctr"/>
            <a:endParaRPr lang="es-EC" sz="2774" dirty="0"/>
          </a:p>
          <a:p>
            <a:pPr algn="ctr"/>
            <a:r>
              <a:rPr lang="es-EC" sz="2774" dirty="0"/>
              <a:t>C,D</a:t>
            </a:r>
            <a:r>
              <a:rPr lang="es-EC" sz="2774" dirty="0"/>
              <a:t>::= A|⊤|┴|¬C|C⊓D|C⊔D|∃R.C|∀</a:t>
            </a:r>
            <a:r>
              <a:rPr lang="es-EC" sz="2774" dirty="0"/>
              <a:t>R.C</a:t>
            </a:r>
          </a:p>
          <a:p>
            <a:r>
              <a:rPr lang="es-EC" sz="2378" dirty="0"/>
              <a:t>d</a:t>
            </a:r>
            <a:r>
              <a:rPr lang="es-EC" sz="2378" dirty="0"/>
              <a:t>onde:</a:t>
            </a:r>
          </a:p>
          <a:p>
            <a:pPr lvl="1"/>
            <a:r>
              <a:rPr lang="es-EC" sz="2378" dirty="0"/>
              <a:t>A </a:t>
            </a:r>
            <a:r>
              <a:rPr lang="es-EC" sz="2378" dirty="0"/>
              <a:t>es una clase atómica, </a:t>
            </a:r>
            <a:endParaRPr lang="es-EC" sz="2378" dirty="0"/>
          </a:p>
          <a:p>
            <a:pPr lvl="1"/>
            <a:r>
              <a:rPr lang="es-EC" sz="2378" dirty="0"/>
              <a:t>C </a:t>
            </a:r>
            <a:r>
              <a:rPr lang="es-EC" sz="2378" dirty="0"/>
              <a:t>y D son clases complejas y </a:t>
            </a:r>
            <a:endParaRPr lang="es-EC" sz="2378" dirty="0"/>
          </a:p>
          <a:p>
            <a:pPr lvl="1"/>
            <a:r>
              <a:rPr lang="es-EC" sz="2378" dirty="0"/>
              <a:t>R </a:t>
            </a:r>
            <a:r>
              <a:rPr lang="es-EC" sz="2378" dirty="0"/>
              <a:t>un </a:t>
            </a:r>
            <a:r>
              <a:rPr lang="es-EC" sz="2378" dirty="0"/>
              <a:t>rol</a:t>
            </a:r>
          </a:p>
          <a:p>
            <a:pPr lvl="1"/>
            <a:endParaRPr lang="es-EC" sz="2378" dirty="0"/>
          </a:p>
        </p:txBody>
      </p:sp>
    </p:spTree>
    <p:extLst>
      <p:ext uri="{BB962C8B-B14F-4D97-AF65-F5344CB8AC3E}">
        <p14:creationId xmlns:p14="http://schemas.microsoft.com/office/powerpoint/2010/main" val="13737471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Descriptiva: Definiciones de Conceptos</a:t>
            </a:r>
            <a:endParaRPr lang="es-EC" sz="2774" spc="-5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270650"/>
            <a:ext cx="8791703" cy="4422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A </a:t>
            </a:r>
            <a:r>
              <a:rPr lang="es-EC" sz="2774" dirty="0">
                <a:sym typeface="Symbol" panose="05050102010706020507" pitchFamily="18" charset="2"/>
              </a:rPr>
              <a:t> </a:t>
            </a:r>
            <a:r>
              <a:rPr lang="es-EC" sz="2774" dirty="0">
                <a:sym typeface="Symbol" panose="05050102010706020507" pitchFamily="18" charset="2"/>
              </a:rPr>
              <a:t>C : es </a:t>
            </a:r>
            <a:r>
              <a:rPr lang="es-EC" sz="2774" dirty="0">
                <a:sym typeface="Symbol" panose="05050102010706020507" pitchFamily="18" charset="2"/>
              </a:rPr>
              <a:t>una </a:t>
            </a:r>
            <a:r>
              <a:rPr lang="es-EC" sz="2774" b="1" dirty="0">
                <a:sym typeface="Symbol" panose="05050102010706020507" pitchFamily="18" charset="2"/>
              </a:rPr>
              <a:t>definición de concepto </a:t>
            </a:r>
            <a:endParaRPr lang="es-EC" sz="2774" b="1" dirty="0">
              <a:sym typeface="Symbol" panose="05050102010706020507" pitchFamily="18" charset="2"/>
            </a:endParaRPr>
          </a:p>
          <a:p>
            <a:endParaRPr lang="es-EC" sz="2774" b="1" dirty="0">
              <a:sym typeface="Symbol" panose="05050102010706020507" pitchFamily="18" charset="2"/>
            </a:endParaRP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>
                <a:sym typeface="Symbol" panose="05050102010706020507" pitchFamily="18" charset="2"/>
              </a:rPr>
              <a:t>se lee "A </a:t>
            </a:r>
            <a:r>
              <a:rPr lang="es-EC" sz="2774" dirty="0">
                <a:sym typeface="Symbol" panose="05050102010706020507" pitchFamily="18" charset="2"/>
              </a:rPr>
              <a:t>es equivalente a C</a:t>
            </a:r>
            <a:r>
              <a:rPr lang="es-EC" sz="2774" dirty="0">
                <a:sym typeface="Symbol" panose="05050102010706020507" pitchFamily="18" charset="2"/>
              </a:rPr>
              <a:t>"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>
                <a:sym typeface="Symbol" panose="05050102010706020507" pitchFamily="18" charset="2"/>
              </a:rPr>
              <a:t>C tiene las </a:t>
            </a:r>
            <a:r>
              <a:rPr lang="es-EC" sz="2774" u="sng" dirty="0">
                <a:sym typeface="Symbol" panose="05050102010706020507" pitchFamily="18" charset="2"/>
              </a:rPr>
              <a:t>condiciones necesarias y suficientes </a:t>
            </a:r>
            <a:r>
              <a:rPr lang="es-EC" sz="2774" dirty="0">
                <a:sym typeface="Symbol" panose="05050102010706020507" pitchFamily="18" charset="2"/>
              </a:rPr>
              <a:t>para ser A</a:t>
            </a:r>
          </a:p>
          <a:p>
            <a:endParaRPr lang="es-EC" sz="2378" dirty="0"/>
          </a:p>
          <a:p>
            <a:r>
              <a:rPr lang="es-EC" sz="2378" dirty="0"/>
              <a:t>Ejemplo</a:t>
            </a:r>
          </a:p>
          <a:p>
            <a:endParaRPr lang="es-EC" sz="2378" dirty="0"/>
          </a:p>
          <a:p>
            <a:r>
              <a:rPr lang="es-EC" sz="2378" dirty="0"/>
              <a:t>Padre </a:t>
            </a:r>
            <a:r>
              <a:rPr lang="es-EC" sz="2378" dirty="0">
                <a:sym typeface="Symbol" panose="05050102010706020507" pitchFamily="18" charset="2"/>
              </a:rPr>
              <a:t> </a:t>
            </a:r>
            <a:r>
              <a:rPr lang="es-EC" sz="2378" dirty="0"/>
              <a:t>Persona </a:t>
            </a:r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378" dirty="0"/>
              <a:t> </a:t>
            </a:r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378" dirty="0" err="1"/>
              <a:t>genero.Masculino</a:t>
            </a:r>
            <a:r>
              <a:rPr lang="es-EC" sz="2378" dirty="0"/>
              <a:t> </a:t>
            </a:r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378" dirty="0"/>
              <a:t> </a:t>
            </a:r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378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tieneHijo</a:t>
            </a:r>
            <a:r>
              <a:rPr lang="es-EC" sz="2378" dirty="0"/>
              <a:t>.</a:t>
            </a:r>
            <a:r>
              <a:rPr lang="el-GR" sz="2378" dirty="0"/>
              <a:t>Ͳ</a:t>
            </a:r>
            <a:endParaRPr lang="es-EC" sz="2378" dirty="0"/>
          </a:p>
          <a:p>
            <a:endParaRPr lang="es-EC" sz="2378" dirty="0"/>
          </a:p>
          <a:p>
            <a:r>
              <a:rPr lang="es-EC" sz="2378" dirty="0"/>
              <a:t>Estudiante </a:t>
            </a:r>
            <a:r>
              <a:rPr lang="es-EC" sz="2378" dirty="0">
                <a:sym typeface="Symbol" panose="05050102010706020507" pitchFamily="18" charset="2"/>
              </a:rPr>
              <a:t> </a:t>
            </a:r>
            <a:r>
              <a:rPr lang="es-EC" sz="2378" dirty="0">
                <a:sym typeface="Symbol" panose="05050102010706020507" pitchFamily="18" charset="2"/>
              </a:rPr>
              <a:t> </a:t>
            </a:r>
            <a:r>
              <a:rPr lang="es-EC" sz="2378" dirty="0"/>
              <a:t>Persona </a:t>
            </a:r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378" dirty="0"/>
              <a:t> </a:t>
            </a:r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378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estaRegistradoEn</a:t>
            </a:r>
            <a:r>
              <a:rPr lang="es-EC" sz="2378" dirty="0" err="1"/>
              <a:t>.Universidad</a:t>
            </a:r>
            <a:endParaRPr lang="es-EC" sz="2378" dirty="0"/>
          </a:p>
        </p:txBody>
      </p:sp>
    </p:spTree>
    <p:extLst>
      <p:ext uri="{BB962C8B-B14F-4D97-AF65-F5344CB8AC3E}">
        <p14:creationId xmlns:p14="http://schemas.microsoft.com/office/powerpoint/2010/main" val="2855788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Descriptiva: Descripciones de Conceptos</a:t>
            </a:r>
            <a:endParaRPr lang="es-EC" sz="2774" spc="-5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270650"/>
            <a:ext cx="8791703" cy="436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A </a:t>
            </a:r>
            <a:r>
              <a:rPr lang="es-EC" sz="2774" dirty="0"/>
              <a:t>⊑ </a:t>
            </a:r>
            <a:r>
              <a:rPr lang="es-EC" sz="2774" dirty="0"/>
              <a:t>C</a:t>
            </a:r>
            <a:r>
              <a:rPr lang="es-EC" sz="2774" dirty="0">
                <a:sym typeface="Symbol" panose="05050102010706020507" pitchFamily="18" charset="2"/>
              </a:rPr>
              <a:t> : es </a:t>
            </a:r>
            <a:r>
              <a:rPr lang="es-EC" sz="2774" dirty="0">
                <a:sym typeface="Symbol" panose="05050102010706020507" pitchFamily="18" charset="2"/>
              </a:rPr>
              <a:t>una </a:t>
            </a:r>
            <a:r>
              <a:rPr lang="es-EC" sz="2774" b="1" dirty="0">
                <a:sym typeface="Symbol" panose="05050102010706020507" pitchFamily="18" charset="2"/>
              </a:rPr>
              <a:t>descripción de un concepto 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endParaRPr lang="en-US" sz="2774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n-US" sz="2774" dirty="0"/>
              <a:t>Se lee ‘</a:t>
            </a:r>
            <a:r>
              <a:rPr lang="en-US" sz="2774" dirty="0"/>
              <a:t>A </a:t>
            </a:r>
            <a:r>
              <a:rPr lang="en-US" sz="2774" dirty="0" err="1"/>
              <a:t>está</a:t>
            </a:r>
            <a:r>
              <a:rPr lang="en-US" sz="2774" dirty="0"/>
              <a:t> </a:t>
            </a:r>
            <a:r>
              <a:rPr lang="en-US" sz="2774" dirty="0" err="1"/>
              <a:t>subsumido</a:t>
            </a:r>
            <a:r>
              <a:rPr lang="en-US" sz="2774" dirty="0"/>
              <a:t> </a:t>
            </a:r>
            <a:r>
              <a:rPr lang="en-US" sz="2774" dirty="0" err="1"/>
              <a:t>por</a:t>
            </a:r>
            <a:r>
              <a:rPr lang="en-US" sz="2774" dirty="0"/>
              <a:t> C</a:t>
            </a:r>
            <a:r>
              <a:rPr lang="en-US" sz="2774" dirty="0"/>
              <a:t>’</a:t>
            </a:r>
            <a:endParaRPr lang="en-US" sz="2774" dirty="0"/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2774" dirty="0"/>
              <a:t>C describe solo las </a:t>
            </a:r>
            <a:r>
              <a:rPr lang="es-EC" sz="2774" u="sng" dirty="0"/>
              <a:t>condiciones necesarias </a:t>
            </a:r>
            <a:r>
              <a:rPr lang="es-EC" sz="2774" dirty="0"/>
              <a:t>para ser un A</a:t>
            </a:r>
            <a:endParaRPr lang="es-EC" sz="2378" dirty="0"/>
          </a:p>
          <a:p>
            <a:endParaRPr lang="es-EC" sz="2378" dirty="0"/>
          </a:p>
          <a:p>
            <a:r>
              <a:rPr lang="es-EC" sz="2378" dirty="0"/>
              <a:t>Ejemplo</a:t>
            </a:r>
          </a:p>
          <a:p>
            <a:endParaRPr lang="es-EC" sz="2378" dirty="0"/>
          </a:p>
          <a:p>
            <a:r>
              <a:rPr lang="es-EC" sz="2378" dirty="0"/>
              <a:t>Padre ⊑</a:t>
            </a:r>
            <a:r>
              <a:rPr lang="es-EC" sz="2378" dirty="0">
                <a:sym typeface="Symbol" panose="05050102010706020507" pitchFamily="18" charset="2"/>
              </a:rPr>
              <a:t> </a:t>
            </a:r>
            <a:r>
              <a:rPr lang="es-EC" sz="2378" dirty="0"/>
              <a:t>Persona  (¿qué </a:t>
            </a:r>
            <a:r>
              <a:rPr lang="es-EC" sz="2378" dirty="0"/>
              <a:t>pasó Padre </a:t>
            </a:r>
            <a:r>
              <a:rPr lang="es-EC" sz="2378" dirty="0">
                <a:sym typeface="Symbol" panose="05050102010706020507" pitchFamily="18" charset="2"/>
              </a:rPr>
              <a:t> </a:t>
            </a:r>
            <a:r>
              <a:rPr lang="es-EC" sz="2378" dirty="0"/>
              <a:t>Persona?)</a:t>
            </a:r>
            <a:endParaRPr lang="es-EC" sz="2378" dirty="0"/>
          </a:p>
          <a:p>
            <a:endParaRPr lang="es-EC" sz="2378" dirty="0"/>
          </a:p>
          <a:p>
            <a:r>
              <a:rPr lang="es-EC" sz="2378" dirty="0"/>
              <a:t>Padre ⊑ </a:t>
            </a:r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378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tieneHijo</a:t>
            </a:r>
            <a:r>
              <a:rPr lang="es-EC" sz="2378" dirty="0"/>
              <a:t>.</a:t>
            </a:r>
            <a:r>
              <a:rPr lang="el-GR" sz="2378" dirty="0"/>
              <a:t>Ͳ</a:t>
            </a:r>
            <a:r>
              <a:rPr lang="es-EC" sz="2378" dirty="0"/>
              <a:t>  (¿</a:t>
            </a:r>
            <a:r>
              <a:rPr lang="es-EC" sz="2378" dirty="0"/>
              <a:t>qué pasó Padre </a:t>
            </a:r>
            <a:r>
              <a:rPr lang="es-EC" sz="2378" dirty="0">
                <a:sym typeface="Symbol" panose="05050102010706020507" pitchFamily="18" charset="2"/>
              </a:rPr>
              <a:t> </a:t>
            </a:r>
            <a:r>
              <a:rPr lang="es-EC" sz="2378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2378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tieneHijo</a:t>
            </a:r>
            <a:r>
              <a:rPr lang="es-EC" sz="2378" dirty="0"/>
              <a:t>.</a:t>
            </a:r>
            <a:r>
              <a:rPr lang="el-GR" sz="2378" dirty="0"/>
              <a:t>Ͳ</a:t>
            </a:r>
            <a:r>
              <a:rPr lang="es-EC" sz="2378" dirty="0"/>
              <a:t> </a:t>
            </a:r>
            <a:r>
              <a:rPr lang="es-EC" sz="2378" dirty="0"/>
              <a:t>?)</a:t>
            </a:r>
            <a:endParaRPr lang="es-EC" sz="2378" dirty="0"/>
          </a:p>
          <a:p>
            <a:endParaRPr lang="es-EC" sz="2378" dirty="0"/>
          </a:p>
        </p:txBody>
      </p:sp>
    </p:spTree>
    <p:extLst>
      <p:ext uri="{BB962C8B-B14F-4D97-AF65-F5344CB8AC3E}">
        <p14:creationId xmlns:p14="http://schemas.microsoft.com/office/powerpoint/2010/main" val="6353071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</a:t>
            </a:r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y Lógica de Primer Orden</a:t>
            </a:r>
            <a:endParaRPr lang="es-EC" sz="2774" spc="-5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270650"/>
            <a:ext cx="8791703" cy="4788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Existe </a:t>
            </a:r>
            <a:r>
              <a:rPr lang="es-EC" sz="2774" dirty="0"/>
              <a:t>una fuerte relación entre ALC y L</a:t>
            </a:r>
            <a:r>
              <a:rPr lang="es-EC" sz="2774" dirty="0"/>
              <a:t>ógica </a:t>
            </a:r>
            <a:r>
              <a:rPr lang="es-EC" sz="2774" dirty="0"/>
              <a:t>de </a:t>
            </a:r>
            <a:r>
              <a:rPr lang="es-EC" sz="2774" dirty="0"/>
              <a:t>Primer Orden</a:t>
            </a:r>
          </a:p>
          <a:p>
            <a:pPr algn="ctr"/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 </a:t>
            </a:r>
            <a:r>
              <a:rPr lang="es-EC" sz="2774" dirty="0"/>
              <a:t>↔ LPO</a:t>
            </a:r>
            <a:endParaRPr lang="es-EC" sz="2774" dirty="0"/>
          </a:p>
          <a:p>
            <a:pPr algn="ctr"/>
            <a:r>
              <a:rPr lang="es-EC" sz="2774" dirty="0"/>
              <a:t>Nombre concepto A ↔ predicado unario A(x</a:t>
            </a:r>
            <a:r>
              <a:rPr lang="es-EC" sz="2774" dirty="0"/>
              <a:t>) </a:t>
            </a:r>
            <a:endParaRPr lang="es-EC" sz="2774" dirty="0"/>
          </a:p>
          <a:p>
            <a:pPr algn="ctr"/>
            <a:r>
              <a:rPr lang="es-EC" sz="2774" dirty="0"/>
              <a:t>Nombre rol </a:t>
            </a:r>
            <a:r>
              <a:rPr lang="es-EC" sz="2774" dirty="0"/>
              <a:t>R ↔</a:t>
            </a:r>
            <a:r>
              <a:rPr lang="es-EC" sz="2774" dirty="0"/>
              <a:t> predicado binario R(x</a:t>
            </a:r>
            <a:r>
              <a:rPr lang="es-EC" sz="2774" dirty="0"/>
              <a:t>, y) </a:t>
            </a:r>
            <a:endParaRPr lang="es-EC" sz="2774" dirty="0"/>
          </a:p>
          <a:p>
            <a:pPr algn="ctr"/>
            <a:r>
              <a:rPr lang="es-EC" sz="2774" dirty="0"/>
              <a:t>∃</a:t>
            </a:r>
            <a:r>
              <a:rPr lang="es-EC" sz="2774" dirty="0"/>
              <a:t>R.C ↔</a:t>
            </a:r>
            <a:r>
              <a:rPr lang="es-EC" sz="2774" dirty="0"/>
              <a:t> </a:t>
            </a:r>
            <a:r>
              <a:rPr lang="es-EC" sz="2774" dirty="0"/>
              <a:t>∃y(R(x, y) ∧ C(y)) </a:t>
            </a:r>
            <a:endParaRPr lang="es-EC" sz="2774" dirty="0"/>
          </a:p>
          <a:p>
            <a:pPr algn="ctr"/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774" dirty="0"/>
              <a:t>R.C </a:t>
            </a:r>
            <a:r>
              <a:rPr lang="es-EC" sz="2774" dirty="0"/>
              <a:t>↔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s-EC" sz="2774" dirty="0"/>
              <a:t>y(R(x</a:t>
            </a:r>
            <a:r>
              <a:rPr lang="es-EC" sz="2774" dirty="0"/>
              <a:t>, y) →</a:t>
            </a:r>
            <a:r>
              <a:rPr lang="es-EC" sz="2774" dirty="0"/>
              <a:t> </a:t>
            </a:r>
            <a:r>
              <a:rPr lang="es-EC" sz="2774" dirty="0"/>
              <a:t>C(y))</a:t>
            </a:r>
            <a:endParaRPr lang="es-EC" sz="2774" dirty="0"/>
          </a:p>
          <a:p>
            <a:pPr algn="ctr"/>
            <a:r>
              <a:rPr lang="es-EC" sz="2774" dirty="0"/>
              <a:t>¬</a:t>
            </a:r>
            <a:r>
              <a:rPr lang="es-EC" sz="2774" dirty="0"/>
              <a:t>C ↔</a:t>
            </a:r>
            <a:r>
              <a:rPr lang="es-EC" sz="2774" dirty="0"/>
              <a:t> </a:t>
            </a:r>
            <a:r>
              <a:rPr lang="es-EC" sz="2774" dirty="0"/>
              <a:t>¬C(x) </a:t>
            </a:r>
            <a:endParaRPr lang="es-EC" sz="2774" dirty="0"/>
          </a:p>
          <a:p>
            <a:pPr algn="ctr"/>
            <a:r>
              <a:rPr lang="es-EC" sz="2774" dirty="0"/>
              <a:t>C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774" dirty="0"/>
              <a:t> </a:t>
            </a:r>
            <a:r>
              <a:rPr lang="es-EC" sz="2774" dirty="0"/>
              <a:t>D ↔</a:t>
            </a:r>
            <a:r>
              <a:rPr lang="es-EC" sz="2774" dirty="0"/>
              <a:t> </a:t>
            </a:r>
            <a:r>
              <a:rPr lang="es-EC" sz="2774" dirty="0"/>
              <a:t>C(x) ∧ D(x) </a:t>
            </a:r>
            <a:endParaRPr lang="es-EC" sz="2774" dirty="0"/>
          </a:p>
          <a:p>
            <a:pPr algn="ctr"/>
            <a:r>
              <a:rPr lang="es-EC" sz="2774" dirty="0"/>
              <a:t>C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⊔</a:t>
            </a:r>
            <a:r>
              <a:rPr lang="es-EC" sz="2774" dirty="0"/>
              <a:t> </a:t>
            </a:r>
            <a:r>
              <a:rPr lang="es-EC" sz="2774" dirty="0"/>
              <a:t>D ↔ C(x) </a:t>
            </a:r>
            <a:r>
              <a:rPr lang="es-EC" sz="2774" dirty="0">
                <a:sym typeface="Symbol" panose="05050102010706020507" pitchFamily="18" charset="2"/>
              </a:rPr>
              <a:t></a:t>
            </a:r>
            <a:r>
              <a:rPr lang="es-EC" sz="2774" dirty="0"/>
              <a:t> </a:t>
            </a:r>
            <a:r>
              <a:rPr lang="es-EC" sz="2774" dirty="0"/>
              <a:t>D(x)</a:t>
            </a:r>
            <a:endParaRPr lang="es-EC" sz="2774" dirty="0"/>
          </a:p>
          <a:p>
            <a:pPr algn="ctr"/>
            <a:r>
              <a:rPr lang="es-EC" sz="2774" dirty="0"/>
              <a:t>C </a:t>
            </a:r>
            <a:r>
              <a:rPr lang="es-EC" sz="2774" dirty="0">
                <a:latin typeface="Cambria Math" panose="02040503050406030204" pitchFamily="18" charset="0"/>
                <a:ea typeface="Cambria Math" panose="02040503050406030204" pitchFamily="18" charset="0"/>
              </a:rPr>
              <a:t>⊆</a:t>
            </a:r>
            <a:r>
              <a:rPr lang="es-EC" sz="2774" dirty="0"/>
              <a:t> </a:t>
            </a:r>
            <a:r>
              <a:rPr lang="es-EC" sz="2774" dirty="0"/>
              <a:t>D ↔</a:t>
            </a:r>
            <a:r>
              <a:rPr lang="es-EC" sz="2774" dirty="0"/>
              <a:t> ∀</a:t>
            </a:r>
            <a:r>
              <a:rPr lang="es-EC" sz="2774" dirty="0"/>
              <a:t>x(C(x) → D(x</a:t>
            </a:r>
            <a:r>
              <a:rPr lang="es-EC" sz="2774" dirty="0"/>
              <a:t>))</a:t>
            </a:r>
            <a:endParaRPr lang="es-EC" sz="2774" dirty="0"/>
          </a:p>
        </p:txBody>
      </p:sp>
    </p:spTree>
    <p:extLst>
      <p:ext uri="{BB962C8B-B14F-4D97-AF65-F5344CB8AC3E}">
        <p14:creationId xmlns:p14="http://schemas.microsoft.com/office/powerpoint/2010/main" val="36120287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948" y="2585958"/>
            <a:ext cx="8581938" cy="163585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968616" y="3600088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9286" y="3574921"/>
            <a:ext cx="8479934" cy="22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10448657" y="2686148"/>
            <a:ext cx="100563" cy="913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1867948" y="2673992"/>
            <a:ext cx="8581938" cy="1026810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10448656" y="2761654"/>
            <a:ext cx="0" cy="877069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10448656" y="2736486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10448656" y="271131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10448656" y="268615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71957" y="1997231"/>
            <a:ext cx="6745068" cy="2162199"/>
          </a:xfrm>
          <a:prstGeom prst="rect">
            <a:avLst/>
          </a:prstGeom>
        </p:spPr>
        <p:txBody>
          <a:bodyPr vert="horz" wrap="square" lIns="0" tIns="129608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21"/>
              </a:spcBef>
            </a:pPr>
            <a:r>
              <a:rPr lang="es-EC" spc="-99" dirty="0"/>
              <a:t>Lógica Descriptiva y Lógica de Primer Orden</a:t>
            </a:r>
            <a:br>
              <a:rPr lang="es-EC" spc="-99" dirty="0"/>
            </a:br>
            <a:r>
              <a:rPr lang="es-EC" spc="-99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15762514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4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y Lógica de Primer Orden: ejercicios</a:t>
            </a:r>
            <a:endParaRPr lang="es-EC" sz="2774" spc="-5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270649"/>
            <a:ext cx="8791703" cy="94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Traducir los siguientes </a:t>
            </a:r>
            <a:r>
              <a:rPr lang="es-EC" sz="2774" dirty="0"/>
              <a:t>fórmulas LPO en castellano y </a:t>
            </a:r>
            <a:r>
              <a:rPr lang="es-EC" sz="2774" dirty="0"/>
              <a:t>luego </a:t>
            </a:r>
            <a:r>
              <a:rPr lang="es-EC" sz="2774" dirty="0"/>
              <a:t>a</a:t>
            </a:r>
            <a:r>
              <a:rPr lang="es-EC" sz="2774" b="1" spc="-59" dirty="0">
                <a:latin typeface="Viner Hand ITC" panose="03070502030502020203" pitchFamily="66" charset="0"/>
                <a:cs typeface="Tahoma"/>
              </a:rPr>
              <a:t> ALC</a:t>
            </a:r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 </a:t>
            </a:r>
            <a:endParaRPr lang="es-EC" sz="2774" b="1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67948" y="2514142"/>
            <a:ext cx="8607105" cy="54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973" dirty="0"/>
              <a:t>Padre(x</a:t>
            </a:r>
            <a:r>
              <a:rPr lang="es-EC" sz="2973" dirty="0"/>
              <a:t>) ∧ ∀y</a:t>
            </a:r>
            <a:r>
              <a:rPr lang="es-EC" sz="2973" dirty="0"/>
              <a:t>.(hijo (x</a:t>
            </a:r>
            <a:r>
              <a:rPr lang="es-EC" sz="2973" dirty="0"/>
              <a:t>, y) → </a:t>
            </a:r>
            <a:r>
              <a:rPr lang="es-EC" sz="2973" dirty="0"/>
              <a:t>(Medico(y</a:t>
            </a:r>
            <a:r>
              <a:rPr lang="es-EC" sz="2973" dirty="0"/>
              <a:t>) ∨ </a:t>
            </a:r>
            <a:r>
              <a:rPr lang="es-EC" sz="2973" dirty="0"/>
              <a:t>Gerente(y</a:t>
            </a:r>
            <a:r>
              <a:rPr lang="es-EC" sz="2973" dirty="0"/>
              <a:t>)))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865872" y="3330701"/>
            <a:ext cx="8456103" cy="54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973" dirty="0"/>
              <a:t>padres cuyos hijos son médicos o </a:t>
            </a:r>
            <a:r>
              <a:rPr lang="es-EC" sz="2973" dirty="0"/>
              <a:t>gerentes</a:t>
            </a:r>
            <a:endParaRPr lang="es-EC" sz="2973" dirty="0"/>
          </a:p>
        </p:txBody>
      </p:sp>
      <p:sp>
        <p:nvSpPr>
          <p:cNvPr id="5" name="Rectángulo 4"/>
          <p:cNvSpPr/>
          <p:nvPr/>
        </p:nvSpPr>
        <p:spPr>
          <a:xfrm>
            <a:off x="1865872" y="4177754"/>
            <a:ext cx="8307178" cy="54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973" dirty="0"/>
              <a:t>Padre </a:t>
            </a:r>
            <a:r>
              <a:rPr lang="es-EC" sz="2973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973" dirty="0"/>
              <a:t> </a:t>
            </a:r>
            <a:r>
              <a:rPr lang="es-EC" sz="2973" dirty="0"/>
              <a:t>∀.hijo</a:t>
            </a:r>
            <a:r>
              <a:rPr lang="es-EC" sz="2973" dirty="0"/>
              <a:t>.(Medico </a:t>
            </a:r>
            <a:r>
              <a:rPr lang="es-EC" sz="2973" dirty="0">
                <a:latin typeface="Cambria Math" panose="02040503050406030204" pitchFamily="18" charset="0"/>
                <a:ea typeface="Cambria Math" panose="02040503050406030204" pitchFamily="18" charset="0"/>
              </a:rPr>
              <a:t>⊔ Gerente</a:t>
            </a:r>
            <a:r>
              <a:rPr lang="es-EC" sz="2973" dirty="0"/>
              <a:t>)</a:t>
            </a:r>
            <a:endParaRPr lang="es-EC" sz="2973" dirty="0"/>
          </a:p>
        </p:txBody>
      </p:sp>
    </p:spTree>
    <p:extLst>
      <p:ext uri="{BB962C8B-B14F-4D97-AF65-F5344CB8AC3E}">
        <p14:creationId xmlns:p14="http://schemas.microsoft.com/office/powerpoint/2010/main" val="33420199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4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y Lógica de Primer Orden: ejercicios</a:t>
            </a:r>
            <a:endParaRPr lang="es-EC" sz="2774" spc="-5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270649"/>
            <a:ext cx="8791703" cy="94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Traducir los siguientes </a:t>
            </a:r>
            <a:r>
              <a:rPr lang="es-EC" sz="2774" dirty="0"/>
              <a:t>fórmulas LPO en castellano y </a:t>
            </a:r>
            <a:r>
              <a:rPr lang="es-EC" sz="2774" dirty="0"/>
              <a:t>luego </a:t>
            </a:r>
            <a:r>
              <a:rPr lang="es-EC" sz="2774" dirty="0"/>
              <a:t>a</a:t>
            </a:r>
            <a:r>
              <a:rPr lang="es-EC" sz="2774" b="1" spc="-59" dirty="0">
                <a:latin typeface="Viner Hand ITC" panose="03070502030502020203" pitchFamily="66" charset="0"/>
                <a:cs typeface="Tahoma"/>
              </a:rPr>
              <a:t> ALC</a:t>
            </a:r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 </a:t>
            </a:r>
            <a:endParaRPr lang="es-EC" sz="2774" b="1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67948" y="2514142"/>
            <a:ext cx="8607105" cy="10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973" dirty="0"/>
              <a:t>∃y. </a:t>
            </a:r>
            <a:r>
              <a:rPr lang="es-EC" sz="2973" dirty="0"/>
              <a:t>(administra </a:t>
            </a:r>
            <a:r>
              <a:rPr lang="es-EC" sz="2973" dirty="0"/>
              <a:t>(x, y) ∧ </a:t>
            </a:r>
            <a:r>
              <a:rPr lang="es-EC" sz="2973" dirty="0"/>
              <a:t>(Empresa(y</a:t>
            </a:r>
            <a:r>
              <a:rPr lang="es-EC" sz="2973" dirty="0"/>
              <a:t>) ∧ ∃x. (</a:t>
            </a:r>
            <a:r>
              <a:rPr lang="es-EC" sz="2973" dirty="0"/>
              <a:t>Emplean(y</a:t>
            </a:r>
            <a:r>
              <a:rPr lang="es-EC" sz="2973" dirty="0"/>
              <a:t>, x) ∧ </a:t>
            </a:r>
            <a:r>
              <a:rPr lang="es-EC" sz="2973" dirty="0"/>
              <a:t>Medico(x)))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865872" y="3611973"/>
            <a:ext cx="8456103" cy="10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973" dirty="0"/>
              <a:t>los que </a:t>
            </a:r>
            <a:r>
              <a:rPr lang="es-EC" sz="2973" dirty="0"/>
              <a:t>administran una </a:t>
            </a:r>
            <a:r>
              <a:rPr lang="es-EC" sz="2973" dirty="0"/>
              <a:t>empresa que </a:t>
            </a:r>
            <a:r>
              <a:rPr lang="es-EC" sz="2973" dirty="0"/>
              <a:t>emplean </a:t>
            </a:r>
            <a:r>
              <a:rPr lang="es-EC" sz="2973" dirty="0"/>
              <a:t>al menos a un médico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865872" y="4709804"/>
            <a:ext cx="8609181" cy="54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973" dirty="0"/>
              <a:t>∃administra.(</a:t>
            </a:r>
            <a:r>
              <a:rPr lang="es-EC" sz="2973" dirty="0"/>
              <a:t>Empresa </a:t>
            </a:r>
            <a:r>
              <a:rPr lang="es-EC" sz="2973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2973" dirty="0"/>
              <a:t> ∃</a:t>
            </a:r>
            <a:r>
              <a:rPr lang="es-EC" sz="2973" dirty="0" err="1"/>
              <a:t>emplean.Medico</a:t>
            </a:r>
            <a:r>
              <a:rPr lang="es-EC" sz="2973" dirty="0"/>
              <a:t>)</a:t>
            </a:r>
            <a:endParaRPr lang="es-EC" sz="2973" dirty="0"/>
          </a:p>
        </p:txBody>
      </p:sp>
    </p:spTree>
    <p:extLst>
      <p:ext uri="{BB962C8B-B14F-4D97-AF65-F5344CB8AC3E}">
        <p14:creationId xmlns:p14="http://schemas.microsoft.com/office/powerpoint/2010/main" val="41397171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4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y Lógica de Primer Orden: ejercicios</a:t>
            </a:r>
            <a:endParaRPr lang="es-EC" sz="2774" spc="-5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9" y="1270649"/>
            <a:ext cx="8791703" cy="94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dirty="0"/>
              <a:t>Traducir los siguientes </a:t>
            </a:r>
            <a:r>
              <a:rPr lang="es-EC" sz="2774" dirty="0"/>
              <a:t>fórmulas LPO en castellano y </a:t>
            </a:r>
            <a:r>
              <a:rPr lang="es-EC" sz="2774" dirty="0"/>
              <a:t>luego </a:t>
            </a:r>
            <a:r>
              <a:rPr lang="es-EC" sz="2774" dirty="0"/>
              <a:t>a</a:t>
            </a:r>
            <a:r>
              <a:rPr lang="es-EC" sz="2774" b="1" spc="-59" dirty="0">
                <a:latin typeface="Viner Hand ITC" panose="03070502030502020203" pitchFamily="66" charset="0"/>
                <a:cs typeface="Tahoma"/>
              </a:rPr>
              <a:t> ALC</a:t>
            </a:r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 </a:t>
            </a:r>
            <a:endParaRPr lang="es-EC" sz="2774" b="1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867948" y="2514142"/>
            <a:ext cx="8607105" cy="14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973" dirty="0"/>
              <a:t>P</a:t>
            </a:r>
            <a:r>
              <a:rPr lang="es-EC" sz="2973" dirty="0"/>
              <a:t>adre(x</a:t>
            </a:r>
            <a:r>
              <a:rPr lang="es-EC" sz="2973" dirty="0"/>
              <a:t>) ∧ ∀y</a:t>
            </a:r>
            <a:r>
              <a:rPr lang="es-EC" sz="2973" dirty="0"/>
              <a:t>.(hijo(x</a:t>
            </a:r>
            <a:r>
              <a:rPr lang="es-EC" sz="2973" dirty="0"/>
              <a:t>, y) → </a:t>
            </a:r>
            <a:r>
              <a:rPr lang="es-EC" sz="2973" dirty="0"/>
              <a:t>(Medico (y</a:t>
            </a:r>
            <a:r>
              <a:rPr lang="es-EC" sz="2973" dirty="0"/>
              <a:t>) ∨ ∃x</a:t>
            </a:r>
            <a:r>
              <a:rPr lang="es-EC" sz="2973" dirty="0"/>
              <a:t>.(administra(y</a:t>
            </a:r>
            <a:r>
              <a:rPr lang="es-EC" sz="2973" dirty="0"/>
              <a:t>, x) ∧ </a:t>
            </a:r>
            <a:r>
              <a:rPr lang="es-EC" sz="2973" dirty="0"/>
              <a:t>(Empresa (x</a:t>
            </a:r>
            <a:r>
              <a:rPr lang="es-EC" sz="2973" dirty="0"/>
              <a:t>) ∧ ∃y.(</a:t>
            </a:r>
            <a:r>
              <a:rPr lang="es-EC" sz="2973" dirty="0"/>
              <a:t>emplea(x</a:t>
            </a:r>
            <a:r>
              <a:rPr lang="es-EC" sz="2973" dirty="0"/>
              <a:t>, y) ∧ </a:t>
            </a:r>
            <a:r>
              <a:rPr lang="es-EC" sz="2973" dirty="0"/>
              <a:t>Medico(y</a:t>
            </a:r>
            <a:r>
              <a:rPr lang="es-EC" sz="2973" dirty="0"/>
              <a:t>))))))</a:t>
            </a:r>
            <a:endParaRPr lang="es-EC" sz="2973" dirty="0"/>
          </a:p>
        </p:txBody>
      </p:sp>
      <p:sp>
        <p:nvSpPr>
          <p:cNvPr id="4" name="Rectángulo 3"/>
          <p:cNvSpPr/>
          <p:nvPr/>
        </p:nvSpPr>
        <p:spPr>
          <a:xfrm>
            <a:off x="1865872" y="4184456"/>
            <a:ext cx="8456103" cy="10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973" dirty="0"/>
              <a:t>padres cuyos hijos son médicos o </a:t>
            </a:r>
            <a:r>
              <a:rPr lang="es-EC" sz="2973" dirty="0"/>
              <a:t>administra empresas </a:t>
            </a:r>
            <a:r>
              <a:rPr lang="es-EC" sz="2973" dirty="0"/>
              <a:t>que emplean a algún médico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865872" y="5441691"/>
            <a:ext cx="8609181" cy="100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73" dirty="0"/>
              <a:t>Padre </a:t>
            </a:r>
            <a:r>
              <a:rPr lang="en-US" sz="2973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sz="2973" dirty="0"/>
              <a:t> ∀</a:t>
            </a:r>
            <a:r>
              <a:rPr lang="en-US" sz="2973" dirty="0" err="1"/>
              <a:t>hijo</a:t>
            </a:r>
            <a:r>
              <a:rPr lang="en-US" sz="2973" dirty="0"/>
              <a:t>.(Medico </a:t>
            </a:r>
            <a:r>
              <a:rPr lang="en-US" sz="2973" dirty="0">
                <a:latin typeface="Cambria Math" panose="02040503050406030204" pitchFamily="18" charset="0"/>
                <a:ea typeface="Cambria Math" panose="02040503050406030204" pitchFamily="18" charset="0"/>
              </a:rPr>
              <a:t>⊔</a:t>
            </a:r>
            <a:r>
              <a:rPr lang="en-US" sz="2973" dirty="0"/>
              <a:t> ∃</a:t>
            </a:r>
            <a:r>
              <a:rPr lang="en-US" sz="2973" dirty="0" err="1"/>
              <a:t>administra</a:t>
            </a:r>
            <a:r>
              <a:rPr lang="en-US" sz="2973" dirty="0"/>
              <a:t>.(</a:t>
            </a:r>
            <a:r>
              <a:rPr lang="en-US" sz="2973" dirty="0" err="1"/>
              <a:t>Empresa</a:t>
            </a:r>
            <a:r>
              <a:rPr lang="en-US" sz="2973" dirty="0"/>
              <a:t> </a:t>
            </a:r>
            <a:r>
              <a:rPr lang="en-US" sz="2973" dirty="0"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n-US" sz="2973" dirty="0"/>
              <a:t> </a:t>
            </a:r>
            <a:r>
              <a:rPr lang="en-US" sz="2973" dirty="0"/>
              <a:t>∃</a:t>
            </a:r>
            <a:r>
              <a:rPr lang="en-US" sz="2973" dirty="0" err="1"/>
              <a:t>emplea.Medico</a:t>
            </a:r>
            <a:r>
              <a:rPr lang="en-US" sz="2973" dirty="0"/>
              <a:t>))</a:t>
            </a:r>
            <a:endParaRPr lang="es-EC" sz="2973" dirty="0"/>
          </a:p>
        </p:txBody>
      </p:sp>
    </p:spTree>
    <p:extLst>
      <p:ext uri="{BB962C8B-B14F-4D97-AF65-F5344CB8AC3E}">
        <p14:creationId xmlns:p14="http://schemas.microsoft.com/office/powerpoint/2010/main" val="7043595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948" y="2585958"/>
            <a:ext cx="8581938" cy="163585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968616" y="3600088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9286" y="3574921"/>
            <a:ext cx="8479934" cy="22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10448657" y="2686148"/>
            <a:ext cx="100563" cy="913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1867948" y="2673992"/>
            <a:ext cx="8581938" cy="1026810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10448656" y="2761654"/>
            <a:ext cx="0" cy="877069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10448656" y="2736486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10448656" y="271131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10448656" y="268615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57244" y="2460871"/>
            <a:ext cx="6259781" cy="807982"/>
          </a:xfrm>
          <a:prstGeom prst="rect">
            <a:avLst/>
          </a:prstGeom>
        </p:spPr>
        <p:txBody>
          <a:bodyPr vert="horz" wrap="square" lIns="0" tIns="129608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21"/>
              </a:spcBef>
            </a:pPr>
            <a:r>
              <a:rPr lang="es-EC" spc="-99" dirty="0"/>
              <a:t>Lógica Descriptiva</a:t>
            </a:r>
          </a:p>
        </p:txBody>
      </p:sp>
    </p:spTree>
    <p:extLst>
      <p:ext uri="{BB962C8B-B14F-4D97-AF65-F5344CB8AC3E}">
        <p14:creationId xmlns:p14="http://schemas.microsoft.com/office/powerpoint/2010/main" val="30325659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49"/>
            <a:ext cx="8607105" cy="442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Construcción de conceptos complejos</a:t>
            </a:r>
            <a:endParaRPr lang="es-EC" sz="2774" dirty="0"/>
          </a:p>
          <a:p>
            <a:r>
              <a:rPr lang="es-EC" sz="3171" dirty="0"/>
              <a:t>Inclusión de Clases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cada novela es también un libro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(∀x) (Novela (x) → Libro (x))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Novela </a:t>
            </a:r>
            <a:r>
              <a:rPr lang="es-EC" sz="3171" dirty="0">
                <a:solidFill>
                  <a:schemeClr val="tx2"/>
                </a:solidFill>
              </a:rPr>
              <a:t>⊑ Libro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endParaRPr lang="es-EC" sz="3171" dirty="0">
              <a:solidFill>
                <a:schemeClr val="tx2"/>
              </a:solidFill>
            </a:endParaRP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todos los empleados son humanos</a:t>
            </a:r>
            <a:endParaRPr lang="es-EC" sz="3171" dirty="0">
              <a:solidFill>
                <a:schemeClr val="tx2"/>
              </a:solidFill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(∀x) </a:t>
            </a:r>
            <a:r>
              <a:rPr lang="es-EC" sz="3171" dirty="0">
                <a:solidFill>
                  <a:schemeClr val="tx2"/>
                </a:solidFill>
              </a:rPr>
              <a:t>(Empleado </a:t>
            </a:r>
            <a:r>
              <a:rPr lang="es-EC" sz="3171" dirty="0">
                <a:solidFill>
                  <a:schemeClr val="tx2"/>
                </a:solidFill>
              </a:rPr>
              <a:t>(x) →</a:t>
            </a:r>
            <a:r>
              <a:rPr lang="es-EC" sz="3171" dirty="0">
                <a:solidFill>
                  <a:schemeClr val="tx2"/>
                </a:solidFill>
              </a:rPr>
              <a:t> Humano </a:t>
            </a:r>
            <a:r>
              <a:rPr lang="es-EC" sz="3171" dirty="0">
                <a:solidFill>
                  <a:schemeClr val="tx2"/>
                </a:solidFill>
              </a:rPr>
              <a:t>(x))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Empleado ⊑ </a:t>
            </a:r>
            <a:r>
              <a:rPr lang="es-EC" sz="3171" dirty="0">
                <a:solidFill>
                  <a:schemeClr val="tx2"/>
                </a:solidFill>
              </a:rPr>
              <a:t>Humano</a:t>
            </a:r>
            <a:endParaRPr lang="es-EC" sz="317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827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49"/>
            <a:ext cx="8607105" cy="588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Construcción de conceptos complejos</a:t>
            </a:r>
            <a:endParaRPr lang="es-EC" sz="2774" dirty="0"/>
          </a:p>
          <a:p>
            <a:r>
              <a:rPr lang="es-EC" sz="3171" dirty="0"/>
              <a:t>Equivalencia </a:t>
            </a:r>
            <a:r>
              <a:rPr lang="es-EC" sz="3171" dirty="0"/>
              <a:t>de clase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toda </a:t>
            </a:r>
            <a:r>
              <a:rPr lang="es-EC" sz="3171" dirty="0">
                <a:solidFill>
                  <a:schemeClr val="tx2"/>
                </a:solidFill>
              </a:rPr>
              <a:t>prosa es exactamente una novela</a:t>
            </a:r>
            <a:endParaRPr lang="es-EC" sz="3171" dirty="0">
              <a:solidFill>
                <a:schemeClr val="tx2"/>
              </a:solidFill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(∀x) (Novela (x) ↔ Prosa (x))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Novela </a:t>
            </a:r>
            <a:r>
              <a:rPr lang="es-EC" sz="3171" dirty="0">
                <a:solidFill>
                  <a:schemeClr val="tx2"/>
                </a:solidFill>
              </a:rPr>
              <a:t>≡ </a:t>
            </a:r>
            <a:r>
              <a:rPr lang="es-EC" sz="3171" dirty="0">
                <a:solidFill>
                  <a:schemeClr val="tx2"/>
                </a:solidFill>
              </a:rPr>
              <a:t>Prosa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endParaRPr lang="es-EC" sz="3171" dirty="0">
              <a:solidFill>
                <a:schemeClr val="tx2"/>
              </a:solidFill>
            </a:endParaRP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una </a:t>
            </a:r>
            <a:r>
              <a:rPr lang="es-EC" sz="3171" dirty="0">
                <a:solidFill>
                  <a:schemeClr val="tx2"/>
                </a:solidFill>
              </a:rPr>
              <a:t>madre es una mujer que tiene </a:t>
            </a:r>
            <a:r>
              <a:rPr lang="es-EC" sz="3171" dirty="0">
                <a:solidFill>
                  <a:schemeClr val="tx2"/>
                </a:solidFill>
              </a:rPr>
              <a:t>hijos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(∀x) (Madre (x) ↔ (Mujer(x) </a:t>
            </a:r>
            <a:r>
              <a:rPr lang="es-EC" sz="3171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s-EC" sz="3171" dirty="0">
                <a:solidFill>
                  <a:schemeClr val="tx2"/>
                </a:solidFill>
              </a:rPr>
              <a:t> 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y(</a:t>
            </a:r>
            <a:r>
              <a:rPr lang="es-EC" sz="317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tieneHijo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EC" sz="3171" dirty="0" err="1">
                <a:solidFill>
                  <a:schemeClr val="tx2"/>
                </a:solidFill>
              </a:rPr>
              <a:t>x,y</a:t>
            </a:r>
            <a:r>
              <a:rPr lang="es-EC" sz="3171" dirty="0">
                <a:solidFill>
                  <a:schemeClr val="tx2"/>
                </a:solidFill>
              </a:rPr>
              <a:t>) </a:t>
            </a:r>
            <a:r>
              <a:rPr lang="es-EC" sz="3171" dirty="0">
                <a:solidFill>
                  <a:schemeClr val="tx2"/>
                </a:solidFill>
                <a:sym typeface="Symbol" panose="05050102010706020507" pitchFamily="18" charset="2"/>
              </a:rPr>
              <a:t> 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Persona(y)</a:t>
            </a:r>
            <a:r>
              <a:rPr lang="es-EC" sz="3171" dirty="0">
                <a:solidFill>
                  <a:schemeClr val="tx2"/>
                </a:solidFill>
              </a:rPr>
              <a:t>)) 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madre </a:t>
            </a:r>
            <a:r>
              <a:rPr lang="es-EC" sz="3171" dirty="0">
                <a:solidFill>
                  <a:schemeClr val="tx2"/>
                </a:solidFill>
              </a:rPr>
              <a:t>≡ </a:t>
            </a:r>
            <a:r>
              <a:rPr lang="es-EC" sz="3171" dirty="0">
                <a:solidFill>
                  <a:schemeClr val="tx2"/>
                </a:solidFill>
              </a:rPr>
              <a:t>mujer 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3171" dirty="0">
                <a:solidFill>
                  <a:schemeClr val="tx2"/>
                </a:solidFill>
              </a:rPr>
              <a:t> ∃</a:t>
            </a:r>
            <a:r>
              <a:rPr lang="es-EC" sz="3171" dirty="0" err="1">
                <a:solidFill>
                  <a:schemeClr val="tx2"/>
                </a:solidFill>
              </a:rPr>
              <a:t>tieneHijo.Persona</a:t>
            </a:r>
            <a:endParaRPr lang="es-EC" sz="3171" dirty="0">
              <a:solidFill>
                <a:schemeClr val="tx2"/>
              </a:solidFill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endParaRPr lang="es-EC" sz="3171" dirty="0">
              <a:solidFill>
                <a:schemeClr val="tx2"/>
              </a:solidFill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endParaRPr lang="es-EC" sz="317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083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49"/>
            <a:ext cx="8607105" cy="5398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Construcción de conceptos complejos</a:t>
            </a:r>
            <a:endParaRPr lang="es-EC" sz="2774" dirty="0"/>
          </a:p>
          <a:p>
            <a:r>
              <a:rPr lang="es-EC" sz="3171" dirty="0"/>
              <a:t>Equivalencia </a:t>
            </a:r>
            <a:r>
              <a:rPr lang="es-EC" sz="3171" dirty="0"/>
              <a:t>de clase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Un progenitor es un padre o una madre</a:t>
            </a:r>
            <a:endParaRPr lang="es-EC" sz="3171" dirty="0">
              <a:solidFill>
                <a:schemeClr val="tx2"/>
              </a:solidFill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P</a:t>
            </a:r>
            <a:r>
              <a:rPr lang="es-EC" sz="3171" dirty="0">
                <a:solidFill>
                  <a:schemeClr val="tx2"/>
                </a:solidFill>
              </a:rPr>
              <a:t>rogenitor </a:t>
            </a:r>
            <a:r>
              <a:rPr lang="es-EC" sz="3171" dirty="0">
                <a:solidFill>
                  <a:schemeClr val="tx2"/>
                </a:solidFill>
              </a:rPr>
              <a:t>≡ </a:t>
            </a:r>
            <a:r>
              <a:rPr lang="es-EC" sz="3171" dirty="0">
                <a:solidFill>
                  <a:schemeClr val="tx2"/>
                </a:solidFill>
              </a:rPr>
              <a:t>Madre 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⊔</a:t>
            </a:r>
            <a:r>
              <a:rPr lang="es-EC" sz="3171" dirty="0">
                <a:solidFill>
                  <a:schemeClr val="tx2"/>
                </a:solidFill>
              </a:rPr>
              <a:t> Padre</a:t>
            </a:r>
            <a:endParaRPr lang="es-EC" sz="3171" dirty="0">
              <a:solidFill>
                <a:schemeClr val="tx2"/>
              </a:solidFill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(</a:t>
            </a:r>
            <a:r>
              <a:rPr lang="es-EC" sz="3171" dirty="0">
                <a:solidFill>
                  <a:schemeClr val="tx2"/>
                </a:solidFill>
              </a:rPr>
              <a:t>∀x) </a:t>
            </a:r>
            <a:r>
              <a:rPr lang="es-EC" sz="3171" dirty="0">
                <a:solidFill>
                  <a:schemeClr val="tx2"/>
                </a:solidFill>
              </a:rPr>
              <a:t>(Progenitor (</a:t>
            </a:r>
            <a:r>
              <a:rPr lang="es-EC" sz="3171" dirty="0">
                <a:solidFill>
                  <a:schemeClr val="tx2"/>
                </a:solidFill>
              </a:rPr>
              <a:t>x) ↔ </a:t>
            </a:r>
            <a:r>
              <a:rPr lang="es-EC" sz="3171" dirty="0">
                <a:solidFill>
                  <a:schemeClr val="tx2"/>
                </a:solidFill>
              </a:rPr>
              <a:t>(Madre(x) </a:t>
            </a:r>
            <a:r>
              <a:rPr lang="es-EC" sz="3171" dirty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s-EC" sz="3171" dirty="0">
                <a:solidFill>
                  <a:schemeClr val="tx2"/>
                </a:solidFill>
              </a:rPr>
              <a:t> Padre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(x)</a:t>
            </a:r>
            <a:r>
              <a:rPr lang="es-EC" sz="3171" dirty="0">
                <a:solidFill>
                  <a:schemeClr val="tx2"/>
                </a:solidFill>
              </a:rPr>
              <a:t>))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Una abuela es una madre que tiene un hijo que es </a:t>
            </a:r>
            <a:r>
              <a:rPr lang="es-EC" sz="3171" dirty="0">
                <a:solidFill>
                  <a:schemeClr val="tx2"/>
                </a:solidFill>
              </a:rPr>
              <a:t>progenitor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A</a:t>
            </a:r>
            <a:r>
              <a:rPr lang="es-EC" sz="3171" dirty="0">
                <a:solidFill>
                  <a:schemeClr val="tx2"/>
                </a:solidFill>
              </a:rPr>
              <a:t>buela≡ Madre 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⊓</a:t>
            </a:r>
            <a:r>
              <a:rPr lang="es-EC" sz="3171" dirty="0">
                <a:solidFill>
                  <a:schemeClr val="tx2"/>
                </a:solidFill>
              </a:rPr>
              <a:t> ∃</a:t>
            </a:r>
            <a:r>
              <a:rPr lang="es-EC" sz="3171" dirty="0" err="1">
                <a:solidFill>
                  <a:schemeClr val="tx2"/>
                </a:solidFill>
              </a:rPr>
              <a:t>tieneHijo.Progenitor</a:t>
            </a:r>
            <a:endParaRPr lang="es-EC" sz="3171" dirty="0">
              <a:solidFill>
                <a:schemeClr val="tx2"/>
              </a:solidFill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(∀x) </a:t>
            </a:r>
            <a:r>
              <a:rPr lang="es-EC" sz="3171" dirty="0">
                <a:solidFill>
                  <a:schemeClr val="tx2"/>
                </a:solidFill>
              </a:rPr>
              <a:t>(Abuela (</a:t>
            </a:r>
            <a:r>
              <a:rPr lang="es-EC" sz="3171" dirty="0">
                <a:solidFill>
                  <a:schemeClr val="tx2"/>
                </a:solidFill>
              </a:rPr>
              <a:t>x) ↔ (Madre(x) </a:t>
            </a:r>
            <a:r>
              <a:rPr lang="es-EC" sz="3171" dirty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s-EC" sz="3171" dirty="0">
                <a:solidFill>
                  <a:schemeClr val="tx2"/>
                </a:solidFill>
              </a:rPr>
              <a:t> 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y(</a:t>
            </a:r>
            <a:r>
              <a:rPr lang="es-EC" sz="3171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tieneHijo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EC" sz="3171" dirty="0" err="1">
                <a:solidFill>
                  <a:schemeClr val="tx2"/>
                </a:solidFill>
              </a:rPr>
              <a:t>x,y</a:t>
            </a:r>
            <a:r>
              <a:rPr lang="es-EC" sz="3171" dirty="0">
                <a:solidFill>
                  <a:schemeClr val="tx2"/>
                </a:solidFill>
              </a:rPr>
              <a:t>) </a:t>
            </a:r>
            <a:r>
              <a:rPr lang="es-EC" sz="3171" dirty="0">
                <a:solidFill>
                  <a:schemeClr val="tx2"/>
                </a:solidFill>
                <a:sym typeface="Symbol" panose="05050102010706020507" pitchFamily="18" charset="2"/>
              </a:rPr>
              <a:t> </a:t>
            </a:r>
            <a:r>
              <a:rPr lang="es-EC" sz="317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Progenitor(y)</a:t>
            </a:r>
            <a:r>
              <a:rPr lang="es-EC" sz="3171" dirty="0">
                <a:solidFill>
                  <a:schemeClr val="tx2"/>
                </a:solidFill>
              </a:rPr>
              <a:t>))</a:t>
            </a:r>
            <a:endParaRPr lang="es-EC" sz="317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15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49"/>
            <a:ext cx="8607105" cy="393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Construcción de conceptos complejos</a:t>
            </a:r>
            <a:endParaRPr lang="es-EC" sz="2774" dirty="0"/>
          </a:p>
          <a:p>
            <a:r>
              <a:rPr lang="es-EC" sz="3171" dirty="0"/>
              <a:t>Relaciones de </a:t>
            </a:r>
            <a:r>
              <a:rPr lang="es-EC" sz="3171" dirty="0"/>
              <a:t>clase</a:t>
            </a:r>
          </a:p>
          <a:p>
            <a:pPr marL="339762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Toda novela es una mezcla entre un libro y ficción o un libro bolsillo y no poesía</a:t>
            </a:r>
            <a:endParaRPr lang="es-EC" sz="3171" dirty="0">
              <a:solidFill>
                <a:schemeClr val="tx2"/>
              </a:solidFill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Novela ⊑ (Libro ⊓ Ficción) ⊔ </a:t>
            </a:r>
            <a:r>
              <a:rPr lang="es-EC" sz="3171" dirty="0">
                <a:solidFill>
                  <a:schemeClr val="tx2"/>
                </a:solidFill>
              </a:rPr>
              <a:t>(</a:t>
            </a:r>
            <a:r>
              <a:rPr lang="es-EC" sz="3171" dirty="0" err="1">
                <a:solidFill>
                  <a:schemeClr val="tx2"/>
                </a:solidFill>
              </a:rPr>
              <a:t>LibroBolsillo</a:t>
            </a:r>
            <a:r>
              <a:rPr lang="es-EC" sz="3171" dirty="0">
                <a:solidFill>
                  <a:schemeClr val="tx2"/>
                </a:solidFill>
              </a:rPr>
              <a:t> </a:t>
            </a:r>
            <a:r>
              <a:rPr lang="es-EC" sz="3171" dirty="0">
                <a:solidFill>
                  <a:schemeClr val="tx2"/>
                </a:solidFill>
              </a:rPr>
              <a:t>⊓ ¬</a:t>
            </a:r>
            <a:r>
              <a:rPr lang="es-EC" sz="3171" dirty="0" err="1">
                <a:solidFill>
                  <a:schemeClr val="tx2"/>
                </a:solidFill>
              </a:rPr>
              <a:t>Poesia</a:t>
            </a:r>
            <a:r>
              <a:rPr lang="es-EC" sz="3171" dirty="0">
                <a:solidFill>
                  <a:schemeClr val="tx2"/>
                </a:solidFill>
              </a:rPr>
              <a:t>)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(</a:t>
            </a:r>
            <a:r>
              <a:rPr lang="es-EC" sz="3171" dirty="0">
                <a:solidFill>
                  <a:schemeClr val="tx2"/>
                </a:solidFill>
              </a:rPr>
              <a:t>∀x) (Novela (x) → ((Libro (x) ∧ Ficción (x</a:t>
            </a:r>
            <a:r>
              <a:rPr lang="es-EC" sz="3171" dirty="0">
                <a:solidFill>
                  <a:schemeClr val="tx2"/>
                </a:solidFill>
              </a:rPr>
              <a:t>)) ∨ (</a:t>
            </a:r>
            <a:r>
              <a:rPr lang="es-EC" sz="3171" dirty="0" err="1">
                <a:solidFill>
                  <a:schemeClr val="tx2"/>
                </a:solidFill>
              </a:rPr>
              <a:t>LibroBolsillo</a:t>
            </a:r>
            <a:r>
              <a:rPr lang="es-EC" sz="3171" dirty="0">
                <a:solidFill>
                  <a:schemeClr val="tx2"/>
                </a:solidFill>
              </a:rPr>
              <a:t> </a:t>
            </a:r>
            <a:r>
              <a:rPr lang="es-EC" sz="3171" dirty="0">
                <a:solidFill>
                  <a:schemeClr val="tx2"/>
                </a:solidFill>
              </a:rPr>
              <a:t>(x) ∧ ¬</a:t>
            </a:r>
            <a:r>
              <a:rPr lang="es-EC" sz="3171" dirty="0" err="1">
                <a:solidFill>
                  <a:schemeClr val="tx2"/>
                </a:solidFill>
              </a:rPr>
              <a:t>Poesia</a:t>
            </a:r>
            <a:r>
              <a:rPr lang="es-EC" sz="3171" dirty="0">
                <a:solidFill>
                  <a:schemeClr val="tx2"/>
                </a:solidFill>
              </a:rPr>
              <a:t> </a:t>
            </a:r>
            <a:r>
              <a:rPr lang="es-EC" sz="3171" dirty="0">
                <a:solidFill>
                  <a:schemeClr val="tx2"/>
                </a:solidFill>
              </a:rPr>
              <a:t>(x)))</a:t>
            </a:r>
          </a:p>
        </p:txBody>
      </p:sp>
    </p:spTree>
    <p:extLst>
      <p:ext uri="{BB962C8B-B14F-4D97-AF65-F5344CB8AC3E}">
        <p14:creationId xmlns:p14="http://schemas.microsoft.com/office/powerpoint/2010/main" val="27976984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50"/>
            <a:ext cx="8607105" cy="295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Cuantificadores en roles</a:t>
            </a:r>
            <a:endParaRPr lang="es-EC" sz="2774" dirty="0"/>
          </a:p>
          <a:p>
            <a:r>
              <a:rPr lang="es-EC" sz="3171" dirty="0"/>
              <a:t>Vinculación estricta del rango de un rol a una </a:t>
            </a:r>
            <a:r>
              <a:rPr lang="es-EC" sz="3171" dirty="0"/>
              <a:t>clase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Un libro debe </a:t>
            </a:r>
            <a:r>
              <a:rPr lang="es-EC" sz="3171" dirty="0">
                <a:solidFill>
                  <a:schemeClr val="tx2"/>
                </a:solidFill>
              </a:rPr>
              <a:t>tener como autor a un </a:t>
            </a:r>
            <a:r>
              <a:rPr lang="es-EC" sz="3171" dirty="0">
                <a:solidFill>
                  <a:schemeClr val="tx2"/>
                </a:solidFill>
              </a:rPr>
              <a:t>escritor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Libro </a:t>
            </a:r>
            <a:r>
              <a:rPr lang="es-EC" sz="3171" dirty="0">
                <a:solidFill>
                  <a:schemeClr val="tx2"/>
                </a:solidFill>
              </a:rPr>
              <a:t>⊑ ∀</a:t>
            </a:r>
            <a:r>
              <a:rPr lang="es-EC" sz="3171" dirty="0" err="1">
                <a:solidFill>
                  <a:schemeClr val="tx2"/>
                </a:solidFill>
              </a:rPr>
              <a:t>autor.Escritor</a:t>
            </a:r>
            <a:endParaRPr lang="es-EC" sz="3171" dirty="0">
              <a:solidFill>
                <a:schemeClr val="tx2"/>
              </a:solidFill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(</a:t>
            </a:r>
            <a:r>
              <a:rPr lang="es-EC" sz="3171" dirty="0">
                <a:solidFill>
                  <a:schemeClr val="tx2"/>
                </a:solidFill>
              </a:rPr>
              <a:t>∀x) (Libro (x) → (∀y) (autor (x, y) → Escritor (y)))</a:t>
            </a:r>
          </a:p>
        </p:txBody>
      </p:sp>
    </p:spTree>
    <p:extLst>
      <p:ext uri="{BB962C8B-B14F-4D97-AF65-F5344CB8AC3E}">
        <p14:creationId xmlns:p14="http://schemas.microsoft.com/office/powerpoint/2010/main" val="30120765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2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 Lógica Descriptiva : </a:t>
            </a:r>
            <a:r>
              <a:rPr lang="es-EC" sz="2774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</a:t>
            </a:r>
            <a:endParaRPr lang="es-EC" sz="2774" spc="-59" dirty="0">
              <a:solidFill>
                <a:srgbClr val="000070"/>
              </a:solidFill>
              <a:latin typeface="Viner Hand ITC" panose="03070502030502020203" pitchFamily="66" charset="0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Rectángulo 2"/>
          <p:cNvSpPr/>
          <p:nvPr/>
        </p:nvSpPr>
        <p:spPr>
          <a:xfrm>
            <a:off x="1867948" y="1270650"/>
            <a:ext cx="8607105" cy="344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774" b="1" spc="-59" dirty="0">
                <a:solidFill>
                  <a:srgbClr val="000070"/>
                </a:solidFill>
                <a:latin typeface="Viner Hand ITC" panose="03070502030502020203" pitchFamily="66" charset="0"/>
                <a:cs typeface="Tahoma"/>
              </a:rPr>
              <a:t>ALC </a:t>
            </a:r>
            <a:r>
              <a:rPr lang="es-EC" sz="2774" b="1" dirty="0"/>
              <a:t>Cuantificadores en roles</a:t>
            </a:r>
            <a:endParaRPr lang="es-EC" sz="2774" dirty="0"/>
          </a:p>
          <a:p>
            <a:r>
              <a:rPr lang="es-EC" sz="3171" dirty="0"/>
              <a:t>Vinculación abierta </a:t>
            </a:r>
            <a:r>
              <a:rPr lang="es-EC" sz="3171" dirty="0"/>
              <a:t>del rango de un rol a una </a:t>
            </a:r>
            <a:r>
              <a:rPr lang="es-EC" sz="3171" dirty="0"/>
              <a:t>clase</a:t>
            </a:r>
          </a:p>
          <a:p>
            <a:pPr marL="566271" indent="-566271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Cada libro tiene al menos un autor (que es una persona)</a:t>
            </a: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Libro ⊑ ∃</a:t>
            </a:r>
            <a:r>
              <a:rPr lang="es-EC" sz="3171" dirty="0" err="1">
                <a:solidFill>
                  <a:schemeClr val="tx2"/>
                </a:solidFill>
              </a:rPr>
              <a:t>autor.Persona</a:t>
            </a:r>
            <a:endParaRPr lang="es-EC" sz="3171" dirty="0">
              <a:solidFill>
                <a:schemeClr val="tx2"/>
              </a:solidFill>
            </a:endParaRPr>
          </a:p>
          <a:p>
            <a:pPr marL="1245796" lvl="1" indent="-339762">
              <a:buFont typeface="Arial" panose="020B0604020202020204" pitchFamily="34" charset="0"/>
              <a:buChar char="•"/>
            </a:pPr>
            <a:r>
              <a:rPr lang="es-EC" sz="3171" dirty="0">
                <a:solidFill>
                  <a:schemeClr val="tx2"/>
                </a:solidFill>
              </a:rPr>
              <a:t>(∀x) (Libro (x) → (∃y) (autor (x, y) Λ Persona (y)))</a:t>
            </a:r>
          </a:p>
        </p:txBody>
      </p:sp>
    </p:spTree>
    <p:extLst>
      <p:ext uri="{BB962C8B-B14F-4D97-AF65-F5344CB8AC3E}">
        <p14:creationId xmlns:p14="http://schemas.microsoft.com/office/powerpoint/2010/main" val="27468946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948" y="2585958"/>
            <a:ext cx="8581938" cy="163585"/>
          </a:xfrm>
          <a:custGeom>
            <a:avLst/>
            <a:gdLst/>
            <a:ahLst/>
            <a:cxnLst/>
            <a:rect l="l" t="t" r="r" b="b"/>
            <a:pathLst>
              <a:path w="4330700" h="82550">
                <a:moveTo>
                  <a:pt x="42792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330079" y="82384"/>
                </a:lnTo>
                <a:lnTo>
                  <a:pt x="4330079" y="50800"/>
                </a:lnTo>
                <a:lnTo>
                  <a:pt x="4326071" y="31075"/>
                </a:lnTo>
                <a:lnTo>
                  <a:pt x="4315157" y="14922"/>
                </a:lnTo>
                <a:lnTo>
                  <a:pt x="4299004" y="4008"/>
                </a:lnTo>
                <a:lnTo>
                  <a:pt x="42792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968616" y="3600088"/>
            <a:ext cx="201336" cy="2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069286" y="3574921"/>
            <a:ext cx="8479934" cy="226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10448657" y="2686148"/>
            <a:ext cx="100563" cy="913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1867948" y="2673992"/>
            <a:ext cx="8581938" cy="1026810"/>
          </a:xfrm>
          <a:custGeom>
            <a:avLst/>
            <a:gdLst/>
            <a:ahLst/>
            <a:cxnLst/>
            <a:rect l="l" t="t" r="r" b="b"/>
            <a:pathLst>
              <a:path w="4330700" h="518159">
                <a:moveTo>
                  <a:pt x="4330079" y="0"/>
                </a:moveTo>
                <a:lnTo>
                  <a:pt x="0" y="0"/>
                </a:lnTo>
                <a:lnTo>
                  <a:pt x="0" y="467335"/>
                </a:lnTo>
                <a:lnTo>
                  <a:pt x="4008" y="487060"/>
                </a:lnTo>
                <a:lnTo>
                  <a:pt x="14922" y="503213"/>
                </a:lnTo>
                <a:lnTo>
                  <a:pt x="31075" y="514127"/>
                </a:lnTo>
                <a:lnTo>
                  <a:pt x="50800" y="518136"/>
                </a:lnTo>
                <a:lnTo>
                  <a:pt x="4279279" y="518136"/>
                </a:lnTo>
                <a:lnTo>
                  <a:pt x="4299004" y="514127"/>
                </a:lnTo>
                <a:lnTo>
                  <a:pt x="4315157" y="503213"/>
                </a:lnTo>
                <a:lnTo>
                  <a:pt x="4326071" y="487060"/>
                </a:lnTo>
                <a:lnTo>
                  <a:pt x="4330079" y="467335"/>
                </a:lnTo>
                <a:lnTo>
                  <a:pt x="433007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/>
          <p:nvPr/>
        </p:nvSpPr>
        <p:spPr>
          <a:xfrm>
            <a:off x="10448656" y="2761654"/>
            <a:ext cx="0" cy="877069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44214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/>
          <p:nvPr/>
        </p:nvSpPr>
        <p:spPr>
          <a:xfrm>
            <a:off x="10448656" y="2736486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10448656" y="271131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/>
          <p:nvPr/>
        </p:nvSpPr>
        <p:spPr>
          <a:xfrm>
            <a:off x="10448656" y="268615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57244" y="2460872"/>
            <a:ext cx="6259781" cy="807982"/>
          </a:xfrm>
          <a:prstGeom prst="rect">
            <a:avLst/>
          </a:prstGeom>
        </p:spPr>
        <p:txBody>
          <a:bodyPr vert="horz" wrap="square" lIns="0" tIns="129608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21"/>
              </a:spcBef>
            </a:pPr>
            <a:r>
              <a:rPr lang="es-EC" spc="-99" dirty="0"/>
              <a:t>Práctica 4</a:t>
            </a:r>
          </a:p>
        </p:txBody>
      </p:sp>
    </p:spTree>
    <p:extLst>
      <p:ext uri="{BB962C8B-B14F-4D97-AF65-F5344CB8AC3E}">
        <p14:creationId xmlns:p14="http://schemas.microsoft.com/office/powerpoint/2010/main" val="6969373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sz="2774" spc="-59" dirty="0" err="1">
                <a:solidFill>
                  <a:srgbClr val="000070"/>
                </a:solidFill>
                <a:latin typeface="Tahoma"/>
                <a:cs typeface="Tahoma"/>
              </a:rPr>
              <a:t>Descripti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va</a:t>
            </a:r>
            <a:endParaRPr sz="2774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52"/>
          <p:cNvSpPr txBox="1"/>
          <p:nvPr/>
        </p:nvSpPr>
        <p:spPr>
          <a:xfrm>
            <a:off x="1879121" y="1608532"/>
            <a:ext cx="8595932" cy="327015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marR="171140">
              <a:lnSpc>
                <a:spcPct val="102699"/>
              </a:lnSpc>
              <a:spcBef>
                <a:spcPts val="109"/>
              </a:spcBef>
            </a:pPr>
            <a:r>
              <a:rPr lang="es-EC" sz="2378" spc="-59" dirty="0">
                <a:latin typeface="Tahoma"/>
                <a:cs typeface="Tahoma"/>
              </a:rPr>
              <a:t>Lógicas </a:t>
            </a:r>
            <a:r>
              <a:rPr lang="es-EC" sz="2378" spc="-59" dirty="0">
                <a:latin typeface="Tahoma"/>
                <a:cs typeface="Tahoma"/>
              </a:rPr>
              <a:t>Descriptivas se derivan de los primeros formalismos de representación de conocimiento </a:t>
            </a:r>
            <a:r>
              <a:rPr lang="es-EC" sz="2378" spc="-50" dirty="0">
                <a:latin typeface="Tahoma"/>
                <a:cs typeface="Tahoma"/>
              </a:rPr>
              <a:t>(finales </a:t>
            </a:r>
            <a:r>
              <a:rPr lang="es-EC" sz="2378" spc="-59" dirty="0">
                <a:latin typeface="Tahoma"/>
                <a:cs typeface="Tahoma"/>
              </a:rPr>
              <a:t>’70s, </a:t>
            </a:r>
            <a:r>
              <a:rPr lang="es-EC" sz="2378" spc="-59" dirty="0">
                <a:latin typeface="Tahoma"/>
                <a:cs typeface="Tahoma"/>
              </a:rPr>
              <a:t>inicios </a:t>
            </a:r>
            <a:r>
              <a:rPr lang="es-EC" sz="2378" spc="-69" dirty="0">
                <a:latin typeface="Tahoma"/>
                <a:cs typeface="Tahoma"/>
              </a:rPr>
              <a:t>’80s</a:t>
            </a:r>
            <a:r>
              <a:rPr lang="es-EC" sz="2378" spc="-69" dirty="0">
                <a:latin typeface="Tahoma"/>
                <a:cs typeface="Tahoma"/>
              </a:rPr>
              <a:t>):</a:t>
            </a:r>
            <a:endParaRPr lang="es-EC" sz="2378" dirty="0">
              <a:latin typeface="Tahoma"/>
              <a:cs typeface="Tahoma"/>
            </a:endParaRPr>
          </a:p>
          <a:p>
            <a:pPr marL="669458" marR="60402" indent="-339762">
              <a:lnSpc>
                <a:spcPct val="1026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lang="es-EC" sz="2378" spc="-69" dirty="0">
                <a:latin typeface="Tahoma"/>
                <a:cs typeface="Tahoma"/>
              </a:rPr>
              <a:t>Redes Semánticas</a:t>
            </a:r>
            <a:r>
              <a:rPr lang="es-EC" sz="2378" spc="-109" dirty="0">
                <a:latin typeface="Tahoma"/>
                <a:cs typeface="Tahoma"/>
              </a:rPr>
              <a:t>: formalismo basado-grafos</a:t>
            </a:r>
            <a:r>
              <a:rPr lang="es-EC" sz="2378" spc="-79" dirty="0">
                <a:latin typeface="Tahoma"/>
                <a:cs typeface="Tahoma"/>
              </a:rPr>
              <a:t>, </a:t>
            </a:r>
            <a:r>
              <a:rPr lang="es-EC" sz="2378" spc="-139" dirty="0">
                <a:latin typeface="Tahoma"/>
                <a:cs typeface="Tahoma"/>
              </a:rPr>
              <a:t>usados para representar el significado de las oraciones</a:t>
            </a:r>
            <a:r>
              <a:rPr lang="es-EC" sz="2378" spc="-119" dirty="0">
                <a:latin typeface="Tahoma"/>
                <a:cs typeface="Tahoma"/>
              </a:rPr>
              <a:t>.</a:t>
            </a:r>
            <a:endParaRPr lang="es-EC" sz="2378" dirty="0">
              <a:latin typeface="Tahoma"/>
              <a:cs typeface="Tahoma"/>
            </a:endParaRPr>
          </a:p>
          <a:p>
            <a:pPr marL="669458" marR="987828" indent="-339762">
              <a:lnSpc>
                <a:spcPct val="102600"/>
              </a:lnSpc>
              <a:spcBef>
                <a:spcPts val="595"/>
              </a:spcBef>
              <a:buFont typeface="Arial" panose="020B0604020202020204" pitchFamily="34" charset="0"/>
              <a:buChar char="•"/>
            </a:pPr>
            <a:r>
              <a:rPr lang="es-EC" sz="2378" spc="-89" dirty="0">
                <a:latin typeface="Tahoma"/>
                <a:cs typeface="Tahoma"/>
              </a:rPr>
              <a:t>Sistemas de Marcos</a:t>
            </a:r>
            <a:r>
              <a:rPr lang="es-EC" sz="2378" spc="-109" dirty="0">
                <a:latin typeface="Tahoma"/>
                <a:cs typeface="Tahoma"/>
              </a:rPr>
              <a:t>: marcos utilizados para representar situaciones prototípicas, antecedentes de formalismos orientados a objetos</a:t>
            </a:r>
            <a:r>
              <a:rPr lang="es-EC" sz="2378" spc="-89" dirty="0">
                <a:latin typeface="Tahoma"/>
                <a:cs typeface="Tahoma"/>
              </a:rPr>
              <a:t>.</a:t>
            </a:r>
            <a:endParaRPr lang="es-EC" sz="2378" dirty="0">
              <a:latin typeface="Tahoma"/>
              <a:cs typeface="Tahoma"/>
            </a:endParaRPr>
          </a:p>
          <a:p>
            <a:pPr marL="75503" marR="465600">
              <a:lnSpc>
                <a:spcPct val="102600"/>
              </a:lnSpc>
              <a:spcBef>
                <a:spcPts val="585"/>
              </a:spcBef>
            </a:pPr>
            <a:r>
              <a:rPr lang="es-EC" sz="2378" spc="-79" dirty="0">
                <a:latin typeface="Tahoma"/>
                <a:cs typeface="Tahoma"/>
              </a:rPr>
              <a:t>Problemas</a:t>
            </a:r>
            <a:r>
              <a:rPr lang="es-EC" sz="2378" spc="-79" dirty="0">
                <a:latin typeface="Tahoma"/>
                <a:cs typeface="Tahoma"/>
              </a:rPr>
              <a:t>: </a:t>
            </a:r>
            <a:r>
              <a:rPr lang="es-EC" sz="2378" b="1" spc="-139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lang="es-EC" sz="2378" b="1" spc="-109" dirty="0">
                <a:solidFill>
                  <a:srgbClr val="FF0000"/>
                </a:solidFill>
                <a:latin typeface="Arial"/>
                <a:cs typeface="Arial"/>
              </a:rPr>
              <a:t>semántica clara</a:t>
            </a:r>
            <a:r>
              <a:rPr lang="es-EC" sz="2378" spc="-119" dirty="0">
                <a:latin typeface="Tahoma"/>
                <a:cs typeface="Tahoma"/>
              </a:rPr>
              <a:t>, </a:t>
            </a:r>
            <a:r>
              <a:rPr lang="es-EC" sz="2378" spc="-109" dirty="0">
                <a:latin typeface="Tahoma"/>
                <a:cs typeface="Tahoma"/>
              </a:rPr>
              <a:t>razonamiento no bien entendido</a:t>
            </a:r>
            <a:r>
              <a:rPr lang="es-EC" sz="2378" spc="-79" dirty="0">
                <a:latin typeface="Tahoma"/>
                <a:cs typeface="Tahoma"/>
              </a:rPr>
              <a:t>.  </a:t>
            </a:r>
            <a:endParaRPr lang="es-EC" sz="2378" spc="-79" dirty="0">
              <a:latin typeface="Tahoma"/>
              <a:cs typeface="Tahoma"/>
            </a:endParaRPr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520" y="1608532"/>
            <a:ext cx="8342465" cy="46784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830" y="1608533"/>
            <a:ext cx="8745842" cy="469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538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359073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 marL="213925">
              <a:lnSpc>
                <a:spcPts val="2824"/>
              </a:lnSpc>
            </a:pP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Lógica </a:t>
            </a:r>
            <a:r>
              <a:rPr sz="2774" spc="-59" dirty="0" err="1">
                <a:solidFill>
                  <a:srgbClr val="000070"/>
                </a:solidFill>
                <a:latin typeface="Tahoma"/>
                <a:cs typeface="Tahoma"/>
              </a:rPr>
              <a:t>Descripti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va</a:t>
            </a:r>
            <a:endParaRPr sz="2774" dirty="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52"/>
          <p:cNvSpPr txBox="1"/>
          <p:nvPr/>
        </p:nvSpPr>
        <p:spPr>
          <a:xfrm>
            <a:off x="1879121" y="1608532"/>
            <a:ext cx="8595932" cy="427261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415265" marR="171140" indent="-339762">
              <a:lnSpc>
                <a:spcPct val="102699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s-EC" sz="2378" spc="-59" dirty="0">
                <a:latin typeface="Tahoma"/>
                <a:cs typeface="Tahoma"/>
              </a:rPr>
              <a:t>Las LD </a:t>
            </a:r>
            <a:r>
              <a:rPr lang="es-EC" sz="2378" spc="-59" dirty="0">
                <a:latin typeface="Tahoma"/>
                <a:cs typeface="Tahoma"/>
              </a:rPr>
              <a:t>son fragmentos de </a:t>
            </a:r>
            <a:r>
              <a:rPr lang="es-EC" sz="2378" spc="-59" dirty="0">
                <a:latin typeface="Tahoma"/>
                <a:cs typeface="Tahoma"/>
              </a:rPr>
              <a:t>LPO (</a:t>
            </a:r>
            <a:r>
              <a:rPr lang="es-EC" sz="2378" spc="-59" dirty="0">
                <a:latin typeface="Tahoma"/>
                <a:cs typeface="Tahoma"/>
              </a:rPr>
              <a:t>compromiso de expresividad y escalabilidad)</a:t>
            </a:r>
          </a:p>
          <a:p>
            <a:pPr marL="415265" marR="171140" indent="-339762">
              <a:lnSpc>
                <a:spcPct val="102699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s-EC" sz="2378" spc="-59" dirty="0">
                <a:latin typeface="Tahoma"/>
                <a:cs typeface="Tahoma"/>
              </a:rPr>
              <a:t>Una LD </a:t>
            </a:r>
            <a:r>
              <a:rPr lang="es-EC" sz="2378" spc="-59" dirty="0">
                <a:latin typeface="Tahoma"/>
                <a:cs typeface="Tahoma"/>
              </a:rPr>
              <a:t>modela conceptos, roles e individuos, y sus relaciones.</a:t>
            </a:r>
          </a:p>
          <a:p>
            <a:pPr marL="415265" marR="171140" indent="-339762">
              <a:lnSpc>
                <a:spcPct val="102699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s-EC" sz="2378" spc="-59" dirty="0">
                <a:latin typeface="Tahoma"/>
                <a:cs typeface="Tahoma"/>
              </a:rPr>
              <a:t>En LD </a:t>
            </a:r>
            <a:r>
              <a:rPr lang="es-EC" sz="2378" spc="-59" dirty="0">
                <a:latin typeface="Tahoma"/>
                <a:cs typeface="Tahoma"/>
              </a:rPr>
              <a:t>a partir de descripciones simples, se crean descripciones más complejas </a:t>
            </a:r>
            <a:r>
              <a:rPr lang="es-EC" sz="2378" spc="-59" dirty="0">
                <a:latin typeface="Tahoma"/>
                <a:cs typeface="Tahoma"/>
              </a:rPr>
              <a:t>con la </a:t>
            </a:r>
            <a:r>
              <a:rPr lang="es-EC" sz="2378" spc="-59" dirty="0">
                <a:latin typeface="Tahoma"/>
                <a:cs typeface="Tahoma"/>
              </a:rPr>
              <a:t>ayuda de constructores.</a:t>
            </a:r>
          </a:p>
          <a:p>
            <a:pPr marL="415265" marR="171140" indent="-339762">
              <a:lnSpc>
                <a:spcPct val="102699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s-EC" sz="2378" spc="-59" dirty="0">
                <a:latin typeface="Tahoma"/>
                <a:cs typeface="Tahoma"/>
              </a:rPr>
              <a:t>Las LD difieren </a:t>
            </a:r>
            <a:r>
              <a:rPr lang="es-EC" sz="2378" spc="-59" dirty="0">
                <a:latin typeface="Tahoma"/>
                <a:cs typeface="Tahoma"/>
              </a:rPr>
              <a:t>en los constructores aplicados (expresividad)</a:t>
            </a:r>
          </a:p>
          <a:p>
            <a:pPr marL="415265" marR="171140" indent="-339762">
              <a:lnSpc>
                <a:spcPct val="102699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s-EC" sz="2378" spc="-59" dirty="0">
                <a:latin typeface="Tahoma"/>
                <a:cs typeface="Tahoma"/>
              </a:rPr>
              <a:t>Las LD son </a:t>
            </a:r>
            <a:r>
              <a:rPr lang="es-EC" sz="2378" spc="-59" dirty="0" err="1">
                <a:latin typeface="Tahoma"/>
                <a:cs typeface="Tahoma"/>
              </a:rPr>
              <a:t>decidibles</a:t>
            </a:r>
            <a:r>
              <a:rPr lang="es-EC" sz="2378" spc="-59" dirty="0">
                <a:latin typeface="Tahoma"/>
                <a:cs typeface="Tahoma"/>
              </a:rPr>
              <a:t> (la mayoría de las veces)</a:t>
            </a:r>
          </a:p>
          <a:p>
            <a:pPr marL="415265" marR="171140" indent="-339762">
              <a:lnSpc>
                <a:spcPct val="102699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s-EC" sz="2378" spc="-59" dirty="0">
                <a:latin typeface="Tahoma"/>
                <a:cs typeface="Tahoma"/>
              </a:rPr>
              <a:t>Las LD poseen </a:t>
            </a:r>
            <a:r>
              <a:rPr lang="es-EC" sz="2378" spc="-59" dirty="0">
                <a:latin typeface="Tahoma"/>
                <a:cs typeface="Tahoma"/>
              </a:rPr>
              <a:t>suficiente expresividad (la mayoría de las veces)</a:t>
            </a:r>
          </a:p>
          <a:p>
            <a:pPr marL="415265" marR="171140" indent="-339762">
              <a:lnSpc>
                <a:spcPct val="102699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endParaRPr lang="es-EC" sz="2378" spc="-79" dirty="0">
              <a:latin typeface="Tahoma"/>
              <a:cs typeface="Tahoma"/>
            </a:endParaRPr>
          </a:p>
          <a:p>
            <a:pPr marL="75503" marR="171140">
              <a:lnSpc>
                <a:spcPct val="102699"/>
              </a:lnSpc>
              <a:spcBef>
                <a:spcPts val="109"/>
              </a:spcBef>
            </a:pPr>
            <a:r>
              <a:rPr lang="es-EC" sz="2378" spc="-79" dirty="0">
                <a:latin typeface="Tahoma"/>
                <a:cs typeface="Tahoma"/>
              </a:rPr>
              <a:t>Ejemplo de DL:</a:t>
            </a:r>
          </a:p>
          <a:p>
            <a:pPr marL="415265" marR="171140" indent="-339762">
              <a:lnSpc>
                <a:spcPct val="102699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lang="es-EC" sz="2378" spc="-79" dirty="0">
                <a:latin typeface="Tahoma"/>
                <a:cs typeface="Tahoma"/>
              </a:rPr>
              <a:t>El estándar W3C OWL 2 DL se basa en la lógica </a:t>
            </a:r>
            <a:r>
              <a:rPr lang="es-EC" sz="2378" spc="-79" dirty="0">
                <a:latin typeface="Tahoma"/>
                <a:cs typeface="Tahoma"/>
              </a:rPr>
              <a:t>descriptivas</a:t>
            </a:r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98387588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99" dirty="0"/>
              <a:t> 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Qué son las Lógicas Descriptivas hoy?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52"/>
          <p:cNvSpPr txBox="1"/>
          <p:nvPr/>
        </p:nvSpPr>
        <p:spPr>
          <a:xfrm>
            <a:off x="1879122" y="1608533"/>
            <a:ext cx="8432194" cy="53987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0335" marR="227767">
              <a:lnSpc>
                <a:spcPct val="102600"/>
              </a:lnSpc>
              <a:spcBef>
                <a:spcPts val="109"/>
              </a:spcBef>
            </a:pPr>
            <a:r>
              <a:rPr lang="es-EC" sz="2378" spc="-159" dirty="0">
                <a:latin typeface="Tahoma"/>
                <a:cs typeface="Tahoma"/>
              </a:rPr>
              <a:t>Una </a:t>
            </a:r>
            <a:r>
              <a:rPr lang="es-EC" sz="2378" spc="-159" dirty="0">
                <a:solidFill>
                  <a:srgbClr val="FF0000"/>
                </a:solidFill>
                <a:latin typeface="Tahoma"/>
                <a:cs typeface="Tahoma"/>
              </a:rPr>
              <a:t>familia de lógicas </a:t>
            </a:r>
            <a:r>
              <a:rPr lang="es-EC" sz="2378" spc="-159" dirty="0">
                <a:latin typeface="Tahoma"/>
                <a:cs typeface="Tahoma"/>
              </a:rPr>
              <a:t>que permiten hablar sobre un dominio, organizados en clases, y relacionados entre sí a través de varias relaciones binarias.</a:t>
            </a:r>
          </a:p>
          <a:p>
            <a:pPr marL="50335" marR="227767">
              <a:lnSpc>
                <a:spcPct val="102600"/>
              </a:lnSpc>
              <a:spcBef>
                <a:spcPts val="109"/>
              </a:spcBef>
            </a:pPr>
            <a:r>
              <a:rPr lang="es-EC" sz="2378" spc="-159" dirty="0">
                <a:latin typeface="Tahoma"/>
                <a:cs typeface="Tahoma"/>
              </a:rPr>
              <a:t>En resumen, las lógicas descriptivas permiten predicar sobre </a:t>
            </a:r>
            <a:r>
              <a:rPr lang="es-EC" sz="2378" spc="-159" dirty="0">
                <a:solidFill>
                  <a:srgbClr val="FF0000"/>
                </a:solidFill>
                <a:latin typeface="Tahoma"/>
                <a:cs typeface="Tahoma"/>
              </a:rPr>
              <a:t>gráficos dirigidos etiquetados.</a:t>
            </a:r>
          </a:p>
          <a:p>
            <a:pPr marL="645549" marR="227767" indent="-339762">
              <a:spcBef>
                <a:spcPts val="367"/>
              </a:spcBef>
              <a:buFont typeface="Arial" panose="020B0604020202020204" pitchFamily="34" charset="0"/>
              <a:buChar char="•"/>
            </a:pPr>
            <a:r>
              <a:rPr lang="es-EC" sz="2378" spc="-89" dirty="0" err="1">
                <a:latin typeface="Tahoma"/>
                <a:cs typeface="Tahoma"/>
              </a:rPr>
              <a:t>vertices</a:t>
            </a:r>
            <a:r>
              <a:rPr lang="es-EC" sz="2378" spc="-89" dirty="0">
                <a:latin typeface="Tahoma"/>
                <a:cs typeface="Tahoma"/>
              </a:rPr>
              <a:t> representan objetos del mundo real</a:t>
            </a:r>
          </a:p>
          <a:p>
            <a:pPr marL="645549" indent="-339762">
              <a:spcBef>
                <a:spcPts val="367"/>
              </a:spcBef>
              <a:buFont typeface="Arial" panose="020B0604020202020204" pitchFamily="34" charset="0"/>
              <a:buChar char="•"/>
            </a:pPr>
            <a:r>
              <a:rPr lang="es-EC" sz="2378" spc="-89" dirty="0">
                <a:latin typeface="Tahoma"/>
                <a:cs typeface="Tahoma"/>
              </a:rPr>
              <a:t>etiquetas de los vértices representan cualidades de los objetos.</a:t>
            </a:r>
          </a:p>
          <a:p>
            <a:pPr marL="645549" indent="-339762">
              <a:spcBef>
                <a:spcPts val="367"/>
              </a:spcBef>
              <a:buFont typeface="Arial" panose="020B0604020202020204" pitchFamily="34" charset="0"/>
              <a:buChar char="•"/>
            </a:pPr>
            <a:r>
              <a:rPr lang="es-EC" sz="2378" spc="-149" dirty="0">
                <a:latin typeface="Tahoma"/>
                <a:cs typeface="Tahoma"/>
              </a:rPr>
              <a:t>bordes representan relaciones entre (pares de) objetos.</a:t>
            </a:r>
            <a:endParaRPr lang="es-EC" sz="2378" dirty="0">
              <a:latin typeface="Tahoma"/>
              <a:cs typeface="Tahoma"/>
            </a:endParaRPr>
          </a:p>
          <a:p>
            <a:pPr marL="644290" marR="668200" indent="-339762">
              <a:lnSpc>
                <a:spcPct val="102600"/>
              </a:lnSpc>
              <a:spcBef>
                <a:spcPts val="297"/>
              </a:spcBef>
              <a:buFont typeface="Arial" panose="020B0604020202020204" pitchFamily="34" charset="0"/>
              <a:buChar char="•"/>
            </a:pPr>
            <a:r>
              <a:rPr lang="es-EC" sz="2378" spc="-89" dirty="0">
                <a:latin typeface="Tahoma"/>
                <a:cs typeface="Tahoma"/>
              </a:rPr>
              <a:t>etiquetas de los vértices representan los tipos de relaciones entre objetos</a:t>
            </a:r>
            <a:r>
              <a:rPr lang="es-EC" sz="2378" spc="-79" dirty="0">
                <a:latin typeface="Tahoma"/>
                <a:cs typeface="Tahoma"/>
              </a:rPr>
              <a:t>.</a:t>
            </a:r>
          </a:p>
          <a:p>
            <a:pPr>
              <a:lnSpc>
                <a:spcPct val="100000"/>
              </a:lnSpc>
            </a:pPr>
            <a:endParaRPr lang="es-EC" sz="2279" dirty="0">
              <a:latin typeface="Times New Roman"/>
              <a:cs typeface="Times New Roman"/>
            </a:endParaRPr>
          </a:p>
          <a:p>
            <a:pPr algn="ctr"/>
            <a:r>
              <a:rPr lang="es-EC" sz="2378" b="1" spc="-149" dirty="0">
                <a:solidFill>
                  <a:schemeClr val="tx2"/>
                </a:solidFill>
                <a:latin typeface="Tahoma"/>
                <a:cs typeface="Tahoma"/>
              </a:rPr>
              <a:t>En esta </a:t>
            </a:r>
            <a:r>
              <a:rPr lang="es-EC" sz="2378" b="1" spc="-149" dirty="0">
                <a:solidFill>
                  <a:schemeClr val="tx2"/>
                </a:solidFill>
                <a:latin typeface="Tahoma"/>
                <a:cs typeface="Tahoma"/>
              </a:rPr>
              <a:t>curso usaremos </a:t>
            </a:r>
            <a:r>
              <a:rPr lang="es-EC" sz="2378" b="1" spc="-149" dirty="0">
                <a:solidFill>
                  <a:schemeClr val="tx2"/>
                </a:solidFill>
                <a:latin typeface="Tahoma"/>
                <a:cs typeface="Tahoma"/>
              </a:rPr>
              <a:t>la lógica descriptiva para la gestión de información</a:t>
            </a:r>
            <a:endParaRPr lang="es-EC" sz="2378" b="1" dirty="0">
              <a:solidFill>
                <a:schemeClr val="tx2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79" dirty="0">
              <a:latin typeface="Times New Roman"/>
              <a:cs typeface="Times New Roman"/>
            </a:endParaRPr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4436005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99" dirty="0"/>
              <a:t> 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Porqué usar Lógicas Descriptivas?</a:t>
            </a:r>
            <a:endParaRPr lang="es-EC" sz="2774" spc="-59" dirty="0">
              <a:solidFill>
                <a:srgbClr val="000070"/>
              </a:solidFill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52"/>
          <p:cNvSpPr txBox="1"/>
          <p:nvPr/>
        </p:nvSpPr>
        <p:spPr>
          <a:xfrm>
            <a:off x="1877826" y="2824994"/>
            <a:ext cx="8432194" cy="295161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algn="ctr"/>
            <a:r>
              <a:rPr lang="es-EC" sz="2378" b="1" spc="-69" dirty="0">
                <a:latin typeface="Tahoma"/>
                <a:cs typeface="Tahoma"/>
              </a:rPr>
              <a:t>Cada parte del mundo que se puede representar de forma abstracta en términos de un </a:t>
            </a:r>
            <a:r>
              <a:rPr lang="es-EC" sz="2378" b="1" spc="-69" dirty="0">
                <a:solidFill>
                  <a:srgbClr val="FF0000"/>
                </a:solidFill>
                <a:latin typeface="Tahoma"/>
                <a:cs typeface="Tahoma"/>
              </a:rPr>
              <a:t>gráfico dirigido etiquetado </a:t>
            </a:r>
            <a:r>
              <a:rPr lang="es-EC" sz="2378" b="1" spc="-69" dirty="0">
                <a:latin typeface="Tahoma"/>
                <a:cs typeface="Tahoma"/>
              </a:rPr>
              <a:t>es un buen candidato para ser formalizado por un LD</a:t>
            </a:r>
            <a:r>
              <a:rPr lang="es-EC" sz="2378" b="1" spc="-69" dirty="0">
                <a:latin typeface="Tahoma"/>
                <a:cs typeface="Tahoma"/>
              </a:rPr>
              <a:t>.</a:t>
            </a:r>
          </a:p>
          <a:p>
            <a:pPr algn="ctr"/>
            <a:endParaRPr lang="es-EC" sz="2378" b="1" spc="-69" dirty="0">
              <a:latin typeface="Tahoma"/>
              <a:cs typeface="Tahoma"/>
            </a:endParaRPr>
          </a:p>
          <a:p>
            <a:pPr algn="ctr"/>
            <a:r>
              <a:rPr lang="es-EC" sz="2378" b="1" spc="-69" dirty="0">
                <a:solidFill>
                  <a:srgbClr val="FF0000"/>
                </a:solidFill>
                <a:latin typeface="Tahoma"/>
                <a:cs typeface="Tahoma"/>
              </a:rPr>
              <a:t>Razonadores semánticos </a:t>
            </a:r>
            <a:r>
              <a:rPr lang="es-EC" sz="2378" b="1" spc="-69" dirty="0">
                <a:latin typeface="Tahoma"/>
                <a:cs typeface="Tahoma"/>
              </a:rPr>
              <a:t>se basan en </a:t>
            </a:r>
            <a:r>
              <a:rPr lang="es-EC" sz="2378" b="1" spc="-69" dirty="0">
                <a:latin typeface="Tahoma"/>
                <a:cs typeface="Tahoma"/>
              </a:rPr>
              <a:t>LD: </a:t>
            </a:r>
          </a:p>
          <a:p>
            <a:pPr algn="ctr"/>
            <a:r>
              <a:rPr lang="es-EC" sz="2378" b="1" spc="-69" dirty="0" err="1">
                <a:latin typeface="Tahoma"/>
                <a:cs typeface="Tahoma"/>
              </a:rPr>
              <a:t>FaCT</a:t>
            </a:r>
            <a:r>
              <a:rPr lang="es-EC" sz="2378" b="1" spc="-69" dirty="0">
                <a:latin typeface="Tahoma"/>
                <a:cs typeface="Tahoma"/>
              </a:rPr>
              <a:t>++,</a:t>
            </a:r>
          </a:p>
          <a:p>
            <a:pPr algn="ctr"/>
            <a:r>
              <a:rPr lang="es-EC" sz="2378" b="1" spc="-69" dirty="0" err="1">
                <a:latin typeface="Tahoma"/>
                <a:cs typeface="Tahoma"/>
              </a:rPr>
              <a:t>Rancer</a:t>
            </a:r>
            <a:r>
              <a:rPr lang="es-EC" sz="2378" b="1" spc="-69" dirty="0">
                <a:latin typeface="Tahoma"/>
                <a:cs typeface="Tahoma"/>
              </a:rPr>
              <a:t>, </a:t>
            </a:r>
            <a:endParaRPr lang="es-EC" sz="2378" b="1" spc="-69" dirty="0">
              <a:latin typeface="Tahoma"/>
              <a:cs typeface="Tahoma"/>
            </a:endParaRPr>
          </a:p>
          <a:p>
            <a:pPr algn="ctr"/>
            <a:r>
              <a:rPr lang="es-EC" sz="2378" b="1" spc="-69" dirty="0">
                <a:latin typeface="Tahoma"/>
                <a:cs typeface="Tahoma"/>
              </a:rPr>
              <a:t>Pellet</a:t>
            </a:r>
            <a:r>
              <a:rPr lang="es-EC" sz="2378" b="1" spc="-69" dirty="0">
                <a:latin typeface="Tahoma"/>
                <a:cs typeface="Tahoma"/>
              </a:rPr>
              <a:t>,…</a:t>
            </a:r>
            <a:endParaRPr sz="2378" b="1" spc="-69" dirty="0">
              <a:latin typeface="Tahoma"/>
              <a:cs typeface="Tahoma"/>
            </a:endParaRPr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42393738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99" dirty="0"/>
              <a:t>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¿De qué tratan las lógicas descriptivas?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pic>
        <p:nvPicPr>
          <p:cNvPr id="8" name="Picture 2" descr="Resultado de imagen para mapa metro qui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06" y="1494587"/>
            <a:ext cx="6801337" cy="48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902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 txBox="1"/>
          <p:nvPr/>
        </p:nvSpPr>
        <p:spPr>
          <a:xfrm>
            <a:off x="1528195" y="592003"/>
            <a:ext cx="9131836" cy="426912"/>
          </a:xfrm>
          <a:prstGeom prst="rect">
            <a:avLst/>
          </a:prstGeom>
          <a:solidFill>
            <a:srgbClr val="D6D6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C" sz="2774" spc="99" dirty="0"/>
              <a:t> </a:t>
            </a:r>
            <a:r>
              <a:rPr lang="es-EC" sz="2774" spc="-59" dirty="0">
                <a:solidFill>
                  <a:srgbClr val="000070"/>
                </a:solidFill>
                <a:latin typeface="Tahoma"/>
                <a:cs typeface="Tahoma"/>
              </a:rPr>
              <a:t>¿De qué tratan las lógicas descriptivas?</a:t>
            </a:r>
          </a:p>
        </p:txBody>
      </p:sp>
      <p:sp>
        <p:nvSpPr>
          <p:cNvPr id="47" name="object 47"/>
          <p:cNvSpPr/>
          <p:nvPr/>
        </p:nvSpPr>
        <p:spPr>
          <a:xfrm>
            <a:off x="1528195" y="1015437"/>
            <a:ext cx="9131457" cy="5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8" name="object 2"/>
          <p:cNvSpPr/>
          <p:nvPr/>
        </p:nvSpPr>
        <p:spPr>
          <a:xfrm>
            <a:off x="1528195" y="1"/>
            <a:ext cx="9131457" cy="543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9" name="object 3"/>
          <p:cNvSpPr/>
          <p:nvPr/>
        </p:nvSpPr>
        <p:spPr>
          <a:xfrm>
            <a:off x="1528195" y="1"/>
            <a:ext cx="9131836" cy="328429"/>
          </a:xfrm>
          <a:custGeom>
            <a:avLst/>
            <a:gdLst/>
            <a:ahLst/>
            <a:cxnLst/>
            <a:rect l="l" t="t" r="r" b="b"/>
            <a:pathLst>
              <a:path w="4608195" h="165735">
                <a:moveTo>
                  <a:pt x="0" y="165188"/>
                </a:moveTo>
                <a:lnTo>
                  <a:pt x="4608004" y="165188"/>
                </a:lnTo>
                <a:lnTo>
                  <a:pt x="4608004" y="0"/>
                </a:lnTo>
                <a:lnTo>
                  <a:pt x="0" y="0"/>
                </a:lnTo>
                <a:lnTo>
                  <a:pt x="0" y="165188"/>
                </a:lnTo>
                <a:close/>
              </a:path>
            </a:pathLst>
          </a:custGeom>
          <a:solidFill>
            <a:srgbClr val="B7B7E4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0" name="object 45"/>
          <p:cNvSpPr/>
          <p:nvPr/>
        </p:nvSpPr>
        <p:spPr>
          <a:xfrm>
            <a:off x="1528195" y="480563"/>
            <a:ext cx="9131457" cy="111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5"/>
          <p:cNvSpPr/>
          <p:nvPr/>
        </p:nvSpPr>
        <p:spPr>
          <a:xfrm>
            <a:off x="2924962" y="1355618"/>
            <a:ext cx="6191075" cy="5093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</p:spTree>
    <p:extLst>
      <p:ext uri="{BB962C8B-B14F-4D97-AF65-F5344CB8AC3E}">
        <p14:creationId xmlns:p14="http://schemas.microsoft.com/office/powerpoint/2010/main" val="315237008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Microsoft Office PowerPoint</Application>
  <PresentationFormat>Panorámica</PresentationFormat>
  <Paragraphs>232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Helvetica Neue</vt:lpstr>
      <vt:lpstr>Symbol</vt:lpstr>
      <vt:lpstr>Tahoma</vt:lpstr>
      <vt:lpstr>Times New Roman</vt:lpstr>
      <vt:lpstr>TimesNewRomanPS-ItalicMT</vt:lpstr>
      <vt:lpstr>TimesNewRomanPSMT</vt:lpstr>
      <vt:lpstr>Viner Hand ITC</vt:lpstr>
      <vt:lpstr>Tema de Office</vt:lpstr>
      <vt:lpstr>Presentación de PowerPoint</vt:lpstr>
      <vt:lpstr>Presentación de PowerPoint</vt:lpstr>
      <vt:lpstr>Lógica Descriptiva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Lógica Descriptiva ALC Lenguaje de atributos con complemento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Lógica Descriptiva y Lógica de Primer Orden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Práctica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Usuario-03</dc:creator>
  <cp:lastModifiedBy>Usuario-03</cp:lastModifiedBy>
  <cp:revision>1</cp:revision>
  <dcterms:created xsi:type="dcterms:W3CDTF">2020-11-09T12:01:39Z</dcterms:created>
  <dcterms:modified xsi:type="dcterms:W3CDTF">2020-11-09T12:02:38Z</dcterms:modified>
</cp:coreProperties>
</file>