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92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216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054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87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10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72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19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72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15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671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691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D57E-9646-4A98-AFE0-5C508EDF23C8}" type="datetimeFigureOut">
              <a:rPr lang="es-EC" smtClean="0"/>
              <a:t>29/10/2020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DEBA-82C5-44A3-9FFE-CAACD010FD7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83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Limitaciones de la Lógica Proposicional: Expresividad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607105" cy="5215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Intente expresar en lógica proposicional las siguientes afirmaciones</a:t>
            </a:r>
            <a:r>
              <a:rPr lang="es-EC" sz="2774" dirty="0"/>
              <a:t>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María </a:t>
            </a:r>
            <a:r>
              <a:rPr lang="es-EC" sz="2774" dirty="0"/>
              <a:t>es una persona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Juan </a:t>
            </a:r>
            <a:r>
              <a:rPr lang="es-EC" sz="2774" dirty="0"/>
              <a:t>es una persona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María es mortal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María y  Juan </a:t>
            </a:r>
            <a:r>
              <a:rPr lang="es-EC" sz="2774" dirty="0"/>
              <a:t>son </a:t>
            </a:r>
            <a:r>
              <a:rPr lang="es-EC" sz="2774" dirty="0"/>
              <a:t>hermanos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  <a:p>
            <a:r>
              <a:rPr lang="es-EC" sz="2774" dirty="0"/>
              <a:t>Una </a:t>
            </a:r>
            <a:r>
              <a:rPr lang="es-EC" sz="2774" dirty="0"/>
              <a:t>solución</a:t>
            </a:r>
          </a:p>
          <a:p>
            <a:pPr lvl="1"/>
            <a:r>
              <a:rPr lang="es-EC" sz="2774" dirty="0"/>
              <a:t>p: María </a:t>
            </a:r>
            <a:r>
              <a:rPr lang="es-EC" sz="2774" dirty="0"/>
              <a:t>es una </a:t>
            </a:r>
            <a:r>
              <a:rPr lang="es-EC" sz="2774" dirty="0"/>
              <a:t>persona</a:t>
            </a:r>
          </a:p>
          <a:p>
            <a:pPr lvl="1"/>
            <a:r>
              <a:rPr lang="es-EC" sz="2774" dirty="0"/>
              <a:t>q: Juan </a:t>
            </a:r>
            <a:r>
              <a:rPr lang="es-EC" sz="2774" dirty="0"/>
              <a:t>es una persona</a:t>
            </a:r>
          </a:p>
          <a:p>
            <a:pPr lvl="1"/>
            <a:r>
              <a:rPr lang="es-EC" sz="2774" dirty="0"/>
              <a:t>r: María </a:t>
            </a:r>
            <a:r>
              <a:rPr lang="es-EC" sz="2774" dirty="0"/>
              <a:t>es mortal</a:t>
            </a:r>
          </a:p>
          <a:p>
            <a:pPr lvl="1"/>
            <a:r>
              <a:rPr lang="es-EC" sz="2774" dirty="0"/>
              <a:t>s: María y Juan </a:t>
            </a:r>
            <a:r>
              <a:rPr lang="es-EC" sz="2774" dirty="0"/>
              <a:t>son </a:t>
            </a:r>
            <a:r>
              <a:rPr lang="es-EC" sz="2774" dirty="0"/>
              <a:t>hermanos</a:t>
            </a:r>
            <a:endParaRPr lang="es-EC" sz="2774" dirty="0"/>
          </a:p>
        </p:txBody>
      </p:sp>
    </p:spTree>
    <p:extLst>
      <p:ext uri="{BB962C8B-B14F-4D97-AF65-F5344CB8AC3E}">
        <p14:creationId xmlns:p14="http://schemas.microsoft.com/office/powerpoint/2010/main" val="156245039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643302" y="1211355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1716947" y="1374903"/>
            <a:ext cx="8607105" cy="411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Todos en Ingeniería son Inteligentes</a:t>
            </a:r>
          </a:p>
          <a:p>
            <a:r>
              <a:rPr lang="es-EC" sz="2378" dirty="0"/>
              <a:t>Dominio = personas</a:t>
            </a:r>
          </a:p>
          <a:p>
            <a:r>
              <a:rPr lang="es-EC" sz="2378" dirty="0"/>
              <a:t>∀x</a:t>
            </a:r>
            <a:r>
              <a:rPr lang="es-EC" sz="2378" b="1" dirty="0"/>
              <a:t>: </a:t>
            </a:r>
            <a:r>
              <a:rPr lang="es-EC" sz="2378" b="1" dirty="0">
                <a:solidFill>
                  <a:schemeClr val="tx2"/>
                </a:solidFill>
              </a:rPr>
              <a:t>Pertenece(x, Ingeniería) </a:t>
            </a:r>
            <a:r>
              <a:rPr lang="es-EC" sz="2378" b="1" dirty="0">
                <a:solidFill>
                  <a:schemeClr val="tx2"/>
                </a:solidFill>
              </a:rPr>
              <a:t>→ </a:t>
            </a:r>
            <a:r>
              <a:rPr lang="es-EC" sz="2378" b="1" dirty="0">
                <a:solidFill>
                  <a:schemeClr val="tx2"/>
                </a:solidFill>
              </a:rPr>
              <a:t>Inteligente (x))</a:t>
            </a:r>
          </a:p>
          <a:p>
            <a:endParaRPr lang="es-EC" sz="2378" b="1" dirty="0">
              <a:solidFill>
                <a:schemeClr val="tx2"/>
              </a:solidFill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Por lo general, → es el conectivo principal con ∀.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Error común: usar ∧ como conectivo principal con ∀:</a:t>
            </a:r>
          </a:p>
          <a:p>
            <a:pPr lvl="1"/>
            <a:endParaRPr lang="es-EC" sz="2378" b="1" dirty="0"/>
          </a:p>
          <a:p>
            <a:pPr lvl="1"/>
            <a:r>
              <a:rPr lang="es-EC" sz="2378" b="1" dirty="0"/>
              <a:t>∀</a:t>
            </a:r>
            <a:r>
              <a:rPr lang="es-EC" sz="2378" b="1" dirty="0"/>
              <a:t>x. </a:t>
            </a:r>
            <a:r>
              <a:rPr lang="es-EC" sz="2378" b="1" dirty="0"/>
              <a:t>Pertenece (x</a:t>
            </a:r>
            <a:r>
              <a:rPr lang="es-EC" sz="2378" b="1" dirty="0"/>
              <a:t>, </a:t>
            </a:r>
            <a:r>
              <a:rPr lang="es-EC" sz="2378" b="1" dirty="0"/>
              <a:t>Ingeniería) </a:t>
            </a:r>
            <a:r>
              <a:rPr lang="es-EC" sz="2378" b="1" dirty="0"/>
              <a:t>∧ Inteligente (x</a:t>
            </a:r>
            <a:r>
              <a:rPr lang="es-EC" sz="2378" b="1" dirty="0"/>
              <a:t>))</a:t>
            </a:r>
          </a:p>
          <a:p>
            <a:pPr lvl="1"/>
            <a:endParaRPr lang="es-EC" sz="2378" b="1" dirty="0"/>
          </a:p>
          <a:p>
            <a:pPr lvl="1"/>
            <a:r>
              <a:rPr lang="es-EC" sz="2378" b="1" dirty="0"/>
              <a:t>significa "Todos </a:t>
            </a:r>
            <a:r>
              <a:rPr lang="es-EC" sz="2378" b="1" dirty="0"/>
              <a:t>pertenecen a Ingeniería y </a:t>
            </a:r>
            <a:r>
              <a:rPr lang="es-EC" sz="2378" b="1" dirty="0"/>
              <a:t>todos son inteligentes"</a:t>
            </a:r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34177746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1"/>
            <a:ext cx="8305101" cy="5215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María ama</a:t>
            </a:r>
            <a:r>
              <a:rPr lang="es-EC" sz="2378" dirty="0">
                <a:solidFill>
                  <a:srgbClr val="FF0000"/>
                </a:solidFill>
              </a:rPr>
              <a:t> a </a:t>
            </a:r>
            <a:r>
              <a:rPr lang="es-EC" sz="2378" dirty="0">
                <a:solidFill>
                  <a:srgbClr val="FF0000"/>
                </a:solidFill>
              </a:rPr>
              <a:t>todos </a:t>
            </a:r>
            <a:endParaRPr lang="es-EC" sz="2378" dirty="0">
              <a:solidFill>
                <a:srgbClr val="FF0000"/>
              </a:solidFill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</a:t>
            </a:r>
            <a:r>
              <a:rPr lang="es-EC" sz="2378" b="1" dirty="0"/>
              <a:t>quién se afirma </a:t>
            </a:r>
            <a:r>
              <a:rPr lang="es-EC" sz="2378" dirty="0"/>
              <a:t>(sujeto o objeto</a:t>
            </a:r>
            <a:r>
              <a:rPr lang="es-EC" sz="2378" dirty="0"/>
              <a:t>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María (es una constante)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</a:t>
            </a:r>
            <a:r>
              <a:rPr lang="es-EC" sz="2378" dirty="0"/>
              <a:t>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ama a todos </a:t>
            </a:r>
            <a:r>
              <a:rPr lang="es-EC" sz="2378" dirty="0"/>
              <a:t>(qué </a:t>
            </a:r>
            <a:r>
              <a:rPr lang="es-EC" sz="2378" dirty="0" err="1"/>
              <a:t>aridad</a:t>
            </a:r>
            <a:r>
              <a:rPr lang="es-EC" sz="2378" dirty="0"/>
              <a:t>? </a:t>
            </a:r>
            <a:r>
              <a:rPr lang="es-EC" sz="2378" dirty="0"/>
              <a:t>Dos)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/>
          </a:p>
          <a:p>
            <a:r>
              <a:rPr lang="es-EC" sz="2378" dirty="0"/>
              <a:t>Dominio = personas</a:t>
            </a:r>
          </a:p>
          <a:p>
            <a:r>
              <a:rPr lang="es-EC" sz="2378" dirty="0"/>
              <a:t>Constante m = María</a:t>
            </a:r>
          </a:p>
          <a:p>
            <a:r>
              <a:rPr lang="es-EC" sz="2378" dirty="0">
                <a:solidFill>
                  <a:srgbClr val="FF0000"/>
                </a:solidFill>
              </a:rPr>
              <a:t>∀x</a:t>
            </a:r>
            <a:r>
              <a:rPr lang="es-EC" sz="2378" b="1" dirty="0"/>
              <a:t>: ama</a:t>
            </a:r>
            <a:r>
              <a:rPr lang="es-EC" sz="2378" b="1" baseline="30000" dirty="0"/>
              <a:t>2</a:t>
            </a:r>
            <a:r>
              <a:rPr lang="es-EC" sz="2378" b="1" dirty="0"/>
              <a:t> (m, x); </a:t>
            </a:r>
          </a:p>
          <a:p>
            <a:endParaRPr lang="es-EC" sz="2378" b="1" dirty="0"/>
          </a:p>
          <a:p>
            <a:r>
              <a:rPr lang="es-EC" sz="2378" b="1" dirty="0"/>
              <a:t>Nota</a:t>
            </a:r>
            <a:r>
              <a:rPr lang="es-EC" sz="2378" dirty="0"/>
              <a:t>: No se necesitan más </a:t>
            </a:r>
            <a:r>
              <a:rPr lang="es-EC" sz="2378" dirty="0"/>
              <a:t>paréntesis, pero </a:t>
            </a:r>
            <a:r>
              <a:rPr lang="es-EC" sz="2378" dirty="0"/>
              <a:t>los </a:t>
            </a:r>
            <a:r>
              <a:rPr lang="es-EC" sz="2378" dirty="0"/>
              <a:t>“paréntesis </a:t>
            </a:r>
            <a:r>
              <a:rPr lang="es-EC" sz="2378" dirty="0"/>
              <a:t>adicionales" </a:t>
            </a:r>
            <a:r>
              <a:rPr lang="es-EC" sz="2378" dirty="0"/>
              <a:t>son considerados aceptables. </a:t>
            </a:r>
          </a:p>
          <a:p>
            <a:r>
              <a:rPr lang="es-EC" sz="2378" dirty="0"/>
              <a:t>Por </a:t>
            </a:r>
            <a:r>
              <a:rPr lang="es-EC" sz="2378" dirty="0"/>
              <a:t>lo tanto, </a:t>
            </a:r>
            <a:r>
              <a:rPr lang="es-EC" sz="2378" dirty="0"/>
              <a:t>sería correcto también:</a:t>
            </a:r>
            <a:endParaRPr lang="es-EC" sz="2378" dirty="0"/>
          </a:p>
          <a:p>
            <a:r>
              <a:rPr lang="es-EC" sz="2378" dirty="0"/>
              <a:t>∀x (</a:t>
            </a:r>
            <a:r>
              <a:rPr lang="es-EC" sz="2378" dirty="0"/>
              <a:t>ama </a:t>
            </a:r>
            <a:r>
              <a:rPr lang="es-EC" sz="2378" dirty="0"/>
              <a:t>(María, x)), (∀x </a:t>
            </a:r>
            <a:r>
              <a:rPr lang="es-EC" sz="2378" dirty="0"/>
              <a:t>ama </a:t>
            </a:r>
            <a:r>
              <a:rPr lang="es-EC" sz="2378" dirty="0"/>
              <a:t>(María, x)), (∀x (</a:t>
            </a:r>
            <a:r>
              <a:rPr lang="es-EC" sz="2378" dirty="0"/>
              <a:t>ama </a:t>
            </a:r>
            <a:r>
              <a:rPr lang="es-EC" sz="2378" dirty="0"/>
              <a:t>(María, x)))</a:t>
            </a:r>
          </a:p>
        </p:txBody>
      </p:sp>
    </p:spTree>
    <p:extLst>
      <p:ext uri="{BB962C8B-B14F-4D97-AF65-F5344CB8AC3E}">
        <p14:creationId xmlns:p14="http://schemas.microsoft.com/office/powerpoint/2010/main" val="14874854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3"/>
            <a:ext cx="8305101" cy="411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Hay (una o más) conferencias interesantes</a:t>
            </a:r>
            <a:r>
              <a:rPr lang="es-EC" sz="2378" dirty="0">
                <a:solidFill>
                  <a:srgbClr val="FF0000"/>
                </a:solidFill>
              </a:rPr>
              <a:t> 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</a:t>
            </a:r>
            <a:r>
              <a:rPr lang="es-EC" sz="2378" b="1" dirty="0"/>
              <a:t>quién se afirma </a:t>
            </a:r>
            <a:r>
              <a:rPr lang="es-EC" sz="2378" dirty="0"/>
              <a:t>(sujeto o objeto</a:t>
            </a:r>
            <a:r>
              <a:rPr lang="es-EC" sz="2378" dirty="0"/>
              <a:t>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conferencias interesantes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</a:t>
            </a:r>
            <a:r>
              <a:rPr lang="es-EC" sz="2378" dirty="0"/>
              <a:t>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Hay una o más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/>
          </a:p>
          <a:p>
            <a:r>
              <a:rPr lang="es-EC" sz="2378" dirty="0"/>
              <a:t>Dominio = eventos</a:t>
            </a:r>
          </a:p>
          <a:p>
            <a:r>
              <a:rPr lang="es-EC" sz="2378" dirty="0"/>
              <a:t>∃</a:t>
            </a:r>
            <a:r>
              <a:rPr lang="es-EC" sz="2378" b="1" dirty="0"/>
              <a:t>X: </a:t>
            </a:r>
            <a:r>
              <a:rPr lang="es-EC" sz="2378" b="1" dirty="0"/>
              <a:t>Conferencia(X</a:t>
            </a:r>
            <a:r>
              <a:rPr lang="es-EC" sz="2378" b="1" dirty="0"/>
              <a:t>) </a:t>
            </a:r>
            <a:r>
              <a:rPr lang="es-EC" sz="2378" dirty="0"/>
              <a:t>∧ </a:t>
            </a:r>
            <a:r>
              <a:rPr lang="es-EC" sz="2378" b="1" dirty="0"/>
              <a:t>Interesante (X)</a:t>
            </a:r>
          </a:p>
          <a:p>
            <a:endParaRPr lang="es-EC" sz="2378" b="1" dirty="0"/>
          </a:p>
          <a:p>
            <a:r>
              <a:rPr lang="es-EC" sz="2378" dirty="0"/>
              <a:t>∃</a:t>
            </a:r>
            <a:r>
              <a:rPr lang="es-EC" sz="2378" b="1" dirty="0"/>
              <a:t>X: Conferencia(X) </a:t>
            </a:r>
            <a:r>
              <a:rPr lang="es-EC" sz="2378" dirty="0">
                <a:sym typeface="Symbol" panose="05050102010706020507" pitchFamily="18" charset="2"/>
              </a:rPr>
              <a:t></a:t>
            </a:r>
            <a:r>
              <a:rPr lang="es-EC" sz="2378" dirty="0"/>
              <a:t> </a:t>
            </a:r>
            <a:r>
              <a:rPr lang="es-EC" sz="2378" b="1" dirty="0"/>
              <a:t>Interesante (X)</a:t>
            </a:r>
          </a:p>
          <a:p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362864999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3"/>
            <a:ext cx="8305101" cy="26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Hay (una o más) conferencias interesantes</a:t>
            </a:r>
            <a:r>
              <a:rPr lang="es-EC" sz="2378" dirty="0">
                <a:solidFill>
                  <a:srgbClr val="FF0000"/>
                </a:solidFill>
              </a:rPr>
              <a:t> </a:t>
            </a:r>
          </a:p>
          <a:p>
            <a:r>
              <a:rPr lang="es-EC" sz="2378" dirty="0"/>
              <a:t>Dominio = eventos</a:t>
            </a:r>
          </a:p>
          <a:p>
            <a:r>
              <a:rPr lang="es-EC" sz="2378" dirty="0">
                <a:solidFill>
                  <a:schemeClr val="tx2"/>
                </a:solidFill>
              </a:rPr>
              <a:t>∃</a:t>
            </a:r>
            <a:r>
              <a:rPr lang="es-EC" sz="2378" b="1" dirty="0">
                <a:solidFill>
                  <a:schemeClr val="tx2"/>
                </a:solidFill>
              </a:rPr>
              <a:t>X: </a:t>
            </a:r>
            <a:r>
              <a:rPr lang="es-EC" sz="2378" b="1" dirty="0">
                <a:solidFill>
                  <a:schemeClr val="tx2"/>
                </a:solidFill>
              </a:rPr>
              <a:t>Conferencia(X</a:t>
            </a:r>
            <a:r>
              <a:rPr lang="es-EC" sz="2378" b="1" dirty="0">
                <a:solidFill>
                  <a:schemeClr val="tx2"/>
                </a:solidFill>
              </a:rPr>
              <a:t>) </a:t>
            </a:r>
            <a:r>
              <a:rPr lang="es-EC" sz="2378" dirty="0">
                <a:solidFill>
                  <a:schemeClr val="tx2"/>
                </a:solidFill>
              </a:rPr>
              <a:t>∧ </a:t>
            </a:r>
            <a:r>
              <a:rPr lang="es-EC" sz="2378" b="1" dirty="0">
                <a:solidFill>
                  <a:schemeClr val="tx2"/>
                </a:solidFill>
              </a:rPr>
              <a:t>Interesante (X)</a:t>
            </a:r>
          </a:p>
          <a:p>
            <a:r>
              <a:rPr lang="es-EC" sz="2378" b="1" dirty="0">
                <a:solidFill>
                  <a:schemeClr val="tx2"/>
                </a:solidFill>
              </a:rPr>
              <a:t>Los eventos deben tener </a:t>
            </a:r>
            <a:r>
              <a:rPr lang="es-EC" sz="2378" b="1" dirty="0">
                <a:solidFill>
                  <a:schemeClr val="tx2"/>
                </a:solidFill>
              </a:rPr>
              <a:t>ambas propiedades</a:t>
            </a:r>
            <a:endParaRPr lang="es-EC" sz="2378" b="1" dirty="0">
              <a:solidFill>
                <a:schemeClr val="tx2"/>
              </a:solidFill>
            </a:endParaRPr>
          </a:p>
          <a:p>
            <a:r>
              <a:rPr lang="es-EC" sz="2378" dirty="0">
                <a:solidFill>
                  <a:schemeClr val="accent2"/>
                </a:solidFill>
              </a:rPr>
              <a:t>∃</a:t>
            </a:r>
            <a:r>
              <a:rPr lang="es-EC" sz="2378" b="1" dirty="0">
                <a:solidFill>
                  <a:schemeClr val="accent2"/>
                </a:solidFill>
              </a:rPr>
              <a:t>X: Conferencia(X) →</a:t>
            </a:r>
            <a:r>
              <a:rPr lang="es-EC" sz="2378" dirty="0">
                <a:solidFill>
                  <a:schemeClr val="accent2"/>
                </a:solidFill>
              </a:rPr>
              <a:t> </a:t>
            </a:r>
            <a:r>
              <a:rPr lang="es-EC" sz="2378" b="1" dirty="0">
                <a:solidFill>
                  <a:schemeClr val="accent2"/>
                </a:solidFill>
              </a:rPr>
              <a:t>Interesante (X)</a:t>
            </a:r>
          </a:p>
          <a:p>
            <a:r>
              <a:rPr lang="es-EC" sz="2378" b="1" dirty="0">
                <a:solidFill>
                  <a:schemeClr val="accent2"/>
                </a:solidFill>
              </a:rPr>
              <a:t>Aquí </a:t>
            </a:r>
            <a:r>
              <a:rPr lang="es-EC" sz="2378" b="1" dirty="0">
                <a:solidFill>
                  <a:schemeClr val="accent2"/>
                </a:solidFill>
              </a:rPr>
              <a:t>X también </a:t>
            </a:r>
            <a:r>
              <a:rPr lang="es-EC" sz="2378" b="1" dirty="0">
                <a:solidFill>
                  <a:schemeClr val="accent2"/>
                </a:solidFill>
              </a:rPr>
              <a:t>es calificado</a:t>
            </a:r>
            <a:r>
              <a:rPr lang="es-EC" sz="2378" b="1" dirty="0">
                <a:solidFill>
                  <a:schemeClr val="accent2"/>
                </a:solidFill>
              </a:rPr>
              <a:t>, si X no es una conferencia</a:t>
            </a:r>
          </a:p>
          <a:p>
            <a:endParaRPr lang="es-EC" sz="2378" b="1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716947" y="3813462"/>
          <a:ext cx="8863931" cy="289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024"/>
                <a:gridCol w="1963024"/>
                <a:gridCol w="2416029"/>
                <a:gridCol w="2521854"/>
              </a:tblGrid>
              <a:tr h="1087213">
                <a:tc>
                  <a:txBody>
                    <a:bodyPr/>
                    <a:lstStyle/>
                    <a:p>
                      <a:r>
                        <a:rPr lang="es-EC" sz="2000" dirty="0" smtClean="0"/>
                        <a:t>∃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X: conferencia(X)</a:t>
                      </a:r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dirty="0" smtClean="0"/>
                        <a:t>∃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X: interesante (X)</a:t>
                      </a:r>
                      <a:endParaRPr lang="es-EC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dirty="0" smtClean="0"/>
                        <a:t>∃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X: conferencia(X)</a:t>
                      </a:r>
                      <a:endParaRPr lang="es-EC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2000" b="1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interesante (X)</a:t>
                      </a:r>
                    </a:p>
                    <a:p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dirty="0" smtClean="0"/>
                        <a:t>∃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X: conferencia(X)</a:t>
                      </a:r>
                      <a:endParaRPr lang="es-EC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s-EC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s-EC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interesante (X)</a:t>
                      </a:r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chemeClr val="tx2"/>
                          </a:solidFill>
                        </a:rPr>
                        <a:t>V</a:t>
                      </a:r>
                      <a:endParaRPr lang="es-EC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chemeClr val="accent2"/>
                          </a:solidFill>
                        </a:rPr>
                        <a:t>V</a:t>
                      </a:r>
                      <a:endParaRPr lang="es-EC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C" sz="180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C" sz="180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chemeClr val="accent2"/>
                          </a:solidFill>
                        </a:rPr>
                        <a:t>V</a:t>
                      </a:r>
                      <a:endParaRPr lang="es-EC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EC" sz="180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chemeClr val="accent2"/>
                          </a:solidFill>
                        </a:rPr>
                        <a:t>V</a:t>
                      </a:r>
                      <a:endParaRPr lang="es-EC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1202" marR="181202" marT="90601" marB="906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8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2"/>
            <a:ext cx="8305101" cy="375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Alguien en Mecánica es inteligente</a:t>
            </a:r>
            <a:endParaRPr lang="es-EC" sz="2378" dirty="0">
              <a:solidFill>
                <a:srgbClr val="FF0000"/>
              </a:solidFill>
            </a:endParaRPr>
          </a:p>
          <a:p>
            <a:r>
              <a:rPr lang="es-EC" sz="2378" dirty="0"/>
              <a:t>Dominio = personas</a:t>
            </a:r>
          </a:p>
          <a:p>
            <a:r>
              <a:rPr lang="es-EC" sz="2378" dirty="0">
                <a:solidFill>
                  <a:schemeClr val="tx2"/>
                </a:solidFill>
              </a:rPr>
              <a:t>∃</a:t>
            </a:r>
            <a:r>
              <a:rPr lang="es-EC" sz="2378" b="1" dirty="0">
                <a:solidFill>
                  <a:schemeClr val="tx2"/>
                </a:solidFill>
              </a:rPr>
              <a:t>X: </a:t>
            </a:r>
            <a:r>
              <a:rPr lang="es-EC" sz="2378" b="1" dirty="0">
                <a:solidFill>
                  <a:schemeClr val="tx2"/>
                </a:solidFill>
              </a:rPr>
              <a:t>Pertenece(</a:t>
            </a:r>
            <a:r>
              <a:rPr lang="es-EC" sz="2378" b="1" dirty="0" err="1">
                <a:solidFill>
                  <a:schemeClr val="tx2"/>
                </a:solidFill>
              </a:rPr>
              <a:t>x,Mecanica</a:t>
            </a:r>
            <a:r>
              <a:rPr lang="es-EC" sz="2378" b="1" dirty="0">
                <a:solidFill>
                  <a:schemeClr val="tx2"/>
                </a:solidFill>
              </a:rPr>
              <a:t>) </a:t>
            </a:r>
            <a:r>
              <a:rPr lang="es-EC" sz="2378" dirty="0"/>
              <a:t>∧</a:t>
            </a:r>
            <a:r>
              <a:rPr lang="es-EC" sz="2378" dirty="0">
                <a:solidFill>
                  <a:schemeClr val="tx2"/>
                </a:solidFill>
              </a:rPr>
              <a:t> </a:t>
            </a:r>
            <a:r>
              <a:rPr lang="es-EC" sz="2378" b="1" dirty="0">
                <a:solidFill>
                  <a:schemeClr val="tx2"/>
                </a:solidFill>
              </a:rPr>
              <a:t>Inteligentes (X)</a:t>
            </a:r>
          </a:p>
          <a:p>
            <a:endParaRPr lang="es-EC" sz="2378" b="1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Normalmente, ∧ es el conectivo principal con ∃</a:t>
            </a:r>
            <a:r>
              <a:rPr lang="es-EC" sz="2378" b="1" dirty="0"/>
              <a:t>.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Error común: usar → como conectivo principal con ∃:</a:t>
            </a:r>
          </a:p>
          <a:p>
            <a:endParaRPr lang="es-EC" sz="2378" b="1" dirty="0"/>
          </a:p>
          <a:p>
            <a:pPr algn="ctr"/>
            <a:r>
              <a:rPr lang="es-EC" sz="2378" b="1" dirty="0"/>
              <a:t>∃</a:t>
            </a:r>
            <a:r>
              <a:rPr lang="es-EC" sz="2378" b="1" dirty="0"/>
              <a:t>x. </a:t>
            </a:r>
            <a:r>
              <a:rPr lang="es-EC" sz="2378" b="1" dirty="0"/>
              <a:t>Pertenece(x</a:t>
            </a:r>
            <a:r>
              <a:rPr lang="es-EC" sz="2378" b="1" dirty="0"/>
              <a:t>, </a:t>
            </a:r>
            <a:r>
              <a:rPr lang="es-EC" sz="2378" b="1" dirty="0"/>
              <a:t>Mecánica) </a:t>
            </a:r>
            <a:r>
              <a:rPr lang="es-EC" sz="2378" b="1" dirty="0"/>
              <a:t>→ Inteligente (x</a:t>
            </a:r>
            <a:r>
              <a:rPr lang="es-EC" sz="2378" b="1" dirty="0"/>
              <a:t>)</a:t>
            </a:r>
          </a:p>
          <a:p>
            <a:pPr algn="ctr"/>
            <a:endParaRPr lang="es-EC" sz="2378" b="1" dirty="0"/>
          </a:p>
          <a:p>
            <a:pPr algn="ctr"/>
            <a:r>
              <a:rPr lang="es-EC" sz="2378" b="1" dirty="0"/>
              <a:t>¡Es cierto si hay alguien que no </a:t>
            </a:r>
            <a:r>
              <a:rPr lang="es-EC" sz="2378" b="1" dirty="0"/>
              <a:t>pertenece a Mecánica!</a:t>
            </a:r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25601879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: Ejemplos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modelación predicados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3"/>
            <a:ext cx="8305101" cy="338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C" sz="2378" dirty="0"/>
              <a:t>Todos aman a todos</a:t>
            </a:r>
            <a:r>
              <a:rPr lang="es-EC" sz="2378" dirty="0"/>
              <a:t>.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quién se afirma </a:t>
            </a:r>
            <a:r>
              <a:rPr lang="es-EC" sz="2378" dirty="0"/>
              <a:t>(sujeto o objeto):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Todos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Aman a todos (</a:t>
            </a:r>
            <a:r>
              <a:rPr lang="es-EC" sz="2378" dirty="0" err="1"/>
              <a:t>aridad</a:t>
            </a:r>
            <a:r>
              <a:rPr lang="es-EC" sz="2378" dirty="0"/>
              <a:t>? Dos)</a:t>
            </a:r>
            <a:endParaRPr lang="es-EC" sz="2378" dirty="0"/>
          </a:p>
          <a:p>
            <a:pPr lvl="0"/>
            <a:endParaRPr lang="es-EC" sz="2378" dirty="0"/>
          </a:p>
          <a:p>
            <a:r>
              <a:rPr lang="es-EC" sz="2378" dirty="0"/>
              <a:t>Dominio = personas</a:t>
            </a:r>
          </a:p>
          <a:p>
            <a:pPr algn="ctr"/>
            <a:r>
              <a:rPr lang="es-EC" sz="2378" dirty="0"/>
              <a:t>∀</a:t>
            </a:r>
            <a:r>
              <a:rPr lang="es-EC" sz="2378" dirty="0" err="1"/>
              <a:t>x∀y</a:t>
            </a:r>
            <a:r>
              <a:rPr lang="es-EC" sz="2378" dirty="0"/>
              <a:t> amar (x, y)</a:t>
            </a:r>
          </a:p>
          <a:p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34540450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: Ejemplos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modelación predicados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3"/>
            <a:ext cx="8305101" cy="375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C" sz="2378" dirty="0"/>
              <a:t>Todos los estudiantes sonríen.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</a:t>
            </a:r>
            <a:r>
              <a:rPr lang="es-EC" sz="2378" b="1" dirty="0"/>
              <a:t>quién se afirma </a:t>
            </a:r>
            <a:r>
              <a:rPr lang="es-EC" sz="2378" dirty="0"/>
              <a:t>(sujeto o objeto):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Todos los estudiantes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 err="1"/>
              <a:t>sonrien</a:t>
            </a:r>
            <a:r>
              <a:rPr lang="es-EC" sz="2378" dirty="0"/>
              <a:t> (</a:t>
            </a:r>
            <a:r>
              <a:rPr lang="es-EC" sz="2378" dirty="0" err="1"/>
              <a:t>aridad</a:t>
            </a:r>
            <a:r>
              <a:rPr lang="es-EC" sz="2378" dirty="0"/>
              <a:t>? uno)</a:t>
            </a:r>
            <a:endParaRPr lang="es-EC" sz="2378" dirty="0"/>
          </a:p>
          <a:p>
            <a:pPr lvl="0"/>
            <a:endParaRPr lang="es-EC" sz="2378" dirty="0"/>
          </a:p>
          <a:p>
            <a:r>
              <a:rPr lang="es-EC" sz="2378" dirty="0"/>
              <a:t>Dominio = personas</a:t>
            </a:r>
          </a:p>
          <a:p>
            <a:pPr algn="ctr"/>
            <a:r>
              <a:rPr lang="es-EC" sz="2378" dirty="0"/>
              <a:t>∀x (estudiante (x) → sonrisa (x))</a:t>
            </a:r>
          </a:p>
          <a:p>
            <a:pPr algn="ctr"/>
            <a:endParaRPr lang="es-EC" sz="2378" dirty="0"/>
          </a:p>
          <a:p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8855820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: Ejemplos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modelación predicados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2"/>
            <a:ext cx="8305101" cy="375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C" sz="2378" dirty="0"/>
              <a:t>Todos caminan o hablan.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</a:t>
            </a:r>
            <a:r>
              <a:rPr lang="es-EC" sz="2378" b="1" dirty="0"/>
              <a:t>quién se afirma </a:t>
            </a:r>
            <a:r>
              <a:rPr lang="es-EC" sz="2378" dirty="0"/>
              <a:t>(sujeto o objeto):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Todos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caminan o hablan (</a:t>
            </a:r>
            <a:r>
              <a:rPr lang="es-EC" sz="2378" dirty="0" err="1"/>
              <a:t>aridad</a:t>
            </a:r>
            <a:r>
              <a:rPr lang="es-EC" sz="2378" dirty="0"/>
              <a:t>? uno)</a:t>
            </a:r>
            <a:endParaRPr lang="es-EC" sz="2378" dirty="0"/>
          </a:p>
          <a:p>
            <a:pPr lvl="0"/>
            <a:endParaRPr lang="es-EC" sz="2378" dirty="0"/>
          </a:p>
          <a:p>
            <a:r>
              <a:rPr lang="es-EC" sz="2378" dirty="0"/>
              <a:t>Dominio = personas</a:t>
            </a:r>
          </a:p>
          <a:p>
            <a:pPr algn="ctr"/>
            <a:r>
              <a:rPr lang="es-EC" sz="2378" dirty="0"/>
              <a:t>∀x (caminar (x) ∨ hablar (x))</a:t>
            </a:r>
          </a:p>
          <a:p>
            <a:pPr algn="ctr"/>
            <a:endParaRPr lang="es-EC" sz="2378" dirty="0"/>
          </a:p>
          <a:p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25878931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: Ejemplos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modelación predicados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0" y="1374903"/>
            <a:ext cx="8305101" cy="338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C" sz="2378" dirty="0"/>
              <a:t>Todos los informáticos son listos y Juan es informático, luego Juan es listo.</a:t>
            </a:r>
            <a:endParaRPr lang="es-EC" sz="2378" dirty="0"/>
          </a:p>
          <a:p>
            <a:pPr lvl="0"/>
            <a:endParaRPr lang="es-EC" sz="2378" dirty="0"/>
          </a:p>
          <a:p>
            <a:r>
              <a:rPr lang="es-EC" sz="2378" dirty="0"/>
              <a:t>Dominio = personas</a:t>
            </a:r>
          </a:p>
          <a:p>
            <a:r>
              <a:rPr lang="es-EC" sz="2378" dirty="0"/>
              <a:t>Constante </a:t>
            </a:r>
            <a:r>
              <a:rPr lang="es-EC" sz="2378" dirty="0"/>
              <a:t>juan </a:t>
            </a:r>
            <a:r>
              <a:rPr lang="es-EC" sz="2378" dirty="0"/>
              <a:t>= </a:t>
            </a:r>
            <a:r>
              <a:rPr lang="es-EC" sz="2378" dirty="0"/>
              <a:t>Juan</a:t>
            </a:r>
            <a:endParaRPr lang="es-EC" sz="2378" dirty="0"/>
          </a:p>
          <a:p>
            <a:endParaRPr lang="es-EC" sz="2378" dirty="0"/>
          </a:p>
          <a:p>
            <a:pPr algn="ctr"/>
            <a:r>
              <a:rPr lang="es-EC" sz="2378" dirty="0"/>
              <a:t>(∀</a:t>
            </a:r>
            <a:r>
              <a:rPr lang="es-EC" sz="2378" dirty="0"/>
              <a:t>x </a:t>
            </a:r>
            <a:r>
              <a:rPr lang="es-EC" sz="2378" dirty="0"/>
              <a:t>(</a:t>
            </a:r>
            <a:r>
              <a:rPr lang="es-EC" sz="2378" dirty="0" err="1"/>
              <a:t>informatico</a:t>
            </a:r>
            <a:r>
              <a:rPr lang="es-EC" sz="2378" dirty="0"/>
              <a:t> (x</a:t>
            </a:r>
            <a:r>
              <a:rPr lang="es-EC" sz="2378" dirty="0"/>
              <a:t>) </a:t>
            </a:r>
            <a:r>
              <a:rPr lang="es-EC" sz="2378" dirty="0">
                <a:sym typeface="Symbol" panose="05050102010706020507" pitchFamily="18" charset="2"/>
              </a:rPr>
              <a:t></a:t>
            </a:r>
            <a:r>
              <a:rPr lang="es-EC" sz="2378" dirty="0"/>
              <a:t> listo (</a:t>
            </a:r>
            <a:r>
              <a:rPr lang="es-EC" sz="2378" dirty="0"/>
              <a:t>x</a:t>
            </a:r>
            <a:r>
              <a:rPr lang="es-EC" sz="2378" dirty="0"/>
              <a:t>)) </a:t>
            </a:r>
            <a:r>
              <a:rPr lang="es-EC" sz="2378" dirty="0">
                <a:sym typeface="Symbol" panose="05050102010706020507" pitchFamily="18" charset="2"/>
              </a:rPr>
              <a:t> </a:t>
            </a:r>
            <a:r>
              <a:rPr lang="es-EC" sz="2378" dirty="0" err="1">
                <a:sym typeface="Symbol" panose="05050102010706020507" pitchFamily="18" charset="2"/>
              </a:rPr>
              <a:t>informatico</a:t>
            </a:r>
            <a:r>
              <a:rPr lang="es-EC" sz="2378" dirty="0">
                <a:sym typeface="Symbol" panose="05050102010706020507" pitchFamily="18" charset="2"/>
              </a:rPr>
              <a:t> (juan)) </a:t>
            </a:r>
            <a:r>
              <a:rPr lang="es-EC" sz="2378" dirty="0">
                <a:sym typeface="Symbol" panose="05050102010706020507" pitchFamily="18" charset="2"/>
              </a:rPr>
              <a:t></a:t>
            </a:r>
            <a:r>
              <a:rPr lang="es-EC" sz="2378" dirty="0"/>
              <a:t> </a:t>
            </a:r>
            <a:r>
              <a:rPr lang="es-EC" sz="2378" dirty="0"/>
              <a:t>listo(juan)</a:t>
            </a:r>
            <a:endParaRPr lang="es-EC" sz="2378" dirty="0"/>
          </a:p>
          <a:p>
            <a:pPr algn="ctr"/>
            <a:endParaRPr lang="es-EC" sz="2378" dirty="0"/>
          </a:p>
          <a:p>
            <a:endParaRPr lang="es-EC" sz="2378" b="1" dirty="0"/>
          </a:p>
        </p:txBody>
      </p:sp>
    </p:spTree>
    <p:extLst>
      <p:ext uri="{BB962C8B-B14F-4D97-AF65-F5344CB8AC3E}">
        <p14:creationId xmlns:p14="http://schemas.microsoft.com/office/powerpoint/2010/main" val="26798740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2460872"/>
            <a:ext cx="6259781" cy="807982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Práctica 2</a:t>
            </a:r>
          </a:p>
        </p:txBody>
      </p:sp>
    </p:spTree>
    <p:extLst>
      <p:ext uri="{BB962C8B-B14F-4D97-AF65-F5344CB8AC3E}">
        <p14:creationId xmlns:p14="http://schemas.microsoft.com/office/powerpoint/2010/main" val="37192614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Limitaciones de la Lógica Proposicional: Expresividad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607105" cy="5215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Intente expresar en lógica proposicional las siguientes afirmaciones</a:t>
            </a:r>
            <a:r>
              <a:rPr lang="es-EC" sz="2774" dirty="0"/>
              <a:t>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  <a:p>
            <a:r>
              <a:rPr lang="es-EC" sz="2774" dirty="0"/>
              <a:t>Una </a:t>
            </a:r>
            <a:r>
              <a:rPr lang="es-EC" sz="2774" dirty="0"/>
              <a:t>solución</a:t>
            </a:r>
          </a:p>
          <a:p>
            <a:pPr lvl="1"/>
            <a:r>
              <a:rPr lang="es-EC" sz="2774" dirty="0"/>
              <a:t>p: María </a:t>
            </a:r>
            <a:r>
              <a:rPr lang="es-EC" sz="2774" dirty="0"/>
              <a:t>es una </a:t>
            </a:r>
            <a:r>
              <a:rPr lang="es-EC" sz="2774" dirty="0"/>
              <a:t>persona</a:t>
            </a:r>
          </a:p>
          <a:p>
            <a:pPr lvl="1"/>
            <a:r>
              <a:rPr lang="es-EC" sz="2774" dirty="0"/>
              <a:t>q: Juan es </a:t>
            </a:r>
            <a:r>
              <a:rPr lang="es-EC" sz="2774" dirty="0"/>
              <a:t>una persona</a:t>
            </a:r>
          </a:p>
          <a:p>
            <a:pPr lvl="1"/>
            <a:r>
              <a:rPr lang="es-EC" sz="2774" dirty="0"/>
              <a:t>r: María </a:t>
            </a:r>
            <a:r>
              <a:rPr lang="es-EC" sz="2774" dirty="0"/>
              <a:t>es mortal</a:t>
            </a:r>
          </a:p>
          <a:p>
            <a:pPr lvl="1"/>
            <a:r>
              <a:rPr lang="es-EC" sz="2774" dirty="0"/>
              <a:t>s: María y Juan </a:t>
            </a:r>
            <a:r>
              <a:rPr lang="es-EC" sz="2774" dirty="0"/>
              <a:t>son </a:t>
            </a:r>
            <a:r>
              <a:rPr lang="es-EC" sz="2774" dirty="0"/>
              <a:t>hermanos</a:t>
            </a:r>
          </a:p>
          <a:p>
            <a:pPr lvl="1"/>
            <a:endParaRPr lang="es-EC" sz="2774" dirty="0"/>
          </a:p>
          <a:p>
            <a:r>
              <a:rPr lang="es-EC" sz="2774" dirty="0"/>
              <a:t>¿</a:t>
            </a:r>
            <a:r>
              <a:rPr lang="es-EC" sz="2774" dirty="0"/>
              <a:t>Cómo vinculamos a María de la primera oración con María de la tercera oración?</a:t>
            </a:r>
          </a:p>
          <a:p>
            <a:r>
              <a:rPr lang="es-EC" sz="2774" dirty="0"/>
              <a:t>¿Y cómo vinculamos a </a:t>
            </a:r>
            <a:r>
              <a:rPr lang="es-EC" sz="2774" dirty="0"/>
              <a:t>María </a:t>
            </a:r>
            <a:r>
              <a:rPr lang="es-EC" sz="2774" dirty="0"/>
              <a:t>y Juan?</a:t>
            </a:r>
          </a:p>
        </p:txBody>
      </p:sp>
    </p:spTree>
    <p:extLst>
      <p:ext uri="{BB962C8B-B14F-4D97-AF65-F5344CB8AC3E}">
        <p14:creationId xmlns:p14="http://schemas.microsoft.com/office/powerpoint/2010/main" val="280898661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Semántica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758106" cy="247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171" dirty="0"/>
              <a:t>Interpretación </a:t>
            </a:r>
            <a:r>
              <a:rPr lang="es-EC" sz="317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3171" dirty="0"/>
              <a:t>:</a:t>
            </a:r>
          </a:p>
          <a:p>
            <a:pPr lvl="1"/>
            <a:r>
              <a:rPr lang="es-EC" sz="3171" dirty="0"/>
              <a:t>Una </a:t>
            </a:r>
            <a:r>
              <a:rPr lang="es-EC" sz="3171" dirty="0"/>
              <a:t>interpretación de una fórmula </a:t>
            </a:r>
            <a:r>
              <a:rPr lang="es-EC" sz="317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3171" dirty="0"/>
              <a:t> en lógica </a:t>
            </a:r>
            <a:r>
              <a:rPr lang="es-EC" sz="3171" dirty="0"/>
              <a:t>predicados es </a:t>
            </a:r>
            <a:r>
              <a:rPr lang="es-EC" sz="3171" dirty="0"/>
              <a:t>una asignación de valores {</a:t>
            </a:r>
            <a:r>
              <a:rPr lang="es-EC" sz="317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v,f</a:t>
            </a:r>
            <a:r>
              <a:rPr lang="es-EC" sz="3171" dirty="0"/>
              <a:t>}  a cada </a:t>
            </a:r>
            <a:r>
              <a:rPr lang="es-EC" sz="3171" dirty="0"/>
              <a:t>símbolo de la formula. </a:t>
            </a:r>
            <a:endParaRPr lang="es-EC" sz="3171" dirty="0"/>
          </a:p>
          <a:p>
            <a:pPr lvl="1"/>
            <a:endParaRPr lang="es-EC" sz="2774" dirty="0"/>
          </a:p>
        </p:txBody>
      </p:sp>
    </p:spTree>
    <p:extLst>
      <p:ext uri="{BB962C8B-B14F-4D97-AF65-F5344CB8AC3E}">
        <p14:creationId xmlns:p14="http://schemas.microsoft.com/office/powerpoint/2010/main" val="11788663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Semántica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4"/>
            <a:ext cx="8758106" cy="570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Estructura de una interpretación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U</a:t>
            </a:r>
            <a:r>
              <a:rPr lang="es-EC" sz="2378" dirty="0"/>
              <a:t>n dominio de discurso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Los </a:t>
            </a:r>
            <a:r>
              <a:rPr lang="es-EC" sz="2378" dirty="0"/>
              <a:t>símbolos constantes se asignan a elementos de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lvl="2"/>
            <a:r>
              <a:rPr lang="es-EC" sz="2378" dirty="0"/>
              <a:t>I (ci) ∈ ∆ (elementos del dominio)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Los </a:t>
            </a:r>
            <a:r>
              <a:rPr lang="es-EC" sz="2378" dirty="0"/>
              <a:t>símbolos de función se asignan a funciones en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C" sz="2378" dirty="0"/>
              <a:t>.</a:t>
            </a:r>
          </a:p>
          <a:p>
            <a:pPr lvl="2"/>
            <a:r>
              <a:rPr lang="es-EC" sz="2378" dirty="0"/>
              <a:t>I (fi): ∆n → ∆ (función n-aria en el dominio)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Los </a:t>
            </a:r>
            <a:r>
              <a:rPr lang="es-EC" sz="2378" dirty="0"/>
              <a:t>símbolos de </a:t>
            </a:r>
            <a:r>
              <a:rPr lang="es-EC" sz="2378" dirty="0"/>
              <a:t>predicados se </a:t>
            </a:r>
            <a:r>
              <a:rPr lang="es-EC" sz="2378" dirty="0"/>
              <a:t>asignan a relaciones sobre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C" sz="2378" dirty="0"/>
              <a:t>.</a:t>
            </a:r>
          </a:p>
          <a:p>
            <a:pPr lvl="2"/>
            <a:r>
              <a:rPr lang="es-EC" sz="2378" dirty="0"/>
              <a:t>I (Pi) ⊆ ∆n (relación n-aria en el dominio)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Entonces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Las afirmaciones se convertirán en elementos de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C" sz="2378" dirty="0"/>
              <a:t>.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Los símbolos de </a:t>
            </a:r>
            <a:r>
              <a:rPr lang="es-EC" sz="2378" dirty="0"/>
              <a:t>predicados con </a:t>
            </a:r>
            <a:r>
              <a:rPr lang="es-EC" sz="2378" dirty="0"/>
              <a:t>argumentos se volverán verdaderos o falsos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378" dirty="0"/>
              <a:t>Los cuantificadores y conectivos lógicos se tratan de la misma manera</a:t>
            </a:r>
            <a:endParaRPr lang="es-EC" sz="2378" dirty="0"/>
          </a:p>
        </p:txBody>
      </p:sp>
    </p:spTree>
    <p:extLst>
      <p:ext uri="{BB962C8B-B14F-4D97-AF65-F5344CB8AC3E}">
        <p14:creationId xmlns:p14="http://schemas.microsoft.com/office/powerpoint/2010/main" val="15056102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 de Interpretación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70" y="1465976"/>
            <a:ext cx="9135611" cy="50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21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 de Interpretación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951" y="1249170"/>
            <a:ext cx="7984222" cy="55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358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Predicados: reglas semánticas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7" name="Rectángulo 6"/>
          <p:cNvSpPr/>
          <p:nvPr/>
        </p:nvSpPr>
        <p:spPr>
          <a:xfrm>
            <a:off x="1716947" y="1211990"/>
            <a:ext cx="8758106" cy="5642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Dada una fórmula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y una interpretación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2774" dirty="0"/>
              <a:t>, el valor de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bajo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2774" dirty="0"/>
              <a:t> , denotado por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sz="2774" dirty="0"/>
              <a:t>es</a:t>
            </a:r>
            <a:r>
              <a:rPr lang="es-EC" sz="2774" dirty="0"/>
              <a:t>:</a:t>
            </a:r>
          </a:p>
          <a:p>
            <a:endParaRPr lang="es-EC" sz="2774" b="1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Si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</a:t>
            </a:r>
            <a:r>
              <a:rPr lang="es-EC" sz="2774" dirty="0"/>
              <a:t>es de la forma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H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s-EC" sz="2774" dirty="0"/>
              <a:t>entonces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I(F)=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Si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es de la forma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H </a:t>
            </a:r>
          </a:p>
          <a:p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</a:t>
            </a:r>
            <a:r>
              <a:rPr lang="es-EC" sz="2774" dirty="0"/>
              <a:t>entonces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endParaRPr lang="es-EC" sz="277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Si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es de la forma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⟷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 </a:t>
            </a:r>
          </a:p>
          <a:p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</a:t>
            </a:r>
            <a:r>
              <a:rPr lang="es-EC" sz="2774" dirty="0"/>
              <a:t>entonces I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…..</a:t>
            </a:r>
            <a:endParaRPr lang="es-EC" sz="2774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002011" y="4096405"/>
            <a:ext cx="2420856" cy="702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982" b="1" dirty="0"/>
              <a:t>F</a:t>
            </a:r>
            <a:r>
              <a:rPr lang="es-EC" sz="1982" dirty="0"/>
              <a:t>  si I(G) = V y I(H) </a:t>
            </a:r>
            <a:r>
              <a:rPr lang="es-EC" sz="1982" dirty="0"/>
              <a:t>= </a:t>
            </a:r>
            <a:r>
              <a:rPr lang="es-EC" sz="1982" dirty="0"/>
              <a:t>F </a:t>
            </a:r>
            <a:endParaRPr lang="es-EC" sz="1982" b="1" dirty="0"/>
          </a:p>
          <a:p>
            <a:r>
              <a:rPr lang="es-EC" sz="1982" b="1" dirty="0"/>
              <a:t>V</a:t>
            </a:r>
            <a:r>
              <a:rPr lang="es-EC" sz="1982" dirty="0"/>
              <a:t>  en caso contrario</a:t>
            </a:r>
            <a:endParaRPr lang="es-EC" sz="1982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67328" y="5321703"/>
            <a:ext cx="2194255" cy="702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982" b="1" dirty="0"/>
              <a:t>V</a:t>
            </a:r>
            <a:r>
              <a:rPr lang="es-EC" sz="1982" dirty="0"/>
              <a:t>  si I(G) = I(H)</a:t>
            </a:r>
            <a:endParaRPr lang="es-EC" sz="1982" b="1" dirty="0"/>
          </a:p>
          <a:p>
            <a:r>
              <a:rPr lang="es-EC" sz="1982" b="1" dirty="0"/>
              <a:t>F</a:t>
            </a:r>
            <a:r>
              <a:rPr lang="es-EC" sz="1982" dirty="0"/>
              <a:t>  en caso contrario</a:t>
            </a:r>
            <a:endParaRPr lang="es-EC" sz="1982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455016" y="2785495"/>
            <a:ext cx="2227918" cy="702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982" b="1" dirty="0"/>
              <a:t>F</a:t>
            </a:r>
            <a:r>
              <a:rPr lang="es-EC" sz="1982" dirty="0"/>
              <a:t>  si I(G) = I(H) = F</a:t>
            </a:r>
          </a:p>
          <a:p>
            <a:r>
              <a:rPr lang="es-EC" sz="1982" b="1" dirty="0"/>
              <a:t>V</a:t>
            </a:r>
            <a:r>
              <a:rPr lang="es-EC" sz="1982" dirty="0"/>
              <a:t>  en caso contrario</a:t>
            </a:r>
            <a:endParaRPr lang="es-EC" sz="1982" dirty="0"/>
          </a:p>
        </p:txBody>
      </p:sp>
    </p:spTree>
    <p:extLst>
      <p:ext uri="{BB962C8B-B14F-4D97-AF65-F5344CB8AC3E}">
        <p14:creationId xmlns:p14="http://schemas.microsoft.com/office/powerpoint/2010/main" val="326505279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Predicados: reglas semánticas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7" name="Rectángulo 6"/>
          <p:cNvSpPr/>
          <p:nvPr/>
        </p:nvSpPr>
        <p:spPr>
          <a:xfrm>
            <a:off x="1716947" y="1211991"/>
            <a:ext cx="8758106" cy="436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Dada una fórmula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y una interpretación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2774" dirty="0"/>
              <a:t>, el valor de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bajo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2774" dirty="0"/>
              <a:t> , denotado por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sz="2774" dirty="0"/>
              <a:t>es</a:t>
            </a:r>
            <a:r>
              <a:rPr lang="es-EC" sz="2774" dirty="0"/>
              <a:t>:</a:t>
            </a:r>
          </a:p>
          <a:p>
            <a:endParaRPr lang="es-EC" sz="2774" b="1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Si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</a:t>
            </a:r>
            <a:r>
              <a:rPr lang="es-EC" sz="2774" dirty="0"/>
              <a:t>es de la forma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∀x(G(x))</a:t>
            </a:r>
            <a:r>
              <a:rPr lang="es-EC" sz="2774" dirty="0"/>
              <a:t>entonces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I(F)=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Si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es de la forma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∃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x(G(x))</a:t>
            </a:r>
            <a:r>
              <a:rPr lang="es-EC" sz="2774" dirty="0"/>
              <a:t>entonces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I(F)=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830973" y="3188725"/>
            <a:ext cx="370761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80" b="1" dirty="0"/>
              <a:t>V</a:t>
            </a:r>
            <a:r>
              <a:rPr lang="es-EC" sz="2180" dirty="0"/>
              <a:t>  si I(G(d)) = V para todo d </a:t>
            </a:r>
            <a:r>
              <a:rPr lang="es-EC" sz="2180" dirty="0">
                <a:latin typeface="Cambria Math" panose="02040503050406030204" pitchFamily="18" charset="0"/>
                <a:ea typeface="Cambria Math" panose="02040503050406030204" pitchFamily="18" charset="0"/>
              </a:rPr>
              <a:t>∊ D</a:t>
            </a:r>
            <a:endParaRPr lang="es-EC" sz="2180" dirty="0"/>
          </a:p>
          <a:p>
            <a:r>
              <a:rPr lang="es-EC" sz="2180" b="1" dirty="0"/>
              <a:t>F</a:t>
            </a:r>
            <a:r>
              <a:rPr lang="es-EC" sz="2180" dirty="0"/>
              <a:t>  en caso contrario</a:t>
            </a:r>
            <a:endParaRPr lang="es-EC" sz="218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42029" y="5045918"/>
            <a:ext cx="3800143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80" b="1" dirty="0"/>
              <a:t>V</a:t>
            </a:r>
            <a:r>
              <a:rPr lang="es-EC" sz="2180" dirty="0"/>
              <a:t>  si I(G(d)) = V para algún d </a:t>
            </a:r>
            <a:r>
              <a:rPr lang="es-EC" sz="2180" dirty="0">
                <a:latin typeface="Cambria Math" panose="02040503050406030204" pitchFamily="18" charset="0"/>
                <a:ea typeface="Cambria Math" panose="02040503050406030204" pitchFamily="18" charset="0"/>
              </a:rPr>
              <a:t>∊ D</a:t>
            </a:r>
            <a:endParaRPr lang="es-EC" sz="2180" dirty="0"/>
          </a:p>
          <a:p>
            <a:r>
              <a:rPr lang="es-EC" sz="2180" b="1" dirty="0"/>
              <a:t>F</a:t>
            </a:r>
            <a:r>
              <a:rPr lang="es-EC" sz="2180" dirty="0"/>
              <a:t>  en caso contrario</a:t>
            </a:r>
            <a:endParaRPr lang="es-EC" sz="2180" dirty="0"/>
          </a:p>
        </p:txBody>
      </p:sp>
    </p:spTree>
    <p:extLst>
      <p:ext uri="{BB962C8B-B14F-4D97-AF65-F5344CB8AC3E}">
        <p14:creationId xmlns:p14="http://schemas.microsoft.com/office/powerpoint/2010/main" val="256354286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4"/>
            <a:ext cx="8758106" cy="5398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Para </a:t>
            </a:r>
            <a:r>
              <a:rPr lang="es-EC" sz="2774" dirty="0"/>
              <a:t>todo n natural se cumple que 2·n es par</a:t>
            </a:r>
          </a:p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s-EC" sz="2774" dirty="0"/>
              <a:t>P(x))</a:t>
            </a:r>
            <a:endParaRPr lang="es-EC" sz="2774" dirty="0"/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sym typeface="Symbol" panose="05050102010706020507" pitchFamily="18" charset="2"/>
              </a:rPr>
              <a:t>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Constantes=no existen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Funciones=no existen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I(P) (x) = </a:t>
            </a:r>
            <a:r>
              <a:rPr lang="es-EC" sz="2378" dirty="0"/>
              <a:t>2x </a:t>
            </a:r>
            <a:r>
              <a:rPr lang="es-EC" sz="2378" dirty="0"/>
              <a:t>es par</a:t>
            </a:r>
          </a:p>
          <a:p>
            <a:endParaRPr lang="es-EC" sz="2378" dirty="0">
              <a:sym typeface="Symbol" panose="05050102010706020507" pitchFamily="18" charset="2"/>
            </a:endParaRPr>
          </a:p>
          <a:p>
            <a:endParaRPr lang="es-EC" sz="2378" dirty="0">
              <a:sym typeface="Symbol" panose="05050102010706020507" pitchFamily="18" charset="2"/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x</a:t>
            </a:r>
            <a:r>
              <a:rPr lang="es-EC" sz="2378" dirty="0"/>
              <a:t>=1;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I(F)= v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x=2;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)= v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C" sz="2378" dirty="0"/>
              <a:t>es </a:t>
            </a:r>
            <a:r>
              <a:rPr lang="es-EC" sz="2378" dirty="0"/>
              <a:t>equivalente a enunciar </a:t>
            </a:r>
            <a:endParaRPr lang="es-EC" sz="2378" dirty="0"/>
          </a:p>
          <a:p>
            <a:pPr algn="ctr"/>
            <a:r>
              <a:rPr lang="es-EC" sz="2378" dirty="0"/>
              <a:t>2 </a:t>
            </a:r>
            <a:r>
              <a:rPr lang="es-EC" sz="2378" dirty="0"/>
              <a:t>· 1 es par y 2 · 2 es par y 2 · 3 es par y 2 · </a:t>
            </a:r>
            <a:r>
              <a:rPr lang="es-EC" sz="2378" dirty="0"/>
              <a:t>4 es par …. </a:t>
            </a:r>
          </a:p>
          <a:p>
            <a:endParaRPr lang="es-EC" sz="2774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793996" y="4335011"/>
            <a:ext cx="370761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80" b="1" dirty="0"/>
              <a:t>V</a:t>
            </a:r>
            <a:r>
              <a:rPr lang="es-EC" sz="2180" dirty="0"/>
              <a:t>  si I(G(d)) = V para todo d </a:t>
            </a:r>
            <a:r>
              <a:rPr lang="es-EC" sz="2180" dirty="0">
                <a:latin typeface="Cambria Math" panose="02040503050406030204" pitchFamily="18" charset="0"/>
                <a:ea typeface="Cambria Math" panose="02040503050406030204" pitchFamily="18" charset="0"/>
              </a:rPr>
              <a:t>∊ D</a:t>
            </a:r>
            <a:endParaRPr lang="es-EC" sz="2180" dirty="0"/>
          </a:p>
          <a:p>
            <a:r>
              <a:rPr lang="es-EC" sz="2180" b="1" dirty="0"/>
              <a:t>F</a:t>
            </a:r>
            <a:r>
              <a:rPr lang="es-EC" sz="2180" dirty="0"/>
              <a:t>  en caso contrario</a:t>
            </a:r>
            <a:endParaRPr lang="es-EC" sz="2180" dirty="0"/>
          </a:p>
        </p:txBody>
      </p:sp>
    </p:spTree>
    <p:extLst>
      <p:ext uri="{BB962C8B-B14F-4D97-AF65-F5344CB8AC3E}">
        <p14:creationId xmlns:p14="http://schemas.microsoft.com/office/powerpoint/2010/main" val="9022203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758106" cy="5398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Existen algunos números que son mayores que uno</a:t>
            </a:r>
          </a:p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s-EC" sz="2774" dirty="0"/>
              <a:t>P(x))</a:t>
            </a:r>
            <a:endParaRPr lang="es-EC" sz="2774" dirty="0"/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sym typeface="Symbol" panose="05050102010706020507" pitchFamily="18" charset="2"/>
              </a:rPr>
              <a:t>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Constantes=no existen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Funciones=no existen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I(P) (x) = </a:t>
            </a:r>
            <a:r>
              <a:rPr lang="es-EC" sz="2378" dirty="0"/>
              <a:t>x </a:t>
            </a:r>
            <a:r>
              <a:rPr lang="es-EC" sz="2378" dirty="0"/>
              <a:t>es </a:t>
            </a:r>
            <a:r>
              <a:rPr lang="es-EC" sz="2378" dirty="0"/>
              <a:t>un número mayor que 1</a:t>
            </a:r>
            <a:endParaRPr lang="es-EC" sz="2378" dirty="0"/>
          </a:p>
          <a:p>
            <a:endParaRPr lang="es-EC" sz="2378" dirty="0">
              <a:sym typeface="Symbol" panose="05050102010706020507" pitchFamily="18" charset="2"/>
            </a:endParaRPr>
          </a:p>
          <a:p>
            <a:endParaRPr lang="es-EC" sz="2378" dirty="0">
              <a:sym typeface="Symbol" panose="05050102010706020507" pitchFamily="18" charset="2"/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x</a:t>
            </a:r>
            <a:r>
              <a:rPr lang="es-EC" sz="2378" dirty="0"/>
              <a:t>=1;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I(F)= f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x=2; 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2378" dirty="0">
                <a:latin typeface="Courier New" panose="02070309020205020404" pitchFamily="49" charset="0"/>
                <a:cs typeface="Courier New" panose="02070309020205020404" pitchFamily="49" charset="0"/>
              </a:rPr>
              <a:t>)= v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C" sz="2378" dirty="0"/>
              <a:t>es equivalente a enunciar 1 es mayor que 1 o 2 es mayor que 1 o 3 es mayor que 1 o 4 es mayor que 1 o . . </a:t>
            </a:r>
            <a:r>
              <a:rPr lang="es-EC" sz="2378" dirty="0"/>
              <a:t>. </a:t>
            </a:r>
          </a:p>
          <a:p>
            <a:endParaRPr lang="es-EC" sz="2774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491993" y="4335011"/>
            <a:ext cx="3800143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180" b="1" dirty="0"/>
              <a:t>V</a:t>
            </a:r>
            <a:r>
              <a:rPr lang="es-EC" sz="2180" dirty="0"/>
              <a:t>  si I(G(d)) = V para algún d </a:t>
            </a:r>
            <a:r>
              <a:rPr lang="es-EC" sz="2180" dirty="0">
                <a:latin typeface="Cambria Math" panose="02040503050406030204" pitchFamily="18" charset="0"/>
                <a:ea typeface="Cambria Math" panose="02040503050406030204" pitchFamily="18" charset="0"/>
              </a:rPr>
              <a:t>∊ D</a:t>
            </a:r>
            <a:endParaRPr lang="es-EC" sz="2180" dirty="0"/>
          </a:p>
          <a:p>
            <a:r>
              <a:rPr lang="es-EC" sz="2180" b="1" dirty="0"/>
              <a:t>F</a:t>
            </a:r>
            <a:r>
              <a:rPr lang="es-EC" sz="2180" dirty="0"/>
              <a:t>  en caso contrario</a:t>
            </a:r>
            <a:endParaRPr lang="es-EC" sz="2180" dirty="0"/>
          </a:p>
        </p:txBody>
      </p:sp>
    </p:spTree>
    <p:extLst>
      <p:ext uri="{BB962C8B-B14F-4D97-AF65-F5344CB8AC3E}">
        <p14:creationId xmlns:p14="http://schemas.microsoft.com/office/powerpoint/2010/main" val="24460301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163974"/>
            <a:ext cx="8758106" cy="545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s-EC" sz="2774" dirty="0"/>
              <a:t>P(x))</a:t>
            </a:r>
            <a:endParaRPr lang="es-EC" sz="2774" dirty="0"/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sym typeface="Symbol" panose="05050102010706020507" pitchFamily="18" charset="2"/>
              </a:rPr>
              <a:t>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I(P)(x) = </a:t>
            </a:r>
            <a:r>
              <a:rPr lang="es-EC" sz="2378" dirty="0"/>
              <a:t>x &gt; 0</a:t>
            </a:r>
          </a:p>
          <a:p>
            <a:r>
              <a:rPr lang="es-EC" sz="2774" dirty="0"/>
              <a:t>Sea </a:t>
            </a:r>
            <a:r>
              <a:rPr lang="es-EC" sz="2774" dirty="0"/>
              <a:t>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s-EC" sz="2774" dirty="0"/>
              <a:t>P(x))</a:t>
            </a:r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sym typeface="Symbol" panose="05050102010706020507" pitchFamily="18" charset="2"/>
              </a:rPr>
              <a:t></a:t>
            </a:r>
            <a:r>
              <a:rPr lang="es-EC" sz="2378" baseline="30000" dirty="0">
                <a:sym typeface="Symbol" panose="05050102010706020507" pitchFamily="18" charset="2"/>
              </a:rPr>
              <a:t>+</a:t>
            </a:r>
            <a:endParaRPr lang="es-EC" sz="2378" baseline="30000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</a:t>
            </a:r>
            <a:r>
              <a:rPr lang="es-EC" sz="2378" dirty="0">
                <a:sym typeface="Symbol" panose="05050102010706020507" pitchFamily="18" charset="2"/>
              </a:rPr>
              <a:t>I(P)(x</a:t>
            </a:r>
            <a:r>
              <a:rPr lang="es-EC" sz="2378" dirty="0">
                <a:sym typeface="Symbol" panose="05050102010706020507" pitchFamily="18" charset="2"/>
              </a:rPr>
              <a:t>) = </a:t>
            </a:r>
            <a:r>
              <a:rPr lang="es-EC" sz="2378" dirty="0"/>
              <a:t>x &gt; </a:t>
            </a:r>
            <a:r>
              <a:rPr lang="es-EC" sz="2378" dirty="0"/>
              <a:t>0</a:t>
            </a:r>
          </a:p>
          <a:p>
            <a:pPr lvl="1"/>
            <a:endParaRPr lang="es-EC" sz="2378" dirty="0"/>
          </a:p>
          <a:p>
            <a:r>
              <a:rPr lang="es-EC" sz="2774" dirty="0"/>
              <a:t>Sea </a:t>
            </a:r>
            <a:r>
              <a:rPr lang="es-EC" sz="2774" dirty="0"/>
              <a:t>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∃x(</a:t>
            </a:r>
            <a:r>
              <a:rPr lang="es-EC" sz="2774" dirty="0"/>
              <a:t>P(x</a:t>
            </a:r>
            <a:r>
              <a:rPr lang="es-EC" sz="2774" dirty="0"/>
              <a:t>))</a:t>
            </a:r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sym typeface="Symbol" panose="05050102010706020507" pitchFamily="18" charset="2"/>
              </a:rPr>
              <a:t></a:t>
            </a:r>
            <a:endParaRPr lang="es-EC" sz="2378" baseline="30000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</a:t>
            </a:r>
            <a:r>
              <a:rPr lang="es-EC" sz="2378" dirty="0">
                <a:sym typeface="Symbol" panose="05050102010706020507" pitchFamily="18" charset="2"/>
              </a:rPr>
              <a:t>I(P)(x</a:t>
            </a:r>
            <a:r>
              <a:rPr lang="es-EC" sz="2378" dirty="0">
                <a:sym typeface="Symbol" panose="05050102010706020507" pitchFamily="18" charset="2"/>
              </a:rPr>
              <a:t>) = </a:t>
            </a:r>
            <a:r>
              <a:rPr lang="es-EC" sz="2378" dirty="0"/>
              <a:t>x </a:t>
            </a:r>
            <a:r>
              <a:rPr lang="es-EC" sz="2378" dirty="0"/>
              <a:t>= x +1</a:t>
            </a:r>
          </a:p>
          <a:p>
            <a:pPr lvl="1"/>
            <a:endParaRPr lang="es-EC" sz="2378" dirty="0"/>
          </a:p>
          <a:p>
            <a:r>
              <a:rPr lang="es-EC" sz="2774" dirty="0"/>
              <a:t>Sea </a:t>
            </a:r>
            <a:r>
              <a:rPr lang="es-EC" sz="2774" dirty="0"/>
              <a:t>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∃x(</a:t>
            </a:r>
            <a:r>
              <a:rPr lang="es-EC" sz="2774" dirty="0"/>
              <a:t>P(x))</a:t>
            </a:r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sym typeface="Symbol" panose="05050102010706020507" pitchFamily="18" charset="2"/>
              </a:rPr>
              <a:t></a:t>
            </a:r>
            <a:endParaRPr lang="es-EC" sz="2378" baseline="30000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</a:t>
            </a:r>
            <a:r>
              <a:rPr lang="es-EC" sz="2378" dirty="0">
                <a:sym typeface="Symbol" panose="05050102010706020507" pitchFamily="18" charset="2"/>
              </a:rPr>
              <a:t>I(P)(x</a:t>
            </a:r>
            <a:r>
              <a:rPr lang="es-EC" sz="2378" dirty="0">
                <a:sym typeface="Symbol" panose="05050102010706020507" pitchFamily="18" charset="2"/>
              </a:rPr>
              <a:t>) = </a:t>
            </a:r>
            <a:r>
              <a:rPr lang="es-EC" sz="2378" dirty="0"/>
              <a:t>x = x </a:t>
            </a:r>
            <a:r>
              <a:rPr lang="es-EC" sz="2378" dirty="0"/>
              <a:t>* 2</a:t>
            </a:r>
            <a:endParaRPr lang="es-EC" sz="2774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7299271" y="2474325"/>
          <a:ext cx="2722777" cy="292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777"/>
              </a:tblGrid>
              <a:tr h="724809">
                <a:tc>
                  <a:txBody>
                    <a:bodyPr/>
                    <a:lstStyle/>
                    <a:p>
                      <a:r>
                        <a:rPr lang="es-EC" sz="3600" b="0" dirty="0" smtClean="0">
                          <a:solidFill>
                            <a:schemeClr val="tx1"/>
                          </a:solidFill>
                        </a:rPr>
                        <a:t>FALSO</a:t>
                      </a:r>
                      <a:endParaRPr lang="es-EC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4876">
                <a:tc>
                  <a:txBody>
                    <a:bodyPr/>
                    <a:lstStyle/>
                    <a:p>
                      <a:r>
                        <a:rPr lang="es-EC" sz="3600" dirty="0" smtClean="0"/>
                        <a:t>VERDADERO</a:t>
                      </a:r>
                      <a:endParaRPr lang="es-EC" sz="3600" dirty="0"/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4876">
                <a:tc>
                  <a:txBody>
                    <a:bodyPr/>
                    <a:lstStyle/>
                    <a:p>
                      <a:r>
                        <a:rPr lang="es-EC" sz="3600" dirty="0" smtClean="0"/>
                        <a:t>FALSO</a:t>
                      </a:r>
                      <a:endParaRPr lang="es-EC" sz="3600" dirty="0"/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4876">
                <a:tc>
                  <a:txBody>
                    <a:bodyPr/>
                    <a:lstStyle/>
                    <a:p>
                      <a:r>
                        <a:rPr lang="es-EC" sz="3600" dirty="0" smtClean="0"/>
                        <a:t>VERDADERO</a:t>
                      </a:r>
                      <a:endParaRPr lang="es-EC" sz="3600" dirty="0"/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632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163973"/>
            <a:ext cx="8758106" cy="588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∀y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C" sz="2774" dirty="0"/>
              <a:t>P(</a:t>
            </a:r>
            <a:r>
              <a:rPr lang="es-EC" sz="2774" dirty="0" err="1"/>
              <a:t>x,y</a:t>
            </a:r>
            <a:r>
              <a:rPr lang="es-EC" sz="2774" dirty="0"/>
              <a:t>))</a:t>
            </a:r>
            <a:endParaRPr lang="es-EC" sz="2774" dirty="0"/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latin typeface="Sitka Small" panose="02000505000000020004" pitchFamily="2" charset="0"/>
                <a:sym typeface="Symbol" panose="05050102010706020507" pitchFamily="18" charset="2"/>
              </a:rPr>
              <a:t>R</a:t>
            </a:r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I(P)(x) = </a:t>
            </a:r>
            <a:r>
              <a:rPr lang="es-EC" sz="2378" dirty="0"/>
              <a:t>x /y =1</a:t>
            </a:r>
          </a:p>
          <a:p>
            <a:r>
              <a:rPr lang="es-EC" sz="2774" dirty="0"/>
              <a:t>Sea </a:t>
            </a:r>
            <a:r>
              <a:rPr lang="es-EC" sz="2774" dirty="0"/>
              <a:t>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C" sz="2774" dirty="0"/>
              <a:t>P(</a:t>
            </a:r>
            <a:r>
              <a:rPr lang="es-EC" sz="2774" dirty="0" err="1"/>
              <a:t>x,y</a:t>
            </a:r>
            <a:r>
              <a:rPr lang="es-EC" sz="2774" dirty="0"/>
              <a:t>))</a:t>
            </a:r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latin typeface="Sitka Small" panose="02000505000000020004" pitchFamily="2" charset="0"/>
                <a:sym typeface="Symbol" panose="05050102010706020507" pitchFamily="18" charset="2"/>
              </a:rPr>
              <a:t>R</a:t>
            </a:r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</a:t>
            </a:r>
            <a:r>
              <a:rPr lang="es-EC" sz="2378" dirty="0">
                <a:sym typeface="Symbol" panose="05050102010706020507" pitchFamily="18" charset="2"/>
              </a:rPr>
              <a:t>I(P)(x</a:t>
            </a:r>
            <a:r>
              <a:rPr lang="es-EC" sz="2378" dirty="0">
                <a:sym typeface="Symbol" panose="05050102010706020507" pitchFamily="18" charset="2"/>
              </a:rPr>
              <a:t>) = </a:t>
            </a:r>
            <a:r>
              <a:rPr lang="es-EC" sz="2378" dirty="0"/>
              <a:t>x /y =1</a:t>
            </a:r>
          </a:p>
          <a:p>
            <a:endParaRPr lang="es-EC" sz="2774" dirty="0"/>
          </a:p>
          <a:p>
            <a:r>
              <a:rPr lang="es-EC" sz="2774" dirty="0"/>
              <a:t>Sea </a:t>
            </a:r>
            <a:r>
              <a:rPr lang="es-EC" sz="2774" dirty="0"/>
              <a:t>F</a:t>
            </a:r>
            <a:r>
              <a:rPr lang="es-EC" sz="2774" dirty="0"/>
              <a:t>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x∀y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C" sz="2774" dirty="0"/>
              <a:t>P(</a:t>
            </a:r>
            <a:r>
              <a:rPr lang="es-EC" sz="2774" dirty="0" err="1"/>
              <a:t>x,y</a:t>
            </a:r>
            <a:r>
              <a:rPr lang="es-EC" sz="2774" dirty="0"/>
              <a:t>))</a:t>
            </a:r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latin typeface="Sitka Small" panose="02000505000000020004" pitchFamily="2" charset="0"/>
                <a:sym typeface="Symbol" panose="05050102010706020507" pitchFamily="18" charset="2"/>
              </a:rPr>
              <a:t>R</a:t>
            </a:r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</a:t>
            </a:r>
            <a:r>
              <a:rPr lang="es-EC" sz="2378" dirty="0">
                <a:sym typeface="Symbol" panose="05050102010706020507" pitchFamily="18" charset="2"/>
              </a:rPr>
              <a:t>I(P)(x</a:t>
            </a:r>
            <a:r>
              <a:rPr lang="es-EC" sz="2378" dirty="0">
                <a:sym typeface="Symbol" panose="05050102010706020507" pitchFamily="18" charset="2"/>
              </a:rPr>
              <a:t>) = </a:t>
            </a:r>
            <a:r>
              <a:rPr lang="es-EC" sz="2378" dirty="0"/>
              <a:t>x /y =1</a:t>
            </a:r>
          </a:p>
          <a:p>
            <a:r>
              <a:rPr lang="es-EC" sz="2774" dirty="0"/>
              <a:t>Sea </a:t>
            </a:r>
            <a:r>
              <a:rPr lang="es-EC" sz="2774" dirty="0"/>
              <a:t>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 ∃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 ∃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C" sz="2774" dirty="0"/>
              <a:t>P(</a:t>
            </a:r>
            <a:r>
              <a:rPr lang="es-EC" sz="2774" dirty="0" err="1"/>
              <a:t>x,y</a:t>
            </a:r>
            <a:r>
              <a:rPr lang="es-EC" sz="2774" dirty="0"/>
              <a:t>))</a:t>
            </a:r>
          </a:p>
          <a:p>
            <a:pPr lvl="1"/>
            <a:r>
              <a:rPr lang="es-EC" sz="2378" dirty="0"/>
              <a:t>Dominio= </a:t>
            </a:r>
            <a:r>
              <a:rPr lang="es-EC" sz="2378" dirty="0">
                <a:latin typeface="Sitka Small" panose="02000505000000020004" pitchFamily="2" charset="0"/>
                <a:sym typeface="Symbol" panose="05050102010706020507" pitchFamily="18" charset="2"/>
              </a:rPr>
              <a:t>R</a:t>
            </a:r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Predicados= </a:t>
            </a:r>
            <a:r>
              <a:rPr lang="es-EC" sz="2378" dirty="0">
                <a:sym typeface="Symbol" panose="05050102010706020507" pitchFamily="18" charset="2"/>
              </a:rPr>
              <a:t>I(P)(x</a:t>
            </a:r>
            <a:r>
              <a:rPr lang="es-EC" sz="2378" dirty="0">
                <a:sym typeface="Symbol" panose="05050102010706020507" pitchFamily="18" charset="2"/>
              </a:rPr>
              <a:t>) = </a:t>
            </a:r>
            <a:r>
              <a:rPr lang="es-EC" sz="2378" dirty="0"/>
              <a:t>x /y =1</a:t>
            </a:r>
          </a:p>
          <a:p>
            <a:pPr lvl="1"/>
            <a:endParaRPr lang="es-EC" sz="2378" dirty="0"/>
          </a:p>
          <a:p>
            <a:pPr lvl="1"/>
            <a:endParaRPr lang="es-EC" sz="2378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/>
          </p:nvPr>
        </p:nvGraphicFramePr>
        <p:xfrm>
          <a:off x="7455017" y="2522989"/>
          <a:ext cx="2642532" cy="238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532"/>
              </a:tblGrid>
              <a:tr h="2383396">
                <a:tc>
                  <a:txBody>
                    <a:bodyPr/>
                    <a:lstStyle/>
                    <a:p>
                      <a:r>
                        <a:rPr lang="es-EC" sz="3600" dirty="0" smtClean="0">
                          <a:solidFill>
                            <a:schemeClr val="tx1"/>
                          </a:solidFill>
                        </a:rPr>
                        <a:t>Falso</a:t>
                      </a:r>
                    </a:p>
                    <a:p>
                      <a:r>
                        <a:rPr lang="es-EC" sz="3600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</a:p>
                    <a:p>
                      <a:r>
                        <a:rPr lang="es-EC" sz="3600" dirty="0" smtClean="0">
                          <a:solidFill>
                            <a:schemeClr val="tx1"/>
                          </a:solidFill>
                        </a:rPr>
                        <a:t>Falso</a:t>
                      </a:r>
                    </a:p>
                    <a:p>
                      <a:r>
                        <a:rPr lang="es-EC" sz="3600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s-EC" sz="360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4705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Limitaciones de la Lógica Proposicional: Expresividad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607105" cy="484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Intente expresar en lógica proposicional las siguientes afirmaciones</a:t>
            </a:r>
            <a:r>
              <a:rPr lang="es-EC" sz="2378" dirty="0"/>
              <a:t>:</a:t>
            </a:r>
          </a:p>
          <a:p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Todas las personas son mortales;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Hay una persona que es espía</a:t>
            </a:r>
            <a:r>
              <a:rPr lang="es-EC" sz="2378" dirty="0"/>
              <a:t>.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/>
          </a:p>
          <a:p>
            <a:r>
              <a:rPr lang="es-EC" sz="2378" dirty="0"/>
              <a:t>Una solución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Podemos dar un nombre a todas las personas y expresar este hecho </a:t>
            </a:r>
            <a:r>
              <a:rPr lang="es-EC" sz="2378" dirty="0"/>
              <a:t>mediante proposiciones: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María-es-mortal ∧ Juan-es-mortal ∧ Chris-es-mortal ∧. . . </a:t>
            </a:r>
            <a:r>
              <a:rPr lang="es-EC" sz="2378" dirty="0"/>
              <a:t>∧ Michael-es-mortal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María-es-un-espía ∨ John-es-un-espía ∨ Chris-es-un-espía </a:t>
            </a:r>
            <a:r>
              <a:rPr lang="es-EC" sz="2378" dirty="0"/>
              <a:t>∨. . . </a:t>
            </a:r>
            <a:r>
              <a:rPr lang="es-EC" sz="2378" dirty="0"/>
              <a:t>∨ Michael-es-un-espía</a:t>
            </a:r>
          </a:p>
        </p:txBody>
      </p:sp>
    </p:spTree>
    <p:extLst>
      <p:ext uri="{BB962C8B-B14F-4D97-AF65-F5344CB8AC3E}">
        <p14:creationId xmlns:p14="http://schemas.microsoft.com/office/powerpoint/2010/main" val="4227205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716947" y="1163973"/>
                <a:ext cx="8758106" cy="588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C" sz="2774" dirty="0"/>
                  <a:t>Sea F=</a:t>
                </a:r>
                <a:r>
                  <a:rPr lang="es-EC" sz="2774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C" sz="2774" dirty="0"/>
                  <a:t>x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C" sz="2774" dirty="0"/>
                  <a:t>y</a:t>
                </a:r>
                <a:r>
                  <a:rPr lang="es-EC" sz="277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C" sz="2774" dirty="0"/>
                  <a:t>P(x,y))</a:t>
                </a:r>
                <a:endParaRPr lang="es-EC" sz="2774" dirty="0"/>
              </a:p>
              <a:p>
                <a:pPr lvl="1"/>
                <a:r>
                  <a:rPr lang="es-EC" sz="2378" dirty="0"/>
                  <a:t>Dominio= </a:t>
                </a:r>
                <a:r>
                  <a:rPr lang="es-EC" sz="2378" dirty="0">
                    <a:latin typeface="Sitka Small" panose="02000505000000020004" pitchFamily="2" charset="0"/>
                    <a:sym typeface="Symbol" panose="05050102010706020507" pitchFamily="18" charset="2"/>
                  </a:rPr>
                  <a:t></a:t>
                </a:r>
                <a:endParaRPr lang="es-EC" sz="2378" dirty="0">
                  <a:sym typeface="Symbol" panose="05050102010706020507" pitchFamily="18" charset="2"/>
                </a:endParaRPr>
              </a:p>
              <a:p>
                <a:pPr lvl="1"/>
                <a:r>
                  <a:rPr lang="es-EC" sz="2378" dirty="0">
                    <a:sym typeface="Symbol" panose="05050102010706020507" pitchFamily="18" charset="2"/>
                  </a:rPr>
                  <a:t>Predicados= I(P)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 2</a:t>
                </a:r>
                <a:r>
                  <a:rPr lang="es-EC" sz="2378" dirty="0">
                    <a:sym typeface="Symbol" panose="05050102010706020507" pitchFamily="18" charset="2"/>
                  </a:rPr>
                  <a:t>(</a:t>
                </a:r>
                <a:r>
                  <a:rPr lang="es-EC" sz="2378" dirty="0" err="1">
                    <a:sym typeface="Symbol" panose="05050102010706020507" pitchFamily="18" charset="2"/>
                  </a:rPr>
                  <a:t>x,y</a:t>
                </a:r>
                <a:r>
                  <a:rPr lang="es-EC" sz="2378" dirty="0">
                    <a:sym typeface="Symbol" panose="05050102010706020507" pitchFamily="18" charset="2"/>
                  </a:rPr>
                  <a:t>): </a:t>
                </a:r>
                <a:r>
                  <a:rPr lang="es-EC" sz="2378" dirty="0"/>
                  <a:t>x </a:t>
                </a:r>
                <a:r>
                  <a:rPr lang="es-EC" sz="2378" dirty="0"/>
                  <a:t>+ y= </a:t>
                </a:r>
                <a:r>
                  <a:rPr lang="es-EC" sz="2378" dirty="0"/>
                  <a:t>0</a:t>
                </a:r>
              </a:p>
              <a:p>
                <a:r>
                  <a:rPr lang="es-EC" sz="2774" dirty="0"/>
                  <a:t>Sea F=</a:t>
                </a:r>
                <a:r>
                  <a:rPr lang="es-EC" sz="2774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C" sz="2774" dirty="0"/>
                  <a:t>x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C" sz="2774" dirty="0"/>
                  <a:t>y</a:t>
                </a:r>
                <a:r>
                  <a:rPr lang="es-EC" sz="277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C" sz="2774" dirty="0"/>
                  <a:t>P(x,y))</a:t>
                </a:r>
              </a:p>
              <a:p>
                <a:pPr lvl="1"/>
                <a:r>
                  <a:rPr lang="es-EC" sz="2378" dirty="0"/>
                  <a:t>Dominio= </a:t>
                </a:r>
                <a:r>
                  <a:rPr lang="es-EC" sz="2378" dirty="0">
                    <a:latin typeface="Sitka Small" panose="02000505000000020004" pitchFamily="2" charset="0"/>
                    <a:sym typeface="Symbol" panose="05050102010706020507" pitchFamily="18" charset="2"/>
                  </a:rPr>
                  <a:t></a:t>
                </a:r>
              </a:p>
              <a:p>
                <a:pPr lvl="1"/>
                <a:r>
                  <a:rPr lang="es-EC" sz="2378" dirty="0">
                    <a:sym typeface="Symbol" panose="05050102010706020507" pitchFamily="18" charset="2"/>
                  </a:rPr>
                  <a:t>Predicados</a:t>
                </a:r>
                <a:r>
                  <a:rPr lang="es-EC" sz="2378" dirty="0">
                    <a:sym typeface="Symbol" panose="05050102010706020507" pitchFamily="18" charset="2"/>
                  </a:rPr>
                  <a:t>= </a:t>
                </a:r>
                <a:r>
                  <a:rPr lang="es-EC" sz="2378" dirty="0">
                    <a:sym typeface="Symbol" panose="05050102010706020507" pitchFamily="18" charset="2"/>
                  </a:rPr>
                  <a:t>I(P)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 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2</a:t>
                </a:r>
                <a:r>
                  <a:rPr lang="es-EC" sz="2378" dirty="0">
                    <a:sym typeface="Symbol" panose="05050102010706020507" pitchFamily="18" charset="2"/>
                  </a:rPr>
                  <a:t>(</a:t>
                </a:r>
                <a:r>
                  <a:rPr lang="es-EC" sz="2378" dirty="0" err="1">
                    <a:sym typeface="Symbol" panose="05050102010706020507" pitchFamily="18" charset="2"/>
                  </a:rPr>
                  <a:t>x,y</a:t>
                </a:r>
                <a:r>
                  <a:rPr lang="es-EC" sz="2378" dirty="0">
                    <a:sym typeface="Symbol" panose="05050102010706020507" pitchFamily="18" charset="2"/>
                  </a:rPr>
                  <a:t>): </a:t>
                </a:r>
                <a:r>
                  <a:rPr lang="es-EC" sz="2378" dirty="0"/>
                  <a:t>x </a:t>
                </a:r>
                <a:r>
                  <a:rPr lang="es-EC" sz="2378" dirty="0"/>
                  <a:t>+ y= </a:t>
                </a:r>
                <a:r>
                  <a:rPr lang="es-EC" sz="2378" dirty="0"/>
                  <a:t>0</a:t>
                </a:r>
                <a:endParaRPr lang="es-EC" sz="2378" dirty="0"/>
              </a:p>
              <a:p>
                <a:endParaRPr lang="es-EC" sz="2774" dirty="0"/>
              </a:p>
              <a:p>
                <a:r>
                  <a:rPr lang="es-EC" sz="2774" dirty="0"/>
                  <a:t>Sea F=</a:t>
                </a:r>
                <a:r>
                  <a:rPr lang="es-EC" sz="2774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C" sz="2774" dirty="0"/>
                  <a:t>x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C" sz="2774" dirty="0"/>
                  <a:t>y</a:t>
                </a:r>
                <a:r>
                  <a:rPr lang="es-EC" sz="277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C" sz="2774" dirty="0"/>
                  <a:t>P(x,y))</a:t>
                </a:r>
              </a:p>
              <a:p>
                <a:pPr lvl="1"/>
                <a:r>
                  <a:rPr lang="es-EC" sz="2378" dirty="0"/>
                  <a:t>Dominio= </a:t>
                </a:r>
                <a:r>
                  <a:rPr lang="es-EC" sz="2378" dirty="0">
                    <a:latin typeface="Sitka Small" panose="02000505000000020004" pitchFamily="2" charset="0"/>
                    <a:sym typeface="Symbol" panose="05050102010706020507" pitchFamily="18" charset="2"/>
                  </a:rPr>
                  <a:t></a:t>
                </a:r>
                <a:endParaRPr lang="es-EC" sz="2378" dirty="0">
                  <a:sym typeface="Symbol" panose="05050102010706020507" pitchFamily="18" charset="2"/>
                </a:endParaRPr>
              </a:p>
              <a:p>
                <a:pPr lvl="1"/>
                <a:r>
                  <a:rPr lang="es-EC" sz="2378" dirty="0">
                    <a:sym typeface="Symbol" panose="05050102010706020507" pitchFamily="18" charset="2"/>
                  </a:rPr>
                  <a:t>Predicados= </a:t>
                </a:r>
                <a:r>
                  <a:rPr lang="es-EC" sz="2378" dirty="0">
                    <a:sym typeface="Symbol" panose="05050102010706020507" pitchFamily="18" charset="2"/>
                  </a:rPr>
                  <a:t>I(P)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 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2</a:t>
                </a:r>
                <a:r>
                  <a:rPr lang="es-EC" sz="2378" dirty="0">
                    <a:sym typeface="Symbol" panose="05050102010706020507" pitchFamily="18" charset="2"/>
                  </a:rPr>
                  <a:t>(</a:t>
                </a:r>
                <a:r>
                  <a:rPr lang="es-EC" sz="2378" dirty="0" err="1">
                    <a:sym typeface="Symbol" panose="05050102010706020507" pitchFamily="18" charset="2"/>
                  </a:rPr>
                  <a:t>x,y</a:t>
                </a:r>
                <a:r>
                  <a:rPr lang="es-EC" sz="2378" dirty="0">
                    <a:sym typeface="Symbol" panose="05050102010706020507" pitchFamily="18" charset="2"/>
                  </a:rPr>
                  <a:t>): </a:t>
                </a:r>
                <a:r>
                  <a:rPr lang="es-EC" sz="2378" dirty="0" err="1">
                    <a:sym typeface="Symbol" panose="05050102010706020507" pitchFamily="18" charset="2"/>
                  </a:rPr>
                  <a:t>xy</a:t>
                </a:r>
                <a:r>
                  <a:rPr lang="es-EC" sz="2378" dirty="0">
                    <a:sym typeface="Symbol" panose="05050102010706020507" pitchFamily="18" charset="2"/>
                  </a:rPr>
                  <a:t> </a:t>
                </a:r>
                <a:r>
                  <a:rPr lang="es-EC" sz="2378" dirty="0">
                    <a:sym typeface="Symbol" panose="05050102010706020507" pitchFamily="18" charset="2"/>
                  </a:rPr>
                  <a:t>= </a:t>
                </a:r>
                <a:r>
                  <a:rPr lang="es-EC" sz="2378" dirty="0"/>
                  <a:t>x </a:t>
                </a:r>
                <a:r>
                  <a:rPr lang="es-EC" sz="2378" dirty="0"/>
                  <a:t>(y + 1)</a:t>
                </a:r>
              </a:p>
              <a:p>
                <a:r>
                  <a:rPr lang="es-EC" sz="2774" dirty="0"/>
                  <a:t>Sea F=</a:t>
                </a:r>
                <a:r>
                  <a:rPr lang="es-EC" sz="2774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C" sz="2774" dirty="0"/>
                  <a:t>x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C" sz="2774" dirty="0"/>
                  <a:t>y</a:t>
                </a:r>
                <a:r>
                  <a:rPr lang="es-EC" sz="2774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s-EC" sz="2774" dirty="0"/>
                  <a:t>P(x,y</a:t>
                </a:r>
                <a:r>
                  <a:rPr lang="es-EC" sz="2774" dirty="0"/>
                  <a:t>))</a:t>
                </a:r>
              </a:p>
              <a:p>
                <a:pPr lvl="1"/>
                <a:r>
                  <a:rPr lang="es-EC" sz="2378" dirty="0"/>
                  <a:t>Dominio= </a:t>
                </a:r>
                <a:r>
                  <a:rPr lang="es-EC" sz="2378" dirty="0">
                    <a:latin typeface="Sitka Small" panose="02000505000000020004" pitchFamily="2" charset="0"/>
                    <a:sym typeface="Symbol" panose="05050102010706020507" pitchFamily="18" charset="2"/>
                  </a:rPr>
                  <a:t></a:t>
                </a:r>
                <a:r>
                  <a:rPr lang="es-EC" sz="2378" baseline="30000" dirty="0">
                    <a:latin typeface="Sitka Small" panose="02000505000000020004" pitchFamily="2" charset="0"/>
                    <a:sym typeface="Symbol" panose="05050102010706020507" pitchFamily="18" charset="2"/>
                  </a:rPr>
                  <a:t>+</a:t>
                </a:r>
                <a:endParaRPr lang="es-EC" sz="2378" baseline="30000" dirty="0">
                  <a:sym typeface="Symbol" panose="05050102010706020507" pitchFamily="18" charset="2"/>
                </a:endParaRPr>
              </a:p>
              <a:p>
                <a:pPr lvl="1"/>
                <a:r>
                  <a:rPr lang="es-EC" sz="2378" dirty="0">
                    <a:sym typeface="Symbol" panose="05050102010706020507" pitchFamily="18" charset="2"/>
                  </a:rPr>
                  <a:t>Predicados= </a:t>
                </a:r>
                <a:r>
                  <a:rPr lang="es-EC" sz="2378" dirty="0">
                    <a:sym typeface="Symbol" panose="05050102010706020507" pitchFamily="18" charset="2"/>
                  </a:rPr>
                  <a:t>I(P)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 </a:t>
                </a:r>
                <a:r>
                  <a:rPr lang="es-EC" sz="2378" baseline="30000" dirty="0">
                    <a:sym typeface="Symbol" panose="05050102010706020507" pitchFamily="18" charset="2"/>
                  </a:rPr>
                  <a:t>2</a:t>
                </a:r>
                <a:r>
                  <a:rPr lang="es-EC" sz="2378" dirty="0">
                    <a:sym typeface="Symbol" panose="05050102010706020507" pitchFamily="18" charset="2"/>
                  </a:rPr>
                  <a:t>(</a:t>
                </a:r>
                <a:r>
                  <a:rPr lang="es-EC" sz="2378" dirty="0" err="1">
                    <a:sym typeface="Symbol" panose="05050102010706020507" pitchFamily="18" charset="2"/>
                  </a:rPr>
                  <a:t>x,y</a:t>
                </a:r>
                <a:r>
                  <a:rPr lang="es-EC" sz="2378" dirty="0">
                    <a:sym typeface="Symbol" panose="05050102010706020507" pitchFamily="18" charset="2"/>
                  </a:rPr>
                  <a:t>): </a:t>
                </a:r>
                <a:r>
                  <a:rPr lang="es-EC" sz="2378" dirty="0" err="1">
                    <a:sym typeface="Symbol" panose="05050102010706020507" pitchFamily="18" charset="2"/>
                  </a:rPr>
                  <a:t>xy</a:t>
                </a:r>
                <a:r>
                  <a:rPr lang="es-EC" sz="2378" dirty="0">
                    <a:sym typeface="Symbol" panose="05050102010706020507" pitchFamily="18" charset="2"/>
                  </a:rPr>
                  <a:t> </a:t>
                </a:r>
                <a:r>
                  <a:rPr lang="es-EC" sz="2378" dirty="0">
                    <a:sym typeface="Symbol" panose="05050102010706020507" pitchFamily="18" charset="2"/>
                  </a:rPr>
                  <a:t>= </a:t>
                </a:r>
                <a:r>
                  <a:rPr lang="es-EC" sz="2378" dirty="0"/>
                  <a:t>x </a:t>
                </a:r>
                <a:r>
                  <a:rPr lang="es-EC" sz="2378" dirty="0"/>
                  <a:t>(y + 1)</a:t>
                </a:r>
              </a:p>
              <a:p>
                <a:pPr lvl="1"/>
                <a:endParaRPr lang="es-EC" sz="2378" dirty="0"/>
              </a:p>
              <a:p>
                <a:pPr lvl="1"/>
                <a:endParaRPr lang="es-EC" sz="2378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587375"/>
                <a:ext cx="4419600" cy="3016210"/>
              </a:xfrm>
              <a:prstGeom prst="rect">
                <a:avLst/>
              </a:prstGeom>
              <a:blipFill rotWithShape="0">
                <a:blip r:embed="rId5"/>
                <a:stretch>
                  <a:fillRect l="-414" t="-40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8210026" y="2371987"/>
          <a:ext cx="1057013" cy="293950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057013"/>
              </a:tblGrid>
              <a:tr h="734876">
                <a:tc>
                  <a:txBody>
                    <a:bodyPr/>
                    <a:lstStyle/>
                    <a:p>
                      <a:r>
                        <a:rPr lang="es-EC" sz="36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s-EC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4876">
                <a:tc>
                  <a:txBody>
                    <a:bodyPr/>
                    <a:lstStyle/>
                    <a:p>
                      <a:r>
                        <a:rPr lang="es-EC" sz="3600" dirty="0" smtClean="0"/>
                        <a:t>F</a:t>
                      </a:r>
                      <a:endParaRPr lang="es-EC" sz="3600" dirty="0"/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4876">
                <a:tc>
                  <a:txBody>
                    <a:bodyPr/>
                    <a:lstStyle/>
                    <a:p>
                      <a:r>
                        <a:rPr lang="es-EC" sz="3600" dirty="0" smtClean="0"/>
                        <a:t>V</a:t>
                      </a:r>
                      <a:endParaRPr lang="es-EC" sz="3600" dirty="0"/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4876">
                <a:tc>
                  <a:txBody>
                    <a:bodyPr/>
                    <a:lstStyle/>
                    <a:p>
                      <a:r>
                        <a:rPr lang="es-EC" sz="3600" dirty="0" smtClean="0"/>
                        <a:t>F</a:t>
                      </a:r>
                      <a:endParaRPr lang="es-EC" sz="3600" dirty="0"/>
                    </a:p>
                  </a:txBody>
                  <a:tcPr marL="181202" marR="181202" marT="90601" marB="906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34161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163972"/>
            <a:ext cx="8758106" cy="564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774" dirty="0" err="1"/>
              <a:t>P</a:t>
            </a:r>
            <a:r>
              <a:rPr lang="es-EC" sz="2774" dirty="0"/>
              <a:t>(x, f(y)) </a:t>
            </a:r>
            <a:r>
              <a:rPr lang="es-EC" sz="2774" dirty="0">
                <a:sym typeface="Symbol" panose="05050102010706020507" pitchFamily="18" charset="2"/>
              </a:rPr>
              <a:t> Q(a)</a:t>
            </a:r>
            <a:endParaRPr lang="es-EC" sz="2774" dirty="0"/>
          </a:p>
          <a:p>
            <a:pPr lvl="1"/>
            <a:r>
              <a:rPr lang="es-EC" sz="2378" dirty="0"/>
              <a:t>Dominio: D={1,2,3}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Constantes: I(a)=3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Funciones: </a:t>
            </a: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Predicados: I(P)={(1,3),(2,3)}, I(Q)={2,3}</a:t>
            </a:r>
            <a:endParaRPr lang="es-EC" sz="2378" dirty="0"/>
          </a:p>
          <a:p>
            <a:r>
              <a:rPr lang="es-EC" sz="2378" b="1" dirty="0"/>
              <a:t>x=1, y=2</a:t>
            </a:r>
            <a:endParaRPr lang="es-EC" sz="2378" b="1" dirty="0"/>
          </a:p>
          <a:p>
            <a:pPr lvl="1"/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378" dirty="0" err="1"/>
              <a:t>P</a:t>
            </a:r>
            <a:r>
              <a:rPr lang="es-EC" sz="2378" dirty="0"/>
              <a:t>(x, f(y)) </a:t>
            </a:r>
            <a:r>
              <a:rPr lang="es-EC" sz="2378" dirty="0">
                <a:sym typeface="Symbol" panose="05050102010706020507" pitchFamily="18" charset="2"/>
              </a:rPr>
              <a:t> Q(a)</a:t>
            </a:r>
            <a:endParaRPr lang="es-EC" sz="2378" dirty="0"/>
          </a:p>
          <a:p>
            <a:pPr lvl="1"/>
            <a:r>
              <a:rPr lang="es-EC" sz="2378" dirty="0"/>
              <a:t>P(1,3) </a:t>
            </a:r>
            <a:r>
              <a:rPr lang="es-EC" sz="2378" dirty="0">
                <a:sym typeface="Symbol" panose="05050102010706020507" pitchFamily="18" charset="2"/>
              </a:rPr>
              <a:t> </a:t>
            </a:r>
            <a:r>
              <a:rPr lang="es-EC" sz="2378" dirty="0">
                <a:sym typeface="Symbol" panose="05050102010706020507" pitchFamily="18" charset="2"/>
              </a:rPr>
              <a:t>Q(3)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 </a:t>
            </a:r>
            <a:r>
              <a:rPr lang="es-EC" sz="2378" dirty="0">
                <a:sym typeface="Symbol" panose="05050102010706020507" pitchFamily="18" charset="2"/>
              </a:rPr>
              <a:t>     v  v  v</a:t>
            </a:r>
            <a:endParaRPr lang="es-EC" sz="2378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4434980" y="2522989"/>
          <a:ext cx="2567031" cy="211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16"/>
                <a:gridCol w="1283516"/>
              </a:tblGrid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x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baseline="0" dirty="0" err="1" smtClean="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s-EC" sz="2200" baseline="300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s-EC" sz="2200" baseline="300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s-EC" sz="2200" baseline="0" dirty="0" smtClean="0">
                          <a:sym typeface="Symbol" panose="05050102010706020507" pitchFamily="18" charset="2"/>
                        </a:rPr>
                        <a:t>(x)</a:t>
                      </a:r>
                      <a:endParaRPr lang="es-EC" sz="2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1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2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2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3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3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1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626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163972"/>
            <a:ext cx="8758106" cy="564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774" dirty="0" err="1"/>
              <a:t>P</a:t>
            </a:r>
            <a:r>
              <a:rPr lang="es-EC" sz="2774" dirty="0"/>
              <a:t>(x, f(y)) </a:t>
            </a:r>
            <a:r>
              <a:rPr lang="es-EC" sz="2774" dirty="0">
                <a:sym typeface="Symbol" panose="05050102010706020507" pitchFamily="18" charset="2"/>
              </a:rPr>
              <a:t> Q(a)</a:t>
            </a:r>
            <a:endParaRPr lang="es-EC" sz="2774" dirty="0"/>
          </a:p>
          <a:p>
            <a:pPr lvl="1"/>
            <a:r>
              <a:rPr lang="es-EC" sz="2378" dirty="0"/>
              <a:t>Dominio: D={1,2,3}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Constantes: I(a)=3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Funciones: </a:t>
            </a: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Predicados: I(P)={(1,3),(2,3)}, I(Q)={2,3}</a:t>
            </a:r>
            <a:endParaRPr lang="es-EC" sz="2378" dirty="0"/>
          </a:p>
          <a:p>
            <a:r>
              <a:rPr lang="es-EC" sz="2378" b="1" dirty="0"/>
              <a:t>x=2, y=2</a:t>
            </a:r>
            <a:endParaRPr lang="es-EC" sz="2378" b="1" dirty="0"/>
          </a:p>
          <a:p>
            <a:pPr lvl="1"/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378" dirty="0" err="1"/>
              <a:t>P</a:t>
            </a:r>
            <a:r>
              <a:rPr lang="es-EC" sz="2378" dirty="0"/>
              <a:t>(x, f(y)) </a:t>
            </a:r>
            <a:r>
              <a:rPr lang="es-EC" sz="2378" dirty="0">
                <a:sym typeface="Symbol" panose="05050102010706020507" pitchFamily="18" charset="2"/>
              </a:rPr>
              <a:t> Q(a)</a:t>
            </a:r>
            <a:endParaRPr lang="es-EC" sz="2378" dirty="0"/>
          </a:p>
          <a:p>
            <a:pPr lvl="1"/>
            <a:r>
              <a:rPr lang="es-EC" sz="2378" dirty="0"/>
              <a:t>P(2,3) </a:t>
            </a:r>
            <a:r>
              <a:rPr lang="es-EC" sz="2378" dirty="0">
                <a:sym typeface="Symbol" panose="05050102010706020507" pitchFamily="18" charset="2"/>
              </a:rPr>
              <a:t> </a:t>
            </a:r>
            <a:r>
              <a:rPr lang="es-EC" sz="2378" dirty="0">
                <a:sym typeface="Symbol" panose="05050102010706020507" pitchFamily="18" charset="2"/>
              </a:rPr>
              <a:t>Q(3)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 </a:t>
            </a:r>
            <a:r>
              <a:rPr lang="es-EC" sz="2378" dirty="0">
                <a:sym typeface="Symbol" panose="05050102010706020507" pitchFamily="18" charset="2"/>
              </a:rPr>
              <a:t>     v  v  v</a:t>
            </a:r>
            <a:endParaRPr lang="es-EC" sz="2378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4434980" y="2522989"/>
          <a:ext cx="2567031" cy="211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16"/>
                <a:gridCol w="1283516"/>
              </a:tblGrid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x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baseline="0" dirty="0" err="1" smtClean="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s-EC" sz="2200" baseline="300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s-EC" sz="2200" baseline="300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s-EC" sz="2200" baseline="0" dirty="0" smtClean="0">
                          <a:sym typeface="Symbol" panose="05050102010706020507" pitchFamily="18" charset="2"/>
                        </a:rPr>
                        <a:t>(x)</a:t>
                      </a:r>
                      <a:endParaRPr lang="es-EC" sz="2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1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2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2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3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3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1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080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ejemplo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163972"/>
            <a:ext cx="8758106" cy="564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Sea F=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774" dirty="0" err="1"/>
              <a:t>P</a:t>
            </a:r>
            <a:r>
              <a:rPr lang="es-EC" sz="2774" dirty="0"/>
              <a:t>(x, f(y)) </a:t>
            </a:r>
            <a:r>
              <a:rPr lang="es-EC" sz="2774" dirty="0">
                <a:sym typeface="Symbol" panose="05050102010706020507" pitchFamily="18" charset="2"/>
              </a:rPr>
              <a:t> Q(a)</a:t>
            </a:r>
            <a:endParaRPr lang="es-EC" sz="2774" dirty="0"/>
          </a:p>
          <a:p>
            <a:pPr lvl="1"/>
            <a:r>
              <a:rPr lang="es-EC" sz="2378" dirty="0"/>
              <a:t>Dominio: D={1,2,3}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Constantes: </a:t>
            </a:r>
            <a:r>
              <a:rPr lang="es-EC" sz="2378" dirty="0" err="1">
                <a:sym typeface="Symbol" panose="05050102010706020507" pitchFamily="18" charset="2"/>
              </a:rPr>
              <a:t>a</a:t>
            </a:r>
            <a:r>
              <a:rPr lang="es-EC" sz="2378" baseline="30000" dirty="0" err="1">
                <a:sym typeface="Symbol" panose="05050102010706020507" pitchFamily="18" charset="2"/>
              </a:rPr>
              <a:t>I</a:t>
            </a:r>
            <a:r>
              <a:rPr lang="es-EC" sz="2378" dirty="0">
                <a:sym typeface="Symbol" panose="05050102010706020507" pitchFamily="18" charset="2"/>
              </a:rPr>
              <a:t>=3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Funciones: </a:t>
            </a: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endParaRPr lang="es-EC" sz="2378" dirty="0">
              <a:sym typeface="Symbol" panose="05050102010706020507" pitchFamily="18" charset="2"/>
            </a:endParaRP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Predicados: I(P)={(1,3),(2,3)}, I(Q)={2,3}</a:t>
            </a:r>
            <a:endParaRPr lang="es-EC" sz="2378" dirty="0"/>
          </a:p>
          <a:p>
            <a:r>
              <a:rPr lang="es-EC" sz="2378" b="1" dirty="0"/>
              <a:t>x=3, y=?</a:t>
            </a:r>
            <a:endParaRPr lang="es-EC" sz="2378" b="1" dirty="0"/>
          </a:p>
          <a:p>
            <a:pPr lvl="1"/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378" dirty="0" err="1"/>
              <a:t>P</a:t>
            </a:r>
            <a:r>
              <a:rPr lang="es-EC" sz="2378" dirty="0"/>
              <a:t>(x, f(y)) </a:t>
            </a:r>
            <a:r>
              <a:rPr lang="es-EC" sz="2378" dirty="0">
                <a:sym typeface="Symbol" panose="05050102010706020507" pitchFamily="18" charset="2"/>
              </a:rPr>
              <a:t> Q(a)</a:t>
            </a:r>
            <a:endParaRPr lang="es-EC" sz="2378" dirty="0"/>
          </a:p>
          <a:p>
            <a:pPr lvl="1"/>
            <a:r>
              <a:rPr lang="es-EC" sz="2378" dirty="0"/>
              <a:t>P(3,?) </a:t>
            </a:r>
            <a:r>
              <a:rPr lang="es-EC" sz="2378" dirty="0">
                <a:sym typeface="Symbol" panose="05050102010706020507" pitchFamily="18" charset="2"/>
              </a:rPr>
              <a:t> </a:t>
            </a:r>
            <a:r>
              <a:rPr lang="es-EC" sz="2378" dirty="0">
                <a:sym typeface="Symbol" panose="05050102010706020507" pitchFamily="18" charset="2"/>
              </a:rPr>
              <a:t>Q(3)</a:t>
            </a:r>
          </a:p>
          <a:p>
            <a:pPr lvl="1"/>
            <a:r>
              <a:rPr lang="es-EC" sz="2378" dirty="0">
                <a:sym typeface="Symbol" panose="05050102010706020507" pitchFamily="18" charset="2"/>
              </a:rPr>
              <a:t> </a:t>
            </a:r>
            <a:r>
              <a:rPr lang="es-EC" sz="2378" dirty="0">
                <a:sym typeface="Symbol" panose="05050102010706020507" pitchFamily="18" charset="2"/>
              </a:rPr>
              <a:t>     f  v  f</a:t>
            </a:r>
            <a:endParaRPr lang="es-EC" sz="2378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4434980" y="2522989"/>
          <a:ext cx="2567031" cy="211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16"/>
                <a:gridCol w="1283516"/>
              </a:tblGrid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x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baseline="0" dirty="0" err="1" smtClean="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s-EC" sz="2200" baseline="300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s-EC" sz="2200" baseline="3000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s-EC" sz="2200" baseline="0" dirty="0" smtClean="0">
                          <a:sym typeface="Symbol" panose="05050102010706020507" pitchFamily="18" charset="2"/>
                        </a:rPr>
                        <a:t>(x)</a:t>
                      </a:r>
                      <a:endParaRPr lang="es-EC" sz="2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1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2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2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3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  <a:tr h="528506"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3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200" dirty="0" smtClean="0"/>
                        <a:t>1</a:t>
                      </a:r>
                      <a:endParaRPr lang="es-EC" sz="2200" dirty="0"/>
                    </a:p>
                  </a:txBody>
                  <a:tcPr marL="181202" marR="181202" marT="90601" marB="90601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5718495" y="5996032"/>
            <a:ext cx="4567806" cy="5192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sz="2378" dirty="0">
                <a:sym typeface="Symbol" panose="05050102010706020507" pitchFamily="18" charset="2"/>
              </a:rPr>
              <a:t></a:t>
            </a:r>
            <a:r>
              <a:rPr lang="es-EC" sz="2774" dirty="0">
                <a:sym typeface="Symbol" panose="05050102010706020507" pitchFamily="18" charset="2"/>
              </a:rPr>
              <a:t> </a:t>
            </a:r>
            <a:r>
              <a:rPr lang="es-EC" sz="2378" dirty="0">
                <a:sym typeface="Symbol" panose="05050102010706020507" pitchFamily="18" charset="2"/>
              </a:rPr>
              <a:t>I(</a:t>
            </a:r>
            <a:r>
              <a:rPr lang="es-EC" sz="2378" dirty="0"/>
              <a:t>F)=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s-EC" sz="2378" dirty="0" err="1"/>
              <a:t>P</a:t>
            </a:r>
            <a:r>
              <a:rPr lang="es-EC" sz="2378" dirty="0"/>
              <a:t>(x, f(y)) </a:t>
            </a:r>
            <a:r>
              <a:rPr lang="es-EC" sz="2378" dirty="0">
                <a:sym typeface="Symbol" panose="05050102010706020507" pitchFamily="18" charset="2"/>
              </a:rPr>
              <a:t> Q(a</a:t>
            </a:r>
            <a:r>
              <a:rPr lang="es-EC" sz="2378" dirty="0">
                <a:sym typeface="Symbol" panose="05050102010706020507" pitchFamily="18" charset="2"/>
              </a:rPr>
              <a:t>) = F</a:t>
            </a:r>
            <a:endParaRPr lang="es-EC" sz="2774" dirty="0"/>
          </a:p>
        </p:txBody>
      </p:sp>
    </p:spTree>
    <p:extLst>
      <p:ext uri="{BB962C8B-B14F-4D97-AF65-F5344CB8AC3E}">
        <p14:creationId xmlns:p14="http://schemas.microsoft.com/office/powerpoint/2010/main" val="30595022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Predicados: modelo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7" name="Rectángulo 6"/>
          <p:cNvSpPr/>
          <p:nvPr/>
        </p:nvSpPr>
        <p:spPr>
          <a:xfrm>
            <a:off x="1716947" y="1211991"/>
            <a:ext cx="8758106" cy="1799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Una interpretación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2774" dirty="0"/>
              <a:t>es un </a:t>
            </a:r>
            <a:r>
              <a:rPr lang="es-EC" sz="2774" b="1" dirty="0"/>
              <a:t>modelo</a:t>
            </a:r>
            <a:r>
              <a:rPr lang="es-EC" sz="2774" dirty="0"/>
              <a:t> para una fórmula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</a:t>
            </a:r>
            <a:r>
              <a:rPr lang="es-EC" sz="2774" dirty="0"/>
              <a:t>si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I(F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= v</a:t>
            </a:r>
          </a:p>
          <a:p>
            <a:r>
              <a:rPr lang="es-EC" sz="2774" dirty="0"/>
              <a:t>Una formula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s-EC" sz="2774" dirty="0"/>
              <a:t>es </a:t>
            </a:r>
            <a:r>
              <a:rPr lang="es-EC" sz="2774" b="1" dirty="0"/>
              <a:t>valida</a:t>
            </a:r>
            <a:r>
              <a:rPr lang="es-EC" sz="2774" dirty="0"/>
              <a:t> </a:t>
            </a:r>
            <a:r>
              <a:rPr lang="es-EC" sz="2774" dirty="0"/>
              <a:t>si y solo toda interpretación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s-EC" sz="2774" dirty="0"/>
              <a:t>es un modelo de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s-EC" sz="2774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18" y="4059551"/>
            <a:ext cx="3718418" cy="2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95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Predicados: </a:t>
            </a:r>
            <a:r>
              <a:rPr lang="es-EC" sz="2774" spc="-99" dirty="0" err="1">
                <a:solidFill>
                  <a:srgbClr val="000070"/>
                </a:solidFill>
                <a:latin typeface="Tahoma"/>
                <a:cs typeface="Tahoma"/>
              </a:rPr>
              <a:t>satisfacibilidad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7" name="Rectángulo 6"/>
          <p:cNvSpPr/>
          <p:nvPr/>
        </p:nvSpPr>
        <p:spPr>
          <a:xfrm>
            <a:off x="1716947" y="1211990"/>
            <a:ext cx="8758106" cy="2653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b="1" dirty="0" err="1"/>
              <a:t>Satisfacible</a:t>
            </a:r>
            <a:r>
              <a:rPr lang="es-EC" sz="2774" dirty="0"/>
              <a:t>: </a:t>
            </a:r>
            <a:r>
              <a:rPr lang="es-EC" sz="2774" dirty="0"/>
              <a:t>Una formula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s-EC" sz="2774" dirty="0"/>
              <a:t>es </a:t>
            </a:r>
            <a:r>
              <a:rPr lang="es-EC" sz="2774" dirty="0" err="1"/>
              <a:t>satisfacible</a:t>
            </a:r>
            <a:r>
              <a:rPr lang="es-EC" sz="2774" dirty="0"/>
              <a:t> si existe alguna interpretación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2774" dirty="0"/>
              <a:t> </a:t>
            </a:r>
            <a:r>
              <a:rPr lang="es-EC" sz="2774" dirty="0"/>
              <a:t>que sea modelo de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</a:t>
            </a: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b="1" dirty="0" err="1"/>
              <a:t>Insatisfacible</a:t>
            </a:r>
            <a:r>
              <a:rPr lang="es-EC" sz="2774" dirty="0"/>
              <a:t>: Una formula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s-EC" sz="2774" dirty="0"/>
              <a:t>es </a:t>
            </a:r>
            <a:r>
              <a:rPr lang="es-EC" sz="2774" dirty="0" err="1"/>
              <a:t>insatisfacible</a:t>
            </a:r>
            <a:r>
              <a:rPr lang="es-EC" sz="2774" dirty="0"/>
              <a:t> </a:t>
            </a:r>
            <a:r>
              <a:rPr lang="es-EC" sz="2774" dirty="0"/>
              <a:t>si </a:t>
            </a:r>
            <a:r>
              <a:rPr lang="es-EC" sz="2774" dirty="0"/>
              <a:t>no existe ninguna interpretación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C" sz="2774" dirty="0"/>
              <a:t> que sea modelo de </a:t>
            </a:r>
            <a:r>
              <a:rPr lang="es-EC" sz="2774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C" sz="2774" dirty="0"/>
              <a:t> 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</p:txBody>
      </p:sp>
    </p:spTree>
    <p:extLst>
      <p:ext uri="{BB962C8B-B14F-4D97-AF65-F5344CB8AC3E}">
        <p14:creationId xmlns:p14="http://schemas.microsoft.com/office/powerpoint/2010/main" val="21856442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2460872"/>
            <a:ext cx="6259781" cy="807982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Práctica 3</a:t>
            </a:r>
          </a:p>
        </p:txBody>
      </p:sp>
    </p:spTree>
    <p:extLst>
      <p:ext uri="{BB962C8B-B14F-4D97-AF65-F5344CB8AC3E}">
        <p14:creationId xmlns:p14="http://schemas.microsoft.com/office/powerpoint/2010/main" val="4511678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8616" y="2476104"/>
            <a:ext cx="9008442" cy="1143459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Lógica de Primer Orden</a:t>
            </a:r>
            <a:br>
              <a:rPr lang="es-EC" spc="-99" dirty="0"/>
            </a:br>
            <a:r>
              <a:rPr lang="pt-BR" sz="2180" dirty="0"/>
              <a:t>...lógica </a:t>
            </a:r>
            <a:r>
              <a:rPr lang="pt-BR" sz="2180" dirty="0"/>
              <a:t>predicativa, lógica de predicados o cálculo de predicados</a:t>
            </a:r>
            <a:endParaRPr lang="es-EC" sz="2378" spc="-99" dirty="0"/>
          </a:p>
        </p:txBody>
      </p:sp>
    </p:spTree>
    <p:extLst>
      <p:ext uri="{BB962C8B-B14F-4D97-AF65-F5344CB8AC3E}">
        <p14:creationId xmlns:p14="http://schemas.microsoft.com/office/powerpoint/2010/main" val="3400148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introducción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607105" cy="55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Estudia las frases declarativas con más detalle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quién se afirma </a:t>
            </a:r>
            <a:r>
              <a:rPr lang="es-EC" sz="2378" dirty="0"/>
              <a:t>(sujeto o objeto)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relación)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Proposiciones</a:t>
            </a:r>
            <a:r>
              <a:rPr lang="es-EC" sz="2378" dirty="0"/>
              <a:t>: ejemplo</a:t>
            </a:r>
          </a:p>
          <a:p>
            <a:pPr lvl="1"/>
            <a:r>
              <a:rPr lang="es-EC" sz="2378" dirty="0"/>
              <a:t>p : El </a:t>
            </a:r>
            <a:r>
              <a:rPr lang="es-EC" sz="2378" u="sng" dirty="0"/>
              <a:t>perro</a:t>
            </a:r>
            <a:r>
              <a:rPr lang="es-EC" sz="2378" dirty="0"/>
              <a:t> es un animal.</a:t>
            </a:r>
          </a:p>
          <a:p>
            <a:pPr lvl="1"/>
            <a:r>
              <a:rPr lang="es-EC" sz="2378" dirty="0"/>
              <a:t>q : La </a:t>
            </a:r>
            <a:r>
              <a:rPr lang="es-EC" sz="2378" u="sng" dirty="0"/>
              <a:t>vaca</a:t>
            </a:r>
            <a:r>
              <a:rPr lang="es-EC" sz="2378" dirty="0"/>
              <a:t> es un animal.</a:t>
            </a:r>
          </a:p>
          <a:p>
            <a:pPr lvl="1"/>
            <a:r>
              <a:rPr lang="es-EC" sz="2378" dirty="0"/>
              <a:t>r  : El </a:t>
            </a:r>
            <a:r>
              <a:rPr lang="es-EC" sz="2378" u="sng" dirty="0"/>
              <a:t>tigre</a:t>
            </a:r>
            <a:r>
              <a:rPr lang="es-EC" sz="2378" dirty="0"/>
              <a:t> es un animal</a:t>
            </a:r>
          </a:p>
          <a:p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Funciones proposicionales</a:t>
            </a:r>
          </a:p>
          <a:p>
            <a:pPr lvl="1"/>
            <a:r>
              <a:rPr lang="es-EC" sz="2378" dirty="0"/>
              <a:t>P(x) : x es un animal.</a:t>
            </a:r>
          </a:p>
          <a:p>
            <a:pPr lvl="1"/>
            <a:r>
              <a:rPr lang="es-EC" sz="2378" b="1" dirty="0"/>
              <a:t>P(x)</a:t>
            </a:r>
            <a:r>
              <a:rPr lang="es-EC" sz="2378" dirty="0"/>
              <a:t> no es una proposición es una función proposicional cuyo valor depende de la variable </a:t>
            </a:r>
            <a:r>
              <a:rPr lang="es-EC" sz="2378" dirty="0"/>
              <a:t>x</a:t>
            </a:r>
          </a:p>
          <a:p>
            <a:pPr algn="ctr"/>
            <a:r>
              <a:rPr lang="es-EC" sz="2378" b="1" dirty="0"/>
              <a:t>Los </a:t>
            </a:r>
            <a:r>
              <a:rPr lang="es-EC" sz="2378" b="1" dirty="0"/>
              <a:t>cuantificadores nos permiten construir proposiciones a partir de funciones </a:t>
            </a:r>
            <a:r>
              <a:rPr lang="es-EC" sz="2378" b="1" dirty="0"/>
              <a:t>proposicionales</a:t>
            </a:r>
            <a:endParaRPr lang="es-EC" sz="2378" dirty="0"/>
          </a:p>
        </p:txBody>
      </p:sp>
      <p:sp>
        <p:nvSpPr>
          <p:cNvPr id="8" name="CuadroTexto 7"/>
          <p:cNvSpPr txBox="1"/>
          <p:nvPr/>
        </p:nvSpPr>
        <p:spPr>
          <a:xfrm>
            <a:off x="6424128" y="3327177"/>
            <a:ext cx="2762936" cy="641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567" dirty="0"/>
              <a:t>Proposiciones</a:t>
            </a:r>
            <a:endParaRPr lang="es-EC" sz="3567" dirty="0"/>
          </a:p>
        </p:txBody>
      </p:sp>
      <p:sp>
        <p:nvSpPr>
          <p:cNvPr id="9" name="Llaves 8"/>
          <p:cNvSpPr/>
          <p:nvPr/>
        </p:nvSpPr>
        <p:spPr>
          <a:xfrm>
            <a:off x="2471958" y="3245392"/>
            <a:ext cx="6946084" cy="1144075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 sz="3567"/>
          </a:p>
        </p:txBody>
      </p:sp>
    </p:spTree>
    <p:extLst>
      <p:ext uri="{BB962C8B-B14F-4D97-AF65-F5344CB8AC3E}">
        <p14:creationId xmlns:p14="http://schemas.microsoft.com/office/powerpoint/2010/main" val="2891937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sintaxis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607105" cy="338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Alfabeto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Variables: X, Y, Z…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Constantes: </a:t>
            </a:r>
            <a:r>
              <a:rPr lang="es-EC" sz="2378" dirty="0" err="1"/>
              <a:t>a,b,c</a:t>
            </a:r>
            <a:r>
              <a:rPr lang="es-EC" sz="2378" dirty="0"/>
              <a:t>…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Funciones: f, g, h….(se puede incluir la </a:t>
            </a:r>
            <a:r>
              <a:rPr lang="es-EC" sz="2378" dirty="0" err="1"/>
              <a:t>aridad</a:t>
            </a:r>
            <a:r>
              <a:rPr lang="es-EC" sz="2378" dirty="0"/>
              <a:t>, f</a:t>
            </a:r>
            <a:r>
              <a:rPr lang="es-EC" sz="2378" baseline="30000" dirty="0"/>
              <a:t>2</a:t>
            </a:r>
            <a:r>
              <a:rPr lang="es-EC" sz="2378" dirty="0"/>
              <a:t>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Letras Predicados: p, q, r… </a:t>
            </a:r>
            <a:r>
              <a:rPr lang="es-EC" sz="2378" dirty="0"/>
              <a:t>(se puede incluir la </a:t>
            </a:r>
            <a:r>
              <a:rPr lang="es-EC" sz="2378" dirty="0" err="1"/>
              <a:t>aridad</a:t>
            </a:r>
            <a:r>
              <a:rPr lang="es-EC" sz="2378" dirty="0"/>
              <a:t>, </a:t>
            </a:r>
            <a:r>
              <a:rPr lang="es-EC" sz="2378" dirty="0"/>
              <a:t>p</a:t>
            </a:r>
            <a:r>
              <a:rPr lang="es-EC" sz="2378" baseline="30000" dirty="0"/>
              <a:t>3</a:t>
            </a:r>
            <a:r>
              <a:rPr lang="es-EC" sz="2378" dirty="0"/>
              <a:t>)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Conectivas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{¬, ∧, ∨, →, ↔, </a:t>
            </a:r>
            <a:r>
              <a:rPr lang="es-EC" sz="2378" dirty="0"/>
              <a:t>(,)}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dirty="0"/>
              <a:t>Cuantificadores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∀, ∃</a:t>
            </a:r>
            <a:endParaRPr lang="es-EC" sz="2378" dirty="0"/>
          </a:p>
        </p:txBody>
      </p:sp>
    </p:spTree>
    <p:extLst>
      <p:ext uri="{BB962C8B-B14F-4D97-AF65-F5344CB8AC3E}">
        <p14:creationId xmlns:p14="http://schemas.microsoft.com/office/powerpoint/2010/main" val="42042745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Cuantificadores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716947" y="1314975"/>
                <a:ext cx="8758106" cy="4300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C" sz="2774" spc="-99" dirty="0">
                    <a:solidFill>
                      <a:srgbClr val="000070"/>
                    </a:solidFill>
                    <a:latin typeface="Tahoma"/>
                    <a:cs typeface="Tahoma"/>
                  </a:rPr>
                  <a:t>Universal</a:t>
                </a:r>
              </a:p>
              <a:p>
                <a14:m>
                  <m:oMath xmlns:m="http://schemas.openxmlformats.org/officeDocument/2006/math">
                    <m:r>
                      <a:rPr lang="es-EC" sz="2774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C" sz="2774" dirty="0"/>
                  <a:t>x P(x) se lee como "Para todo x, P(x)" o "Para cada x, P (x)"</a:t>
                </a:r>
              </a:p>
              <a:p>
                <a14:m>
                  <m:oMath xmlns:m="http://schemas.openxmlformats.org/officeDocument/2006/math">
                    <m:r>
                      <a:rPr lang="es-EC" sz="2774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EC" sz="2774" dirty="0"/>
                  <a:t>x P(x) es igual que P(x</a:t>
                </a:r>
                <a:r>
                  <a:rPr lang="es-EC" sz="2774" baseline="-25000" dirty="0"/>
                  <a:t>1</a:t>
                </a:r>
                <a:r>
                  <a:rPr lang="es-EC" sz="2774" dirty="0"/>
                  <a:t>) </a:t>
                </a:r>
                <a14:m>
                  <m:oMath xmlns:m="http://schemas.openxmlformats.org/officeDocument/2006/math">
                    <m:r>
                      <a:rPr lang="es-EC" sz="2774" dirty="0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s-EC" sz="2774" dirty="0"/>
                  <a:t>P(x</a:t>
                </a:r>
                <a:r>
                  <a:rPr lang="es-EC" sz="2774" baseline="-25000" dirty="0"/>
                  <a:t>2</a:t>
                </a:r>
                <a:r>
                  <a:rPr lang="es-EC" sz="2774" dirty="0"/>
                  <a:t>)… </a:t>
                </a:r>
                <a14:m>
                  <m:oMath xmlns:m="http://schemas.openxmlformats.org/officeDocument/2006/math">
                    <m:r>
                      <a:rPr lang="es-EC" sz="2774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C" sz="2774" dirty="0"/>
                  <a:t>P(</a:t>
                </a:r>
                <a:r>
                  <a:rPr lang="es-EC" sz="2774" dirty="0" err="1"/>
                  <a:t>x</a:t>
                </a:r>
                <a:r>
                  <a:rPr lang="es-EC" sz="2774" baseline="-25000" dirty="0" err="1"/>
                  <a:t>n</a:t>
                </a:r>
                <a:r>
                  <a:rPr lang="es-EC" sz="2774" dirty="0"/>
                  <a:t>) )… para todos los x</a:t>
                </a:r>
                <a:r>
                  <a:rPr lang="es-EC" sz="2774" baseline="-25000" dirty="0"/>
                  <a:t>i </a:t>
                </a:r>
                <a:r>
                  <a:rPr lang="es-EC" sz="2774" dirty="0"/>
                  <a:t>en U</a:t>
                </a:r>
              </a:p>
              <a:p>
                <a:endParaRPr lang="es-EC" sz="2378" b="1" dirty="0"/>
              </a:p>
              <a:p>
                <a:r>
                  <a:rPr lang="es-EC" sz="2774" spc="-99" dirty="0">
                    <a:solidFill>
                      <a:srgbClr val="000070"/>
                    </a:solidFill>
                    <a:latin typeface="Tahoma"/>
                    <a:cs typeface="Tahoma"/>
                  </a:rPr>
                  <a:t>Existencial</a:t>
                </a:r>
              </a:p>
              <a:p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C" sz="2774" dirty="0"/>
                  <a:t>x P(x) se lee como “Existe un x, P(x)" o "Para algún x, P (x)"</a:t>
                </a:r>
              </a:p>
              <a:p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EC" sz="2774" dirty="0"/>
                  <a:t>x P(x) es igual que P(x</a:t>
                </a:r>
                <a:r>
                  <a:rPr lang="es-EC" sz="2774" baseline="-25000" dirty="0"/>
                  <a:t>1</a:t>
                </a:r>
                <a:r>
                  <a:rPr lang="es-EC" sz="2774" dirty="0"/>
                  <a:t>) 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s-EC" sz="2774" dirty="0"/>
                  <a:t>P(x</a:t>
                </a:r>
                <a:r>
                  <a:rPr lang="es-EC" sz="2774" baseline="-25000" dirty="0"/>
                  <a:t>2</a:t>
                </a:r>
                <a:r>
                  <a:rPr lang="es-EC" sz="2774" dirty="0"/>
                  <a:t>)…</a:t>
                </a:r>
                <a14:m>
                  <m:oMath xmlns:m="http://schemas.openxmlformats.org/officeDocument/2006/math">
                    <m:r>
                      <a:rPr lang="es-EC" sz="277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EC" sz="2774" dirty="0"/>
                  <a:t> P(</a:t>
                </a:r>
                <a:r>
                  <a:rPr lang="es-EC" sz="2774" dirty="0" err="1"/>
                  <a:t>x</a:t>
                </a:r>
                <a:r>
                  <a:rPr lang="es-EC" sz="2774" baseline="-25000" dirty="0" err="1"/>
                  <a:t>n</a:t>
                </a:r>
                <a:r>
                  <a:rPr lang="es-EC" sz="2774" dirty="0"/>
                  <a:t>) )… para todos los x</a:t>
                </a:r>
                <a:r>
                  <a:rPr lang="es-EC" sz="2774" baseline="-25000" dirty="0"/>
                  <a:t>i</a:t>
                </a:r>
                <a:r>
                  <a:rPr lang="es-EC" sz="2774" dirty="0"/>
                  <a:t> en U</a:t>
                </a:r>
              </a:p>
              <a:p>
                <a:endParaRPr lang="es-EC" sz="2774" b="1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663575"/>
                <a:ext cx="4419600" cy="2646878"/>
              </a:xfrm>
              <a:prstGeom prst="rect">
                <a:avLst/>
              </a:prstGeom>
              <a:blipFill rotWithShape="0">
                <a:blip r:embed="rId5"/>
                <a:stretch>
                  <a:fillRect l="-414" t="-461" r="-13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72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2018951" y="1374902"/>
            <a:ext cx="7852095" cy="375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A</a:t>
            </a:r>
            <a:r>
              <a:rPr lang="es-EC" sz="2378" dirty="0">
                <a:solidFill>
                  <a:srgbClr val="FF0000"/>
                </a:solidFill>
              </a:rPr>
              <a:t> todos </a:t>
            </a:r>
            <a:r>
              <a:rPr lang="es-EC" sz="2378" dirty="0"/>
              <a:t>los niños les encanta el </a:t>
            </a:r>
            <a:r>
              <a:rPr lang="es-EC" sz="2378" dirty="0"/>
              <a:t>helado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De </a:t>
            </a:r>
            <a:r>
              <a:rPr lang="es-EC" sz="2378" b="1" dirty="0"/>
              <a:t>quién se afirma </a:t>
            </a:r>
            <a:r>
              <a:rPr lang="es-EC" sz="2378" dirty="0"/>
              <a:t>(sujeto o objeto</a:t>
            </a:r>
            <a:r>
              <a:rPr lang="es-EC" sz="2378" dirty="0"/>
              <a:t>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los niños</a:t>
            </a:r>
            <a:endParaRPr lang="es-EC" sz="2378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378" b="1" dirty="0"/>
              <a:t>Qué se afirma </a:t>
            </a:r>
            <a:r>
              <a:rPr lang="es-EC" sz="2378" dirty="0"/>
              <a:t>(predicado o relación</a:t>
            </a:r>
            <a:r>
              <a:rPr lang="es-EC" sz="2378" dirty="0"/>
              <a:t>):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/>
              <a:t>encanta helado  (qué </a:t>
            </a:r>
            <a:r>
              <a:rPr lang="es-EC" sz="2378" dirty="0" err="1"/>
              <a:t>aridad</a:t>
            </a:r>
            <a:r>
              <a:rPr lang="es-EC" sz="2378" dirty="0"/>
              <a:t>? uno) 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endParaRPr lang="es-EC" sz="2378" dirty="0"/>
          </a:p>
          <a:p>
            <a:r>
              <a:rPr lang="es-EC" sz="2378" dirty="0"/>
              <a:t>Dominio = personas</a:t>
            </a:r>
          </a:p>
          <a:p>
            <a:r>
              <a:rPr lang="es-EC" sz="2378" dirty="0">
                <a:solidFill>
                  <a:srgbClr val="FF0000"/>
                </a:solidFill>
              </a:rPr>
              <a:t>∀x</a:t>
            </a:r>
            <a:r>
              <a:rPr lang="es-EC" sz="2378" b="1" dirty="0"/>
              <a:t>: </a:t>
            </a:r>
            <a:r>
              <a:rPr lang="es-EC" sz="2378" b="1" dirty="0">
                <a:solidFill>
                  <a:schemeClr val="tx2"/>
                </a:solidFill>
              </a:rPr>
              <a:t>niño(x) </a:t>
            </a:r>
            <a:r>
              <a:rPr lang="es-EC" sz="2378" b="1" dirty="0">
                <a:solidFill>
                  <a:schemeClr val="tx2"/>
                </a:solidFill>
              </a:rPr>
              <a:t>→ </a:t>
            </a:r>
            <a:r>
              <a:rPr lang="es-EC" sz="2378" b="1" dirty="0" err="1">
                <a:solidFill>
                  <a:schemeClr val="tx2"/>
                </a:solidFill>
              </a:rPr>
              <a:t>encantaHelado</a:t>
            </a:r>
            <a:r>
              <a:rPr lang="es-EC" sz="2378" b="1" dirty="0">
                <a:solidFill>
                  <a:schemeClr val="tx2"/>
                </a:solidFill>
              </a:rPr>
              <a:t> (x)</a:t>
            </a:r>
          </a:p>
          <a:p>
            <a:r>
              <a:rPr lang="es-EC" sz="2378" dirty="0">
                <a:solidFill>
                  <a:srgbClr val="FF0000"/>
                </a:solidFill>
              </a:rPr>
              <a:t>∀x</a:t>
            </a:r>
            <a:r>
              <a:rPr lang="es-EC" sz="2378" b="1" dirty="0"/>
              <a:t>: </a:t>
            </a:r>
            <a:r>
              <a:rPr lang="es-EC" sz="2378" b="1" dirty="0">
                <a:solidFill>
                  <a:srgbClr val="7030A0"/>
                </a:solidFill>
              </a:rPr>
              <a:t>niño(x) </a:t>
            </a:r>
            <a:r>
              <a:rPr lang="es-EC" sz="2378" b="1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s-EC" sz="2378" b="1" dirty="0">
                <a:solidFill>
                  <a:srgbClr val="7030A0"/>
                </a:solidFill>
              </a:rPr>
              <a:t> </a:t>
            </a:r>
            <a:r>
              <a:rPr lang="es-EC" sz="2378" b="1" dirty="0" err="1">
                <a:solidFill>
                  <a:srgbClr val="7030A0"/>
                </a:solidFill>
              </a:rPr>
              <a:t>encantaHelado</a:t>
            </a:r>
            <a:r>
              <a:rPr lang="es-EC" sz="2378" b="1" dirty="0">
                <a:solidFill>
                  <a:srgbClr val="7030A0"/>
                </a:solidFill>
              </a:rPr>
              <a:t> </a:t>
            </a:r>
            <a:r>
              <a:rPr lang="es-EC" sz="2378" b="1" dirty="0">
                <a:solidFill>
                  <a:srgbClr val="7030A0"/>
                </a:solidFill>
              </a:rPr>
              <a:t>(x)</a:t>
            </a:r>
            <a:endParaRPr lang="es-EC" sz="2378" dirty="0">
              <a:solidFill>
                <a:srgbClr val="7030A0"/>
              </a:solidFill>
            </a:endParaRPr>
          </a:p>
          <a:p>
            <a:endParaRPr lang="es-EC" sz="2378" dirty="0"/>
          </a:p>
        </p:txBody>
      </p:sp>
    </p:spTree>
    <p:extLst>
      <p:ext uri="{BB962C8B-B14F-4D97-AF65-F5344CB8AC3E}">
        <p14:creationId xmlns:p14="http://schemas.microsoft.com/office/powerpoint/2010/main" val="31146573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¿Cómo modelar predicados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?</a:t>
            </a:r>
            <a:endParaRPr lang="es-EC"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643302" y="1211355"/>
            <a:ext cx="8607105" cy="458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C" sz="2378" dirty="0"/>
          </a:p>
        </p:txBody>
      </p:sp>
      <p:sp>
        <p:nvSpPr>
          <p:cNvPr id="6" name="Rectángulo 5"/>
          <p:cNvSpPr/>
          <p:nvPr/>
        </p:nvSpPr>
        <p:spPr>
          <a:xfrm>
            <a:off x="1716947" y="1374903"/>
            <a:ext cx="8607105" cy="228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378" dirty="0"/>
              <a:t>A todos los niños les encanta el </a:t>
            </a:r>
            <a:r>
              <a:rPr lang="es-EC" sz="2378" dirty="0"/>
              <a:t>helado</a:t>
            </a:r>
          </a:p>
          <a:p>
            <a:r>
              <a:rPr lang="es-EC" sz="2378" dirty="0"/>
              <a:t>Dominio = personas</a:t>
            </a:r>
          </a:p>
          <a:p>
            <a:r>
              <a:rPr lang="es-EC" sz="2378" dirty="0"/>
              <a:t>∀x</a:t>
            </a:r>
            <a:r>
              <a:rPr lang="es-EC" sz="2378" b="1" dirty="0"/>
              <a:t>: </a:t>
            </a:r>
            <a:r>
              <a:rPr lang="es-EC" sz="2378" b="1" dirty="0">
                <a:solidFill>
                  <a:schemeClr val="tx2"/>
                </a:solidFill>
              </a:rPr>
              <a:t>niño(x) </a:t>
            </a:r>
            <a:r>
              <a:rPr lang="es-EC" sz="2378" b="1" dirty="0">
                <a:solidFill>
                  <a:schemeClr val="tx2"/>
                </a:solidFill>
              </a:rPr>
              <a:t>→ </a:t>
            </a:r>
            <a:r>
              <a:rPr lang="es-EC" sz="2378" b="1" dirty="0" err="1">
                <a:solidFill>
                  <a:schemeClr val="tx2"/>
                </a:solidFill>
              </a:rPr>
              <a:t>encantaHelado</a:t>
            </a:r>
            <a:r>
              <a:rPr lang="es-EC" sz="2378" b="1" dirty="0">
                <a:solidFill>
                  <a:schemeClr val="tx2"/>
                </a:solidFill>
              </a:rPr>
              <a:t> (x)</a:t>
            </a:r>
          </a:p>
          <a:p>
            <a:r>
              <a:rPr lang="es-EC" sz="2378" dirty="0">
                <a:solidFill>
                  <a:schemeClr val="tx2"/>
                </a:solidFill>
              </a:rPr>
              <a:t>es </a:t>
            </a:r>
            <a:r>
              <a:rPr lang="es-EC" sz="2378" dirty="0">
                <a:solidFill>
                  <a:schemeClr val="tx2"/>
                </a:solidFill>
              </a:rPr>
              <a:t>posible que X no sea un niño </a:t>
            </a:r>
            <a:r>
              <a:rPr lang="es-EC" sz="2378" dirty="0">
                <a:solidFill>
                  <a:schemeClr val="tx2"/>
                </a:solidFill>
              </a:rPr>
              <a:t>pero (</a:t>
            </a:r>
            <a:r>
              <a:rPr lang="es-EC" sz="2378" dirty="0">
                <a:solidFill>
                  <a:schemeClr val="tx2"/>
                </a:solidFill>
              </a:rPr>
              <a:t>sin embargo) ama el </a:t>
            </a:r>
            <a:r>
              <a:rPr lang="es-EC" sz="2378" dirty="0">
                <a:solidFill>
                  <a:schemeClr val="tx2"/>
                </a:solidFill>
              </a:rPr>
              <a:t>helado</a:t>
            </a:r>
          </a:p>
          <a:p>
            <a:r>
              <a:rPr lang="es-EC" sz="2378" dirty="0"/>
              <a:t>∀x</a:t>
            </a:r>
            <a:r>
              <a:rPr lang="es-EC" sz="2378" b="1" dirty="0"/>
              <a:t>: </a:t>
            </a:r>
            <a:r>
              <a:rPr lang="es-EC" sz="2378" b="1" dirty="0">
                <a:solidFill>
                  <a:srgbClr val="7030A0"/>
                </a:solidFill>
              </a:rPr>
              <a:t>niño(x) </a:t>
            </a:r>
            <a:r>
              <a:rPr lang="es-EC" sz="2378" b="1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s-EC" sz="2378" b="1" dirty="0">
                <a:solidFill>
                  <a:srgbClr val="7030A0"/>
                </a:solidFill>
              </a:rPr>
              <a:t> </a:t>
            </a:r>
            <a:r>
              <a:rPr lang="es-EC" sz="2378" b="1" dirty="0" err="1">
                <a:solidFill>
                  <a:srgbClr val="7030A0"/>
                </a:solidFill>
              </a:rPr>
              <a:t>encantaHelado</a:t>
            </a:r>
            <a:r>
              <a:rPr lang="es-EC" sz="2378" b="1" dirty="0">
                <a:solidFill>
                  <a:srgbClr val="7030A0"/>
                </a:solidFill>
              </a:rPr>
              <a:t> </a:t>
            </a:r>
            <a:r>
              <a:rPr lang="es-EC" sz="2378" b="1" dirty="0">
                <a:solidFill>
                  <a:srgbClr val="7030A0"/>
                </a:solidFill>
              </a:rPr>
              <a:t>(x)</a:t>
            </a:r>
            <a:endParaRPr lang="es-EC" sz="2378" dirty="0">
              <a:solidFill>
                <a:srgbClr val="7030A0"/>
              </a:solidFill>
            </a:endParaRPr>
          </a:p>
          <a:p>
            <a:r>
              <a:rPr lang="es-EC" sz="2378" dirty="0">
                <a:solidFill>
                  <a:srgbClr val="7030A0"/>
                </a:solidFill>
              </a:rPr>
              <a:t>solo hay niños en el </a:t>
            </a:r>
            <a:r>
              <a:rPr lang="es-EC" sz="2378" dirty="0">
                <a:solidFill>
                  <a:srgbClr val="7030A0"/>
                </a:solidFill>
              </a:rPr>
              <a:t>universo de </a:t>
            </a:r>
            <a:r>
              <a:rPr lang="es-EC" sz="2378" dirty="0">
                <a:solidFill>
                  <a:srgbClr val="7030A0"/>
                </a:solidFill>
              </a:rPr>
              <a:t>discurso y les encanta el helado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716947" y="3813462"/>
          <a:ext cx="8863931" cy="289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41"/>
                <a:gridCol w="2602764"/>
                <a:gridCol w="2494015"/>
                <a:gridCol w="2302310"/>
              </a:tblGrid>
              <a:tr h="1087213">
                <a:tc>
                  <a:txBody>
                    <a:bodyPr/>
                    <a:lstStyle/>
                    <a:p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∀X: niño(X)</a:t>
                      </a:r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∀X: </a:t>
                      </a:r>
                      <a:r>
                        <a:rPr lang="es-EC" sz="2000" b="1" i="0" u="none" strike="noStrike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encantaHelado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(X)</a:t>
                      </a:r>
                      <a:endParaRPr lang="es-EC" sz="20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niño(x) → </a:t>
                      </a:r>
                      <a:r>
                        <a:rPr lang="es-EC" sz="2000" b="1" i="0" u="none" strike="noStrike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encantaHelado</a:t>
                      </a:r>
                      <a:r>
                        <a:rPr lang="es-EC" sz="20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(X)</a:t>
                      </a:r>
                    </a:p>
                    <a:p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2000" b="1" dirty="0" smtClean="0">
                          <a:solidFill>
                            <a:schemeClr val="bg1"/>
                          </a:solidFill>
                        </a:rPr>
                        <a:t>niño(x) </a:t>
                      </a:r>
                      <a:r>
                        <a:rPr lang="es-EC" sz="2000" b="1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s-EC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C" sz="2000" b="1" dirty="0" err="1" smtClean="0">
                          <a:solidFill>
                            <a:schemeClr val="bg1"/>
                          </a:solidFill>
                        </a:rPr>
                        <a:t>encantaHelado</a:t>
                      </a:r>
                      <a:r>
                        <a:rPr lang="es-EC" sz="2000" b="1" dirty="0" smtClean="0">
                          <a:solidFill>
                            <a:schemeClr val="bg1"/>
                          </a:solidFill>
                        </a:rPr>
                        <a:t> (X)</a:t>
                      </a:r>
                      <a:endParaRPr lang="es-EC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chemeClr val="tx2"/>
                          </a:solidFill>
                        </a:rPr>
                        <a:t>V</a:t>
                      </a:r>
                      <a:endParaRPr lang="es-EC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b="1" dirty="0" smtClean="0">
                          <a:solidFill>
                            <a:srgbClr val="7030A0"/>
                          </a:solidFill>
                        </a:rPr>
                        <a:t>V</a:t>
                      </a:r>
                      <a:endParaRPr lang="es-EC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V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>
                          <a:solidFill>
                            <a:schemeClr val="tx2"/>
                          </a:solidFill>
                        </a:rPr>
                        <a:t>V</a:t>
                      </a:r>
                      <a:endParaRPr lang="es-EC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</a:tr>
              <a:tr h="453006"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>
                          <a:solidFill>
                            <a:schemeClr val="tx2"/>
                          </a:solidFill>
                        </a:rPr>
                        <a:t>V</a:t>
                      </a:r>
                      <a:endParaRPr lang="es-EC" sz="1800" dirty="0">
                        <a:solidFill>
                          <a:schemeClr val="tx2"/>
                        </a:solidFill>
                      </a:endParaRPr>
                    </a:p>
                  </a:txBody>
                  <a:tcPr marL="181202" marR="181202" marT="90601" marB="90601"/>
                </a:tc>
                <a:tc>
                  <a:txBody>
                    <a:bodyPr/>
                    <a:lstStyle/>
                    <a:p>
                      <a:r>
                        <a:rPr lang="es-EC" sz="1800" dirty="0" smtClean="0"/>
                        <a:t>F</a:t>
                      </a:r>
                      <a:endParaRPr lang="es-EC" sz="1800" dirty="0"/>
                    </a:p>
                  </a:txBody>
                  <a:tcPr marL="181202" marR="181202" marT="90601" marB="906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62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Microsoft Office PowerPoint</Application>
  <PresentationFormat>Panorámica</PresentationFormat>
  <Paragraphs>432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Sitka Small</vt:lpstr>
      <vt:lpstr>Symbol</vt:lpstr>
      <vt:lpstr>Tahoma</vt:lpstr>
      <vt:lpstr>Tema de Office</vt:lpstr>
      <vt:lpstr>Presentación de PowerPoint</vt:lpstr>
      <vt:lpstr>Presentación de PowerPoint</vt:lpstr>
      <vt:lpstr>Presentación de PowerPoint</vt:lpstr>
      <vt:lpstr>Lógica de Primer Orden ...lógica predicativa, lógica de predicados o cálculo de predicados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Práctica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Práctica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Usuario-03</dc:creator>
  <cp:lastModifiedBy>Usuario-03</cp:lastModifiedBy>
  <cp:revision>1</cp:revision>
  <dcterms:created xsi:type="dcterms:W3CDTF">2020-10-29T11:42:36Z</dcterms:created>
  <dcterms:modified xsi:type="dcterms:W3CDTF">2020-10-29T11:43:18Z</dcterms:modified>
</cp:coreProperties>
</file>