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285" r:id="rId5"/>
    <p:sldId id="342" r:id="rId6"/>
    <p:sldId id="307" r:id="rId7"/>
    <p:sldId id="258" r:id="rId8"/>
    <p:sldId id="310" r:id="rId9"/>
    <p:sldId id="343" r:id="rId10"/>
    <p:sldId id="286" r:id="rId11"/>
    <p:sldId id="289" r:id="rId12"/>
    <p:sldId id="291" r:id="rId13"/>
    <p:sldId id="260" r:id="rId14"/>
    <p:sldId id="261" r:id="rId15"/>
    <p:sldId id="344" r:id="rId16"/>
    <p:sldId id="263" r:id="rId17"/>
    <p:sldId id="265" r:id="rId18"/>
    <p:sldId id="266" r:id="rId19"/>
    <p:sldId id="345" r:id="rId20"/>
    <p:sldId id="264" r:id="rId21"/>
    <p:sldId id="268" r:id="rId22"/>
    <p:sldId id="269" r:id="rId23"/>
    <p:sldId id="270" r:id="rId24"/>
    <p:sldId id="271" r:id="rId25"/>
    <p:sldId id="272" r:id="rId26"/>
    <p:sldId id="267" r:id="rId27"/>
    <p:sldId id="361" r:id="rId2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113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55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08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348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56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89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483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093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77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15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47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A17F-DD82-4332-AC11-E81D697BB11A}" type="datetimeFigureOut">
              <a:rPr lang="es-EC" smtClean="0"/>
              <a:t>02/12/2020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164C-E3A1-4A21-985D-1F3A354DD9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57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uricio.espinoza@ucuenca.edu.e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df11-primer/" TargetMode="External"/><Relationship Id="rId2" Type="http://schemas.openxmlformats.org/officeDocument/2006/relationships/hyperlink" Target="http://www.w3.org/TR/rdf11-concep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Model</a:t>
            </a:r>
            <a:r>
              <a:rPr lang="es-EC" dirty="0" smtClean="0"/>
              <a:t> 1.1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489141" cy="2408797"/>
          </a:xfrm>
        </p:spPr>
        <p:txBody>
          <a:bodyPr>
            <a:normAutofit/>
          </a:bodyPr>
          <a:lstStyle/>
          <a:p>
            <a:r>
              <a:rPr lang="en-US" dirty="0"/>
              <a:t>Mauricio Espinoza </a:t>
            </a:r>
            <a:r>
              <a:rPr lang="en-US" dirty="0" err="1"/>
              <a:t>Mejía</a:t>
            </a:r>
            <a:endParaRPr lang="en-US" dirty="0"/>
          </a:p>
          <a:p>
            <a:r>
              <a:rPr lang="en-US" dirty="0">
                <a:hlinkClick r:id="rId2"/>
              </a:rPr>
              <a:t>mauricio.espinoza@ucuenca.edu.ec</a:t>
            </a:r>
            <a:endParaRPr lang="en-US" dirty="0"/>
          </a:p>
          <a:p>
            <a:endParaRPr lang="en-U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66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Internationalized</a:t>
            </a:r>
            <a:r>
              <a:rPr lang="es-EC" dirty="0" smtClean="0"/>
              <a:t> </a:t>
            </a:r>
            <a:r>
              <a:rPr lang="es-EC" dirty="0" err="1" smtClean="0"/>
              <a:t>Resource</a:t>
            </a:r>
            <a:r>
              <a:rPr lang="es-EC" dirty="0" smtClean="0"/>
              <a:t> </a:t>
            </a:r>
            <a:r>
              <a:rPr lang="es-EC" dirty="0" err="1" smtClean="0"/>
              <a:t>Identifier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giving an identity to a resource, so that the resource can be described and referred to </a:t>
            </a:r>
          </a:p>
          <a:p>
            <a:r>
              <a:rPr lang="es-EC" dirty="0" smtClean="0"/>
              <a:t>Global </a:t>
            </a:r>
            <a:r>
              <a:rPr lang="es-EC" dirty="0" err="1" smtClean="0"/>
              <a:t>identifiers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resources</a:t>
            </a:r>
            <a:endParaRPr lang="es-EC" dirty="0" smtClean="0"/>
          </a:p>
          <a:p>
            <a:pPr lvl="1"/>
            <a:r>
              <a:rPr lang="es-EC" dirty="0" smtClean="0"/>
              <a:t>URI</a:t>
            </a:r>
          </a:p>
          <a:p>
            <a:pPr lvl="1"/>
            <a:r>
              <a:rPr lang="es-EC" dirty="0" smtClean="0"/>
              <a:t>URL</a:t>
            </a:r>
          </a:p>
          <a:p>
            <a:pPr lvl="1"/>
            <a:r>
              <a:rPr lang="es-EC" dirty="0" smtClean="0"/>
              <a:t>URN</a:t>
            </a:r>
          </a:p>
          <a:p>
            <a:pPr lvl="1"/>
            <a:r>
              <a:rPr lang="es-EC" dirty="0" smtClean="0"/>
              <a:t>IRI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960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016" y="562768"/>
            <a:ext cx="9565968" cy="60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</a:t>
            </a:r>
            <a:r>
              <a:rPr lang="es-EC" dirty="0" smtClean="0"/>
              <a:t>RI </a:t>
            </a:r>
            <a:r>
              <a:rPr lang="es-EC" dirty="0" err="1" smtClean="0"/>
              <a:t>schemes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RDF, IRIs typically look like ‘normal’ URLs, often with fragment identifiers to point at specific parts of a document (such as a section in HTML) #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http://dublincore.org/usage/documents/principles/#element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Type IRI in a browser and you get useful info back!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171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IRIS(</a:t>
            </a:r>
            <a:r>
              <a:rPr lang="es-EC" dirty="0" err="1" smtClean="0"/>
              <a:t>URIs</a:t>
            </a:r>
            <a:r>
              <a:rPr lang="es-EC" dirty="0" smtClean="0"/>
              <a:t>) </a:t>
            </a:r>
            <a:r>
              <a:rPr lang="es-EC" dirty="0"/>
              <a:t>and </a:t>
            </a:r>
            <a:r>
              <a:rPr lang="es-EC" dirty="0" err="1"/>
              <a:t>QNames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3129" cy="4351338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RIs </a:t>
            </a:r>
            <a:r>
              <a:rPr lang="en-US" dirty="0"/>
              <a:t>are often long and hard to read and write.</a:t>
            </a:r>
          </a:p>
          <a:p>
            <a:r>
              <a:rPr lang="en-US" dirty="0"/>
              <a:t>Most </a:t>
            </a:r>
            <a:r>
              <a:rPr lang="en-US" dirty="0" err="1"/>
              <a:t>serialisations</a:t>
            </a:r>
            <a:r>
              <a:rPr lang="en-US" dirty="0"/>
              <a:t> use an abbreviation mechanism.</a:t>
            </a:r>
          </a:p>
          <a:p>
            <a:r>
              <a:rPr lang="es-EC" dirty="0" smtClean="0"/>
              <a:t>Define “</a:t>
            </a:r>
            <a:r>
              <a:rPr lang="es-EC" dirty="0" err="1" smtClean="0"/>
              <a:t>prefixes</a:t>
            </a:r>
            <a:r>
              <a:rPr lang="es-EC" dirty="0"/>
              <a:t>", </a:t>
            </a:r>
            <a:r>
              <a:rPr lang="es-EC" dirty="0" smtClean="0"/>
              <a:t>“</a:t>
            </a:r>
            <a:r>
              <a:rPr lang="es-EC" dirty="0" err="1" smtClean="0"/>
              <a:t>namespaces</a:t>
            </a:r>
            <a:r>
              <a:rPr lang="es-EC" dirty="0"/>
              <a:t>".</a:t>
            </a:r>
          </a:p>
          <a:p>
            <a:r>
              <a:rPr lang="en-US" dirty="0"/>
              <a:t>RDF/XML format: XML namespaces and entities.</a:t>
            </a:r>
          </a:p>
          <a:p>
            <a:pPr lvl="1"/>
            <a:r>
              <a:rPr lang="es-EC" dirty="0" err="1"/>
              <a:t>E.g</a:t>
            </a:r>
            <a:r>
              <a:rPr lang="es-EC" dirty="0"/>
              <a:t>., in </a:t>
            </a:r>
            <a:r>
              <a:rPr lang="es-EC" dirty="0" err="1"/>
              <a:t>Turtle</a:t>
            </a:r>
            <a:r>
              <a:rPr lang="es-EC" dirty="0"/>
              <a:t> </a:t>
            </a:r>
            <a:r>
              <a:rPr lang="es-EC" dirty="0" err="1"/>
              <a:t>serialisation</a:t>
            </a:r>
            <a:r>
              <a:rPr lang="es-EC" dirty="0"/>
              <a:t>:</a:t>
            </a:r>
          </a:p>
          <a:p>
            <a:pPr lvl="1"/>
            <a:r>
              <a:rPr lang="es-EC" dirty="0"/>
              <a:t>@</a:t>
            </a:r>
            <a:r>
              <a:rPr lang="es-EC" dirty="0" err="1"/>
              <a:t>prefix</a:t>
            </a:r>
            <a:r>
              <a:rPr lang="es-EC" dirty="0"/>
              <a:t> </a:t>
            </a:r>
            <a:r>
              <a:rPr lang="es-EC" dirty="0" err="1"/>
              <a:t>dbp</a:t>
            </a:r>
            <a:r>
              <a:rPr lang="es-EC" dirty="0"/>
              <a:t>: &lt;http://dbpedia.org/resource/&gt; .</a:t>
            </a:r>
          </a:p>
          <a:p>
            <a:pPr lvl="1"/>
            <a:r>
              <a:rPr lang="es-EC" dirty="0"/>
              <a:t>@</a:t>
            </a:r>
            <a:r>
              <a:rPr lang="es-EC" dirty="0" err="1"/>
              <a:t>prefix</a:t>
            </a:r>
            <a:r>
              <a:rPr lang="es-EC" dirty="0"/>
              <a:t> </a:t>
            </a:r>
            <a:r>
              <a:rPr lang="es-EC" dirty="0" err="1"/>
              <a:t>dbp-ont</a:t>
            </a:r>
            <a:r>
              <a:rPr lang="es-EC" dirty="0"/>
              <a:t>: &lt;http://dbpedia.org/ontology/&gt; .</a:t>
            </a:r>
          </a:p>
          <a:p>
            <a:r>
              <a:rPr lang="es-EC" dirty="0"/>
              <a:t>A </a:t>
            </a:r>
            <a:r>
              <a:rPr lang="es-EC" dirty="0" err="1"/>
              <a:t>QName</a:t>
            </a:r>
            <a:r>
              <a:rPr lang="es-EC" dirty="0"/>
              <a:t> </a:t>
            </a:r>
            <a:r>
              <a:rPr lang="es-EC" dirty="0" err="1"/>
              <a:t>like</a:t>
            </a:r>
            <a:r>
              <a:rPr lang="es-EC" dirty="0"/>
              <a:t> </a:t>
            </a:r>
            <a:r>
              <a:rPr lang="es-EC" dirty="0" err="1" smtClean="0"/>
              <a:t>dbp:Cuenca</a:t>
            </a:r>
            <a:r>
              <a:rPr lang="es-EC" dirty="0" smtClean="0"/>
              <a:t> </a:t>
            </a:r>
            <a:r>
              <a:rPr lang="es-EC" dirty="0"/>
              <a:t>stands </a:t>
            </a:r>
            <a:r>
              <a:rPr lang="es-EC" dirty="0" err="1"/>
              <a:t>for</a:t>
            </a:r>
            <a:r>
              <a:rPr lang="es-EC" dirty="0"/>
              <a:t> http://</a:t>
            </a:r>
            <a:r>
              <a:rPr lang="es-EC" dirty="0" smtClean="0"/>
              <a:t>dbpedia.org/resource/Cuenca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32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Question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IRIs </a:t>
            </a:r>
            <a:r>
              <a:rPr lang="en-US" dirty="0"/>
              <a:t>to identify things. . .</a:t>
            </a:r>
          </a:p>
          <a:p>
            <a:pPr marL="457200" lvl="1" indent="0">
              <a:buNone/>
            </a:pPr>
            <a:r>
              <a:rPr lang="en-US" dirty="0"/>
              <a:t>1 . . . ensures that there are not two </a:t>
            </a:r>
            <a:r>
              <a:rPr lang="en-US" dirty="0" smtClean="0"/>
              <a:t>different </a:t>
            </a:r>
            <a:r>
              <a:rPr lang="en-US" dirty="0"/>
              <a:t>names </a:t>
            </a:r>
            <a:r>
              <a:rPr lang="en-US" dirty="0" smtClean="0"/>
              <a:t>(IRIs</a:t>
            </a:r>
            <a:r>
              <a:rPr lang="en-US" dirty="0"/>
              <a:t>) for the same thing</a:t>
            </a:r>
          </a:p>
          <a:p>
            <a:pPr marL="457200" lvl="1" indent="0">
              <a:buNone/>
            </a:pPr>
            <a:r>
              <a:rPr lang="en-US" dirty="0"/>
              <a:t>2 . . . ensures that one name </a:t>
            </a:r>
            <a:r>
              <a:rPr lang="en-US" dirty="0" smtClean="0"/>
              <a:t>(IRI</a:t>
            </a:r>
            <a:r>
              <a:rPr lang="en-US" dirty="0"/>
              <a:t>) is not used for two </a:t>
            </a:r>
            <a:r>
              <a:rPr lang="en-US" dirty="0" smtClean="0"/>
              <a:t>different </a:t>
            </a:r>
            <a:r>
              <a:rPr lang="en-US" dirty="0"/>
              <a:t>things</a:t>
            </a:r>
          </a:p>
          <a:p>
            <a:pPr marL="457200" lvl="1" indent="0">
              <a:buNone/>
            </a:pPr>
            <a:r>
              <a:rPr lang="en-US" dirty="0"/>
              <a:t>3 . . . makes it easier to avoid using one name </a:t>
            </a:r>
            <a:r>
              <a:rPr lang="en-US" dirty="0" smtClean="0"/>
              <a:t>(IRI</a:t>
            </a:r>
            <a:r>
              <a:rPr lang="en-US" dirty="0"/>
              <a:t>) for two </a:t>
            </a:r>
            <a:r>
              <a:rPr lang="en-US" dirty="0" smtClean="0"/>
              <a:t>different things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s-EC" dirty="0" err="1"/>
              <a:t>Correct</a:t>
            </a:r>
            <a:r>
              <a:rPr lang="es-EC" dirty="0"/>
              <a:t> </a:t>
            </a:r>
            <a:r>
              <a:rPr lang="es-EC" dirty="0" err="1"/>
              <a:t>answer</a:t>
            </a:r>
            <a:r>
              <a:rPr lang="es-EC" dirty="0"/>
              <a:t>: 3</a:t>
            </a:r>
          </a:p>
          <a:p>
            <a:pPr marL="457200" lvl="1" indent="0">
              <a:buNone/>
            </a:pPr>
            <a:r>
              <a:rPr lang="en-US" dirty="0"/>
              <a:t>1 and 2 are impossible to achieve!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592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Literals</a:t>
            </a:r>
            <a:endParaRPr lang="es-EC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/>
              <a:t>More </a:t>
            </a:r>
            <a:r>
              <a:rPr lang="es-EC" dirty="0" err="1"/>
              <a:t>features</a:t>
            </a:r>
            <a:r>
              <a:rPr lang="es-EC" dirty="0"/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721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Literals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Literals are used to represent data values.</a:t>
            </a:r>
          </a:p>
          <a:p>
            <a:r>
              <a:rPr lang="es-EC" dirty="0" err="1"/>
              <a:t>Literals</a:t>
            </a:r>
            <a:r>
              <a:rPr lang="es-EC" dirty="0"/>
              <a:t> can be</a:t>
            </a:r>
          </a:p>
          <a:p>
            <a:pPr lvl="1"/>
            <a:r>
              <a:rPr lang="es-EC" dirty="0" err="1"/>
              <a:t>Plain</a:t>
            </a:r>
            <a:r>
              <a:rPr lang="es-EC" dirty="0"/>
              <a:t>, </a:t>
            </a:r>
            <a:r>
              <a:rPr lang="es-EC" dirty="0" err="1"/>
              <a:t>without</a:t>
            </a:r>
            <a:r>
              <a:rPr lang="es-EC" dirty="0"/>
              <a:t> </a:t>
            </a:r>
            <a:r>
              <a:rPr lang="es-EC" dirty="0" err="1"/>
              <a:t>language</a:t>
            </a:r>
            <a:r>
              <a:rPr lang="es-EC" dirty="0"/>
              <a:t> </a:t>
            </a:r>
            <a:r>
              <a:rPr lang="es-EC" dirty="0" err="1"/>
              <a:t>tag</a:t>
            </a:r>
            <a:r>
              <a:rPr lang="es-EC" dirty="0"/>
              <a:t>:</a:t>
            </a:r>
          </a:p>
          <a:p>
            <a:pPr lvl="1"/>
            <a:r>
              <a:rPr lang="es-EC" dirty="0" err="1"/>
              <a:t>dbp:Oslo</a:t>
            </a:r>
            <a:r>
              <a:rPr lang="es-EC" dirty="0"/>
              <a:t> </a:t>
            </a:r>
            <a:r>
              <a:rPr lang="es-EC" dirty="0" err="1"/>
              <a:t>dbp-ont:officialName</a:t>
            </a:r>
            <a:r>
              <a:rPr lang="es-EC" dirty="0"/>
              <a:t> "Oslo" .</a:t>
            </a:r>
          </a:p>
          <a:p>
            <a:r>
              <a:rPr lang="es-EC" dirty="0" err="1"/>
              <a:t>Plain</a:t>
            </a:r>
            <a:r>
              <a:rPr lang="es-EC" dirty="0"/>
              <a:t>, </a:t>
            </a:r>
            <a:r>
              <a:rPr lang="es-EC" dirty="0" err="1"/>
              <a:t>with</a:t>
            </a:r>
            <a:r>
              <a:rPr lang="es-EC" dirty="0"/>
              <a:t> </a:t>
            </a:r>
            <a:r>
              <a:rPr lang="es-EC" dirty="0" err="1"/>
              <a:t>language</a:t>
            </a:r>
            <a:r>
              <a:rPr lang="es-EC" dirty="0"/>
              <a:t> </a:t>
            </a:r>
            <a:r>
              <a:rPr lang="es-EC" dirty="0" err="1"/>
              <a:t>tag</a:t>
            </a:r>
            <a:r>
              <a:rPr lang="es-EC" dirty="0"/>
              <a:t>:</a:t>
            </a:r>
          </a:p>
          <a:p>
            <a:pPr lvl="1"/>
            <a:r>
              <a:rPr lang="es-EC" dirty="0" err="1"/>
              <a:t>dbp:Norway</a:t>
            </a:r>
            <a:r>
              <a:rPr lang="es-EC" dirty="0"/>
              <a:t> </a:t>
            </a:r>
            <a:r>
              <a:rPr lang="es-EC" dirty="0" err="1"/>
              <a:t>rdfs:label</a:t>
            </a:r>
            <a:r>
              <a:rPr lang="es-EC" dirty="0"/>
              <a:t> "</a:t>
            </a:r>
            <a:r>
              <a:rPr lang="es-EC" dirty="0" err="1"/>
              <a:t>Norge</a:t>
            </a:r>
            <a:r>
              <a:rPr lang="es-EC" dirty="0"/>
              <a:t>"@no .</a:t>
            </a:r>
          </a:p>
          <a:p>
            <a:pPr lvl="1"/>
            <a:r>
              <a:rPr lang="es-EC" dirty="0" err="1"/>
              <a:t>dbp:Norway</a:t>
            </a:r>
            <a:r>
              <a:rPr lang="es-EC" dirty="0"/>
              <a:t> </a:t>
            </a:r>
            <a:r>
              <a:rPr lang="es-EC" dirty="0" err="1"/>
              <a:t>rdfs:label</a:t>
            </a:r>
            <a:r>
              <a:rPr lang="es-EC" dirty="0"/>
              <a:t> "</a:t>
            </a:r>
            <a:r>
              <a:rPr lang="es-EC" dirty="0" err="1"/>
              <a:t>Norwegen</a:t>
            </a:r>
            <a:r>
              <a:rPr lang="es-EC" dirty="0"/>
              <a:t>"@de .</a:t>
            </a:r>
          </a:p>
          <a:p>
            <a:r>
              <a:rPr lang="en-US" dirty="0"/>
              <a:t>Typed with a URI indicating the type:</a:t>
            </a:r>
          </a:p>
          <a:p>
            <a:pPr lvl="1"/>
            <a:r>
              <a:rPr lang="es-EC" dirty="0" err="1"/>
              <a:t>dbp:Oslo</a:t>
            </a:r>
            <a:r>
              <a:rPr lang="es-EC" dirty="0"/>
              <a:t> </a:t>
            </a:r>
            <a:r>
              <a:rPr lang="es-EC" dirty="0" err="1"/>
              <a:t>dbp-ont:population</a:t>
            </a:r>
            <a:r>
              <a:rPr lang="es-EC" dirty="0"/>
              <a:t> "629313"^^</a:t>
            </a:r>
            <a:r>
              <a:rPr lang="es-EC" dirty="0" err="1"/>
              <a:t>xsd:integer</a:t>
            </a:r>
            <a:r>
              <a:rPr lang="es-EC" dirty="0"/>
              <a:t> .</a:t>
            </a:r>
          </a:p>
          <a:p>
            <a:r>
              <a:rPr lang="en-US" dirty="0"/>
              <a:t>But not both, i.e., typed and with a language tag.</a:t>
            </a:r>
          </a:p>
          <a:p>
            <a:r>
              <a:rPr lang="es-EC" dirty="0" err="1"/>
              <a:t>Usually</a:t>
            </a:r>
            <a:r>
              <a:rPr lang="es-EC" dirty="0"/>
              <a:t> </a:t>
            </a:r>
            <a:r>
              <a:rPr lang="es-EC" dirty="0" err="1"/>
              <a:t>represented</a:t>
            </a:r>
            <a:r>
              <a:rPr lang="es-EC" dirty="0"/>
              <a:t> </a:t>
            </a:r>
            <a:r>
              <a:rPr lang="es-EC" dirty="0" err="1"/>
              <a:t>with</a:t>
            </a:r>
            <a:r>
              <a:rPr lang="es-EC" dirty="0"/>
              <a:t> </a:t>
            </a:r>
            <a:r>
              <a:rPr lang="es-EC" dirty="0" err="1"/>
              <a:t>rectangles</a:t>
            </a:r>
            <a:r>
              <a:rPr lang="es-EC" dirty="0"/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49" y="5926978"/>
            <a:ext cx="5806451" cy="7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Datatypes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Literals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365"/>
          <a:stretch/>
        </p:blipFill>
        <p:spPr>
          <a:xfrm>
            <a:off x="2625919" y="1296946"/>
            <a:ext cx="9432731" cy="5278666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(Almost) all XML Schema datatypes may be used </a:t>
            </a:r>
          </a:p>
          <a:p>
            <a:endParaRPr lang="en-US" dirty="0" smtClean="0"/>
          </a:p>
          <a:p>
            <a:r>
              <a:rPr lang="en-US" dirty="0" smtClean="0"/>
              <a:t>Exception: </a:t>
            </a:r>
          </a:p>
          <a:p>
            <a:pPr marL="457200" lvl="1" indent="0">
              <a:buNone/>
            </a:pPr>
            <a:r>
              <a:rPr lang="en-US" dirty="0" smtClean="0"/>
              <a:t>– XML specific types </a:t>
            </a:r>
          </a:p>
          <a:p>
            <a:pPr marL="457200" lvl="1" indent="0">
              <a:buNone/>
            </a:pPr>
            <a:r>
              <a:rPr lang="en-US" dirty="0" smtClean="0"/>
              <a:t>– The underspecified type "duration" </a:t>
            </a:r>
          </a:p>
          <a:p>
            <a:pPr marL="457200" lvl="1" indent="0">
              <a:buNone/>
            </a:pPr>
            <a:r>
              <a:rPr lang="en-US" dirty="0" smtClean="0"/>
              <a:t>– sequence types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48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Language</a:t>
            </a:r>
            <a:r>
              <a:rPr lang="es-EC" dirty="0" smtClean="0"/>
              <a:t> </a:t>
            </a:r>
            <a:r>
              <a:rPr lang="es-EC" dirty="0" err="1" smtClean="0"/>
              <a:t>Tags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Literals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728"/>
          </a:xfrm>
        </p:spPr>
        <p:txBody>
          <a:bodyPr>
            <a:normAutofit/>
          </a:bodyPr>
          <a:lstStyle/>
          <a:p>
            <a:r>
              <a:rPr lang="en-US" dirty="0" smtClean="0"/>
              <a:t>Literals may be defined in different natural languages </a:t>
            </a:r>
          </a:p>
          <a:p>
            <a:pPr marL="457200" lvl="1" indent="0">
              <a:buNone/>
            </a:pPr>
            <a:r>
              <a:rPr lang="en-US" dirty="0" smtClean="0"/>
              <a:t>– "</a:t>
            </a:r>
            <a:r>
              <a:rPr lang="en-US" dirty="0" err="1" smtClean="0"/>
              <a:t>München</a:t>
            </a:r>
            <a:r>
              <a:rPr lang="en-US" dirty="0" smtClean="0"/>
              <a:t>"@de </a:t>
            </a:r>
          </a:p>
          <a:p>
            <a:pPr marL="457200" lvl="1" indent="0">
              <a:buNone/>
            </a:pPr>
            <a:r>
              <a:rPr lang="en-US" dirty="0" smtClean="0"/>
              <a:t>– "Munich"@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• Note: the Semantic Web is multilingual! </a:t>
            </a:r>
          </a:p>
          <a:p>
            <a:pPr marL="0" indent="0">
              <a:buNone/>
            </a:pPr>
            <a:r>
              <a:rPr lang="en-US" dirty="0" smtClean="0"/>
              <a:t>• Language codes according to ISO 963 </a:t>
            </a:r>
          </a:p>
          <a:p>
            <a:pPr marL="457200" lvl="1" indent="0">
              <a:buNone/>
            </a:pPr>
            <a:r>
              <a:rPr lang="en-US" dirty="0" smtClean="0"/>
              <a:t>– ISO 963-1 (1963): two-digit codes, 136 languages </a:t>
            </a:r>
          </a:p>
          <a:p>
            <a:pPr marL="457200" lvl="1" indent="0">
              <a:buNone/>
            </a:pPr>
            <a:r>
              <a:rPr lang="en-US" dirty="0" smtClean="0"/>
              <a:t>– ISO 963-2 (1998): three-digit codes, 464 languages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http://www.loc.gov/standards/iso639-2/php/English_list.php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597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Blank</a:t>
            </a:r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Nodes</a:t>
            </a:r>
            <a:endParaRPr lang="es-EC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C" dirty="0"/>
              <a:t>More </a:t>
            </a:r>
            <a:r>
              <a:rPr lang="es-EC" dirty="0" err="1"/>
              <a:t>features</a:t>
            </a:r>
            <a:r>
              <a:rPr lang="es-EC" dirty="0"/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5786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 smtClean="0"/>
              <a:t>More </a:t>
            </a:r>
            <a:r>
              <a:rPr lang="es-EC" dirty="0" err="1" smtClean="0"/>
              <a:t>features</a:t>
            </a:r>
            <a:r>
              <a:rPr lang="es-EC" dirty="0" smtClean="0"/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0585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Blank</a:t>
            </a:r>
            <a:r>
              <a:rPr lang="es-EC" dirty="0"/>
              <a:t> </a:t>
            </a:r>
            <a:r>
              <a:rPr lang="es-EC" dirty="0" err="1"/>
              <a:t>nodes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nodes are like resources without a URI.</a:t>
            </a:r>
          </a:p>
          <a:p>
            <a:r>
              <a:rPr lang="en-US" dirty="0"/>
              <a:t>Use when resource is unknown, or has no (natural) </a:t>
            </a:r>
            <a:r>
              <a:rPr lang="en-US" dirty="0" smtClean="0"/>
              <a:t>identifier</a:t>
            </a:r>
            <a:r>
              <a:rPr lang="en-US" dirty="0"/>
              <a:t>.</a:t>
            </a:r>
          </a:p>
          <a:p>
            <a:r>
              <a:rPr lang="en-US" dirty="0"/>
              <a:t>Norway's capital has population 629313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address of </a:t>
            </a:r>
            <a:r>
              <a:rPr lang="en-US" dirty="0" err="1"/>
              <a:t>UiO</a:t>
            </a:r>
            <a:r>
              <a:rPr lang="en-US" dirty="0"/>
              <a:t> is </a:t>
            </a:r>
            <a:r>
              <a:rPr lang="en-US" dirty="0" err="1"/>
              <a:t>Problemveien</a:t>
            </a:r>
            <a:r>
              <a:rPr lang="en-US" dirty="0"/>
              <a:t> 7, </a:t>
            </a:r>
            <a:r>
              <a:rPr lang="en-US" dirty="0" smtClean="0"/>
              <a:t>0313, </a:t>
            </a:r>
            <a:r>
              <a:rPr lang="en-US" dirty="0"/>
              <a:t>Oslo: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008" y="3429000"/>
            <a:ext cx="5925983" cy="8068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55" y="5020422"/>
            <a:ext cx="5138755" cy="16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r>
              <a:rPr lang="es-EC" dirty="0" smtClean="0"/>
              <a:t>: </a:t>
            </a:r>
            <a:r>
              <a:rPr lang="es-EC" dirty="0" err="1" smtClean="0"/>
              <a:t>samples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is not or cannot be specified </a:t>
            </a:r>
          </a:p>
          <a:p>
            <a:pPr marL="457200" lvl="1" indent="0">
              <a:buNone/>
            </a:pPr>
            <a:r>
              <a:rPr lang="en-US" dirty="0" smtClean="0"/>
              <a:t>– "Dieter </a:t>
            </a:r>
            <a:r>
              <a:rPr lang="en-US" dirty="0" err="1" smtClean="0"/>
              <a:t>Fensel</a:t>
            </a:r>
            <a:r>
              <a:rPr lang="en-US" dirty="0" smtClean="0"/>
              <a:t> has written a book about the Semantic Web" 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04" y="3284443"/>
            <a:ext cx="10442791" cy="26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r>
              <a:rPr lang="es-EC" dirty="0" smtClean="0"/>
              <a:t>: </a:t>
            </a:r>
            <a:r>
              <a:rPr lang="es-EC" dirty="0" err="1" smtClean="0"/>
              <a:t>samples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is not or cannot be specified </a:t>
            </a:r>
          </a:p>
          <a:p>
            <a:pPr marL="457200" lvl="1" indent="0">
              <a:buNone/>
            </a:pPr>
            <a:r>
              <a:rPr lang="en-US" dirty="0" smtClean="0"/>
              <a:t>– "Dieter </a:t>
            </a:r>
            <a:r>
              <a:rPr lang="en-US" dirty="0" err="1" smtClean="0"/>
              <a:t>Fensel</a:t>
            </a:r>
            <a:r>
              <a:rPr lang="en-US" dirty="0" smtClean="0"/>
              <a:t> has written something about the Semantic Web." 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39" y="3254467"/>
            <a:ext cx="10005322" cy="25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Blank Nodes: n-</a:t>
            </a:r>
            <a:r>
              <a:rPr lang="en-US" dirty="0" err="1" smtClean="0"/>
              <a:t>ary</a:t>
            </a:r>
            <a:r>
              <a:rPr lang="en-US" dirty="0" smtClean="0"/>
              <a:t> Predicates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RDF predicates always connect a subject and an object </a:t>
            </a:r>
          </a:p>
          <a:p>
            <a:pPr marL="457200" lvl="1" indent="0">
              <a:buNone/>
            </a:pPr>
            <a:r>
              <a:rPr lang="en-US" dirty="0" smtClean="0"/>
              <a:t>– i.e., in the sense of predicate logic, they are binary predicates </a:t>
            </a:r>
          </a:p>
          <a:p>
            <a:pPr marL="457200" lvl="1" indent="0">
              <a:buNone/>
            </a:pPr>
            <a:r>
              <a:rPr lang="en-US" dirty="0" smtClean="0"/>
              <a:t>:Mauricio :</a:t>
            </a:r>
            <a:r>
              <a:rPr lang="en-US" dirty="0" err="1" smtClean="0"/>
              <a:t>works_for</a:t>
            </a:r>
            <a:r>
              <a:rPr lang="en-US" dirty="0" smtClean="0"/>
              <a:t> :</a:t>
            </a:r>
            <a:r>
              <a:rPr lang="en-US" dirty="0" err="1" smtClean="0"/>
              <a:t>UCuenca</a:t>
            </a:r>
            <a:r>
              <a:rPr lang="en-US" dirty="0" smtClean="0"/>
              <a:t> . </a:t>
            </a:r>
          </a:p>
          <a:p>
            <a:pPr marL="457200" lvl="1" indent="0">
              <a:buNone/>
            </a:pPr>
            <a:r>
              <a:rPr lang="en-US" dirty="0" smtClean="0"/>
              <a:t>⇔ </a:t>
            </a:r>
            <a:r>
              <a:rPr lang="en-US" dirty="0" err="1" smtClean="0"/>
              <a:t>works_for</a:t>
            </a:r>
            <a:r>
              <a:rPr lang="en-US" dirty="0" smtClean="0"/>
              <a:t>(Mauricio, </a:t>
            </a:r>
            <a:r>
              <a:rPr lang="en-US" dirty="0" err="1" smtClean="0"/>
              <a:t>UCuenca</a:t>
            </a:r>
            <a:r>
              <a:rPr lang="en-US" dirty="0" smtClean="0"/>
              <a:t>) .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Sometimes, n-</a:t>
            </a:r>
            <a:r>
              <a:rPr lang="en-US" dirty="0" err="1" smtClean="0"/>
              <a:t>ary</a:t>
            </a:r>
            <a:r>
              <a:rPr lang="en-US" dirty="0" smtClean="0"/>
              <a:t> predicates are needed 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 err="1" smtClean="0"/>
              <a:t>has_ingredient</a:t>
            </a:r>
            <a:r>
              <a:rPr lang="en-US" dirty="0" smtClean="0"/>
              <a:t>(Recipe, Sugar, 100g)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98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Blank Nodes: n-</a:t>
            </a:r>
            <a:r>
              <a:rPr lang="en-US" dirty="0" err="1" smtClean="0"/>
              <a:t>ary</a:t>
            </a:r>
            <a:r>
              <a:rPr lang="en-US" dirty="0" smtClean="0"/>
              <a:t> Predicates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2097422"/>
            <a:ext cx="10363199" cy="41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Blank Nodes: n-</a:t>
            </a:r>
            <a:r>
              <a:rPr lang="en-US" dirty="0" err="1" smtClean="0"/>
              <a:t>ary</a:t>
            </a:r>
            <a:r>
              <a:rPr lang="en-US" dirty="0" smtClean="0"/>
              <a:t> Predicates</a:t>
            </a:r>
            <a:endParaRPr lang="es-EC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5"/>
          <a:stretch/>
        </p:blipFill>
        <p:spPr>
          <a:xfrm>
            <a:off x="1398496" y="1690688"/>
            <a:ext cx="9735670" cy="49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RDF Triple </a:t>
            </a:r>
            <a:r>
              <a:rPr lang="es-EC" dirty="0" err="1"/>
              <a:t>Grammar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Literals and blank nodes may not appear everywhere in </a:t>
            </a:r>
            <a:r>
              <a:rPr lang="en-US" dirty="0" smtClean="0"/>
              <a:t>triples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27" y="3142363"/>
            <a:ext cx="9570945" cy="17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Práctica 7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240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RDF: W3C </a:t>
            </a:r>
            <a:r>
              <a:rPr lang="es-EC" dirty="0" err="1"/>
              <a:t>Overview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extends the linking structure of the Web to use </a:t>
            </a:r>
            <a:r>
              <a:rPr lang="en-US" strike="sngStrike" dirty="0" smtClean="0"/>
              <a:t>URIs</a:t>
            </a:r>
            <a:r>
              <a:rPr lang="en-US" dirty="0" smtClean="0"/>
              <a:t> IRIs to name the relationship between things as well as the two ends of the link (called “triple")</a:t>
            </a:r>
          </a:p>
          <a:p>
            <a:r>
              <a:rPr lang="en-US" dirty="0" smtClean="0"/>
              <a:t>IRI: Internationalized Resource Identifier (in RDF 1.0, it was URI references) </a:t>
            </a:r>
          </a:p>
          <a:p>
            <a:r>
              <a:rPr lang="en-US" dirty="0" smtClean="0"/>
              <a:t>This </a:t>
            </a:r>
            <a:r>
              <a:rPr lang="en-US" dirty="0"/>
              <a:t>linking structure forms a directed, labeled graph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9739791" y="6204178"/>
            <a:ext cx="20842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000" b="0" i="0" u="none" strike="noStrike" baseline="0" dirty="0" err="1" smtClean="0">
                <a:latin typeface="CMSS8"/>
              </a:rPr>
              <a:t>Adapted</a:t>
            </a:r>
            <a:r>
              <a:rPr lang="es-EC" sz="1000" b="0" i="0" u="none" strike="noStrike" baseline="0" dirty="0" smtClean="0">
                <a:latin typeface="CMSS8"/>
              </a:rPr>
              <a:t> </a:t>
            </a:r>
            <a:r>
              <a:rPr lang="es-EC" sz="1000" b="0" i="0" u="none" strike="noStrike" baseline="0" dirty="0" err="1" smtClean="0">
                <a:latin typeface="CMSS8"/>
              </a:rPr>
              <a:t>from</a:t>
            </a:r>
            <a:r>
              <a:rPr lang="es-EC" sz="1000" b="0" i="0" u="none" strike="noStrike" baseline="0" dirty="0" smtClean="0">
                <a:latin typeface="CMSS8"/>
              </a:rPr>
              <a:t> </a:t>
            </a:r>
            <a:r>
              <a:rPr lang="es-EC" sz="1000" b="0" i="0" u="none" strike="noStrike" baseline="0" dirty="0" smtClean="0">
                <a:latin typeface="CMTT8"/>
              </a:rPr>
              <a:t>http://w3c.org/RDF</a:t>
            </a:r>
            <a:r>
              <a:rPr lang="es-EC" sz="1000" b="0" i="0" u="none" strike="noStrike" baseline="0" dirty="0" smtClean="0">
                <a:latin typeface="CMSS8"/>
              </a:rPr>
              <a:t>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0403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RDF: W3C </a:t>
            </a:r>
            <a:r>
              <a:rPr lang="es-EC" dirty="0" err="1"/>
              <a:t>Overview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RDF stands for Resource Description Framework</a:t>
            </a:r>
            <a:endParaRPr lang="en-US" dirty="0" smtClean="0"/>
          </a:p>
          <a:p>
            <a:r>
              <a:rPr lang="en-US" dirty="0" smtClean="0"/>
              <a:t>RDF is more than XML: XML has a tree-based model, RDF has a graph-based model</a:t>
            </a:r>
          </a:p>
          <a:p>
            <a:r>
              <a:rPr lang="en-US" dirty="0" smtClean="0"/>
              <a:t>Standardized and commonly used </a:t>
            </a:r>
          </a:p>
          <a:p>
            <a:pPr lvl="1">
              <a:buFontTx/>
              <a:buChar char="-"/>
            </a:pPr>
            <a:r>
              <a:rPr lang="en-US" dirty="0" smtClean="0"/>
              <a:t>W3C draft 1999 </a:t>
            </a:r>
          </a:p>
          <a:p>
            <a:pPr lvl="1">
              <a:buFontTx/>
              <a:buChar char="-"/>
            </a:pPr>
            <a:r>
              <a:rPr lang="en-US" dirty="0" smtClean="0"/>
              <a:t>W3C recommendation RDF 1.0, 10.2.2004 </a:t>
            </a:r>
          </a:p>
          <a:p>
            <a:pPr lvl="1">
              <a:buFontTx/>
              <a:buChar char="-"/>
            </a:pPr>
            <a:r>
              <a:rPr lang="en-US" dirty="0" smtClean="0"/>
              <a:t>W3C recommendation RDF 1.1, 25.2.2014</a:t>
            </a:r>
          </a:p>
          <a:p>
            <a:pPr>
              <a:buFontTx/>
              <a:buChar char="-"/>
            </a:pPr>
            <a:r>
              <a:rPr lang="en-US" dirty="0" smtClean="0"/>
              <a:t>The RDF 1.1 abstract syntax is specified at: 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http://www.w3.org/TR/rdf11-concepts/</a:t>
            </a:r>
            <a:r>
              <a:rPr lang="en-US" dirty="0" smtClean="0"/>
              <a:t>	 </a:t>
            </a:r>
          </a:p>
          <a:p>
            <a:pPr>
              <a:buFontTx/>
              <a:buChar char="-"/>
            </a:pPr>
            <a:r>
              <a:rPr lang="en-US" dirty="0" smtClean="0"/>
              <a:t>RDF 1.1 Primer is a gentle introduction to RDF 1.1: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http://www.w3.org/TR/rdf11-primer/</a:t>
            </a:r>
            <a:r>
              <a:rPr lang="en-US" dirty="0" smtClean="0"/>
              <a:t>	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9739791" y="6204178"/>
            <a:ext cx="20842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000" b="0" i="0" u="none" strike="noStrike" baseline="0" dirty="0" err="1" smtClean="0">
                <a:latin typeface="CMSS8"/>
              </a:rPr>
              <a:t>Adapted</a:t>
            </a:r>
            <a:r>
              <a:rPr lang="es-EC" sz="1000" b="0" i="0" u="none" strike="noStrike" baseline="0" dirty="0" smtClean="0">
                <a:latin typeface="CMSS8"/>
              </a:rPr>
              <a:t> </a:t>
            </a:r>
            <a:r>
              <a:rPr lang="es-EC" sz="1000" b="0" i="0" u="none" strike="noStrike" baseline="0" dirty="0" err="1" smtClean="0">
                <a:latin typeface="CMSS8"/>
              </a:rPr>
              <a:t>from</a:t>
            </a:r>
            <a:r>
              <a:rPr lang="es-EC" sz="1000" b="0" i="0" u="none" strike="noStrike" baseline="0" dirty="0" smtClean="0">
                <a:latin typeface="CMSS8"/>
              </a:rPr>
              <a:t> </a:t>
            </a:r>
            <a:r>
              <a:rPr lang="es-EC" sz="1000" b="0" i="0" u="none" strike="noStrike" baseline="0" dirty="0" smtClean="0">
                <a:latin typeface="CMTT8"/>
              </a:rPr>
              <a:t>http://w3c.org/RDF</a:t>
            </a:r>
            <a:r>
              <a:rPr lang="es-EC" sz="1000" b="0" i="0" u="none" strike="noStrike" baseline="0" dirty="0" smtClean="0">
                <a:latin typeface="CMSS8"/>
              </a:rPr>
              <a:t>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40202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basis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/>
              <a:t>More </a:t>
            </a:r>
            <a:r>
              <a:rPr lang="es-EC" dirty="0" err="1"/>
              <a:t>features</a:t>
            </a:r>
            <a:r>
              <a:rPr lang="es-EC" dirty="0"/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8954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basis of RDF: resources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3012" y="1690688"/>
            <a:ext cx="10515600" cy="47283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Resources: objects identified with </a:t>
            </a:r>
            <a:r>
              <a:rPr lang="en-US" dirty="0" smtClean="0"/>
              <a:t>IRIs (URIs)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– document (text, picture) on the Web (URL)</a:t>
            </a:r>
          </a:p>
          <a:p>
            <a:pPr lvl="1"/>
            <a:r>
              <a:rPr lang="es-EC" b="1" dirty="0"/>
              <a:t>http://www.cs.vu.nl/index.html</a:t>
            </a:r>
          </a:p>
          <a:p>
            <a:pPr marL="457200" lvl="1" indent="0">
              <a:buNone/>
            </a:pPr>
            <a:r>
              <a:rPr lang="es-EC" dirty="0"/>
              <a:t>– </a:t>
            </a:r>
            <a:r>
              <a:rPr lang="es-EC" dirty="0" err="1"/>
              <a:t>specific</a:t>
            </a:r>
            <a:r>
              <a:rPr lang="es-EC" dirty="0"/>
              <a:t> </a:t>
            </a:r>
            <a:r>
              <a:rPr lang="es-EC" dirty="0" err="1"/>
              <a:t>part</a:t>
            </a:r>
            <a:r>
              <a:rPr lang="es-EC" dirty="0"/>
              <a:t> of a </a:t>
            </a:r>
            <a:r>
              <a:rPr lang="es-EC" dirty="0" err="1"/>
              <a:t>document</a:t>
            </a:r>
            <a:r>
              <a:rPr lang="es-EC" dirty="0"/>
              <a:t> (URL </a:t>
            </a:r>
            <a:r>
              <a:rPr lang="es-EC" dirty="0" err="1"/>
              <a:t>fragment</a:t>
            </a:r>
            <a:r>
              <a:rPr lang="es-EC" dirty="0"/>
              <a:t> </a:t>
            </a:r>
            <a:r>
              <a:rPr lang="es-EC" dirty="0" err="1"/>
              <a:t>identifier</a:t>
            </a:r>
            <a:r>
              <a:rPr lang="es-EC" dirty="0"/>
              <a:t>)</a:t>
            </a:r>
          </a:p>
          <a:p>
            <a:pPr lvl="1"/>
            <a:r>
              <a:rPr lang="es-EC" b="1" dirty="0"/>
              <a:t>http://example.org/cities.html#Amsterdam</a:t>
            </a:r>
          </a:p>
          <a:p>
            <a:pPr marL="457200" lvl="1" indent="0">
              <a:buNone/>
            </a:pPr>
            <a:r>
              <a:rPr lang="en-US" dirty="0"/>
              <a:t>– book in the library, 'real-world' object</a:t>
            </a:r>
          </a:p>
          <a:p>
            <a:pPr lvl="1"/>
            <a:r>
              <a:rPr lang="es-EC" b="1" dirty="0"/>
              <a:t>isbn://5031-4444-3333</a:t>
            </a:r>
          </a:p>
          <a:p>
            <a:pPr marL="457200" lvl="1" indent="0">
              <a:buNone/>
            </a:pPr>
            <a:r>
              <a:rPr lang="en-US" dirty="0"/>
              <a:t>– person at university, 'real-world' object</a:t>
            </a:r>
          </a:p>
          <a:p>
            <a:pPr lvl="1"/>
            <a:r>
              <a:rPr lang="es-EC" b="1" dirty="0"/>
              <a:t>http://eyaloren.org/foaf.rdf#me</a:t>
            </a:r>
          </a:p>
          <a:p>
            <a:pPr marL="457200" lvl="1" indent="0">
              <a:buNone/>
            </a:pPr>
            <a:r>
              <a:rPr lang="es-EC" dirty="0"/>
              <a:t>– concept</a:t>
            </a:r>
          </a:p>
          <a:p>
            <a:pPr lvl="1"/>
            <a:r>
              <a:rPr lang="es-EC" b="1" dirty="0"/>
              <a:t>http://cyc.org/Concept/Mammal</a:t>
            </a:r>
          </a:p>
          <a:p>
            <a:pPr lvl="1"/>
            <a:r>
              <a:rPr lang="es-EC" b="1" dirty="0"/>
              <a:t>http://cyc.org/Concept/Dog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182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RDF Triples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information in RDF is expressed using a triple pattern.</a:t>
            </a:r>
          </a:p>
          <a:p>
            <a:r>
              <a:rPr lang="en-US" dirty="0"/>
              <a:t>A triple consists of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subject</a:t>
            </a:r>
            <a:r>
              <a:rPr lang="en-US" dirty="0"/>
              <a:t>, a </a:t>
            </a:r>
            <a:r>
              <a:rPr lang="en-US" dirty="0">
                <a:solidFill>
                  <a:schemeClr val="accent2"/>
                </a:solidFill>
              </a:rPr>
              <a:t>predicate</a:t>
            </a:r>
            <a:r>
              <a:rPr lang="en-US" dirty="0"/>
              <a:t>, and an object.</a:t>
            </a:r>
          </a:p>
          <a:p>
            <a:r>
              <a:rPr lang="es-EC" dirty="0" err="1"/>
              <a:t>Examples</a:t>
            </a:r>
            <a:r>
              <a:rPr lang="es-EC" dirty="0"/>
              <a:t>:</a:t>
            </a:r>
          </a:p>
          <a:p>
            <a:pPr lvl="1"/>
            <a:r>
              <a:rPr lang="es-EC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subject</a:t>
            </a:r>
            <a:r>
              <a:rPr lang="es-EC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C" dirty="0" err="1">
                <a:solidFill>
                  <a:schemeClr val="accent2"/>
                </a:solidFill>
              </a:rPr>
              <a:t>predicate</a:t>
            </a:r>
            <a:r>
              <a:rPr lang="es-EC" dirty="0">
                <a:solidFill>
                  <a:schemeClr val="accent2"/>
                </a:solidFill>
              </a:rPr>
              <a:t> </a:t>
            </a:r>
            <a:r>
              <a:rPr lang="es-EC" dirty="0" err="1"/>
              <a:t>object</a:t>
            </a:r>
            <a:endParaRPr lang="es-EC" dirty="0"/>
          </a:p>
          <a:p>
            <a:pPr lvl="1"/>
            <a:r>
              <a:rPr lang="es-EC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Azuay</a:t>
            </a:r>
            <a:r>
              <a:rPr lang="es-EC" dirty="0" smtClean="0"/>
              <a:t> </a:t>
            </a:r>
            <a:r>
              <a:rPr lang="es-EC" dirty="0" smtClean="0">
                <a:solidFill>
                  <a:schemeClr val="accent2"/>
                </a:solidFill>
              </a:rPr>
              <a:t>has </a:t>
            </a:r>
            <a:r>
              <a:rPr lang="es-EC" dirty="0">
                <a:solidFill>
                  <a:schemeClr val="accent2"/>
                </a:solidFill>
              </a:rPr>
              <a:t>capital </a:t>
            </a:r>
            <a:r>
              <a:rPr lang="es-EC" dirty="0" smtClean="0"/>
              <a:t>Cuenca</a:t>
            </a:r>
            <a:endParaRPr lang="es-EC" dirty="0"/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Cuenca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has mayor </a:t>
            </a:r>
            <a:r>
              <a:rPr lang="en-US" dirty="0" smtClean="0"/>
              <a:t>Pedro Palacios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Pedro Palacios </a:t>
            </a:r>
            <a:r>
              <a:rPr lang="en-US" dirty="0" smtClean="0">
                <a:solidFill>
                  <a:schemeClr val="accent2"/>
                </a:solidFill>
              </a:rPr>
              <a:t>born </a:t>
            </a:r>
            <a:r>
              <a:rPr lang="en-US" dirty="0">
                <a:solidFill>
                  <a:schemeClr val="accent2"/>
                </a:solidFill>
              </a:rPr>
              <a:t>year </a:t>
            </a:r>
            <a:r>
              <a:rPr lang="en-US" dirty="0" smtClean="0"/>
              <a:t>1976</a:t>
            </a:r>
            <a:endParaRPr lang="en-US" dirty="0"/>
          </a:p>
          <a:p>
            <a:r>
              <a:rPr lang="en-US" dirty="0"/>
              <a:t>Another word for an RDF triple is a statement or fact.</a:t>
            </a:r>
          </a:p>
          <a:p>
            <a:r>
              <a:rPr lang="en-US" dirty="0"/>
              <a:t>The elements of an RDF triple are either</a:t>
            </a:r>
          </a:p>
          <a:p>
            <a:pPr lvl="1"/>
            <a:r>
              <a:rPr lang="es-EC" strike="sngStrike" dirty="0"/>
              <a:t>URI</a:t>
            </a:r>
            <a:r>
              <a:rPr lang="es-EC" dirty="0"/>
              <a:t> </a:t>
            </a:r>
            <a:r>
              <a:rPr lang="es-EC" dirty="0" smtClean="0"/>
              <a:t> IRIS </a:t>
            </a:r>
            <a:r>
              <a:rPr lang="es-EC" dirty="0" err="1" smtClean="0"/>
              <a:t>references</a:t>
            </a:r>
            <a:r>
              <a:rPr lang="es-EC" dirty="0"/>
              <a:t>,</a:t>
            </a:r>
          </a:p>
          <a:p>
            <a:pPr lvl="1"/>
            <a:r>
              <a:rPr lang="es-EC" dirty="0" err="1"/>
              <a:t>blank</a:t>
            </a:r>
            <a:r>
              <a:rPr lang="es-EC" dirty="0"/>
              <a:t> </a:t>
            </a:r>
            <a:r>
              <a:rPr lang="es-EC" dirty="0" err="1"/>
              <a:t>nodes</a:t>
            </a:r>
            <a:r>
              <a:rPr lang="es-EC" dirty="0"/>
              <a:t>, </a:t>
            </a:r>
            <a:r>
              <a:rPr lang="es-EC" dirty="0" err="1"/>
              <a:t>or</a:t>
            </a:r>
            <a:endParaRPr lang="es-EC" dirty="0"/>
          </a:p>
          <a:p>
            <a:pPr lvl="1"/>
            <a:r>
              <a:rPr lang="es-EC" dirty="0" err="1"/>
              <a:t>literals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1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RDF </a:t>
            </a:r>
            <a:r>
              <a:rPr lang="es-EC" dirty="0" err="1"/>
              <a:t>Graphs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RDF graph is a set of triples. E.g.,</a:t>
            </a:r>
          </a:p>
          <a:p>
            <a:pPr lvl="1"/>
            <a:r>
              <a:rPr lang="es-EC" dirty="0" err="1"/>
              <a:t>dbp:Norway</a:t>
            </a:r>
            <a:r>
              <a:rPr lang="es-EC" dirty="0"/>
              <a:t> </a:t>
            </a:r>
            <a:r>
              <a:rPr lang="es-EC" dirty="0" err="1"/>
              <a:t>dbp-ont:capital</a:t>
            </a:r>
            <a:r>
              <a:rPr lang="es-EC" dirty="0"/>
              <a:t> </a:t>
            </a:r>
            <a:r>
              <a:rPr lang="es-EC" dirty="0" err="1"/>
              <a:t>dbp:Oslo</a:t>
            </a:r>
            <a:r>
              <a:rPr lang="es-EC" dirty="0"/>
              <a:t> .</a:t>
            </a:r>
          </a:p>
          <a:p>
            <a:pPr lvl="1"/>
            <a:r>
              <a:rPr lang="es-EC" dirty="0" err="1"/>
              <a:t>dbp:Oslo</a:t>
            </a:r>
            <a:r>
              <a:rPr lang="es-EC" dirty="0"/>
              <a:t> </a:t>
            </a:r>
            <a:r>
              <a:rPr lang="es-EC" dirty="0" err="1"/>
              <a:t>dbp-ont:leaderName</a:t>
            </a:r>
            <a:r>
              <a:rPr lang="es-EC" dirty="0"/>
              <a:t> </a:t>
            </a:r>
            <a:r>
              <a:rPr lang="es-EC" dirty="0" err="1"/>
              <a:t>dbp:Fabian_Stang</a:t>
            </a:r>
            <a:r>
              <a:rPr lang="es-EC" dirty="0"/>
              <a:t> .</a:t>
            </a:r>
          </a:p>
          <a:p>
            <a:r>
              <a:rPr lang="en-US" dirty="0"/>
              <a:t>is an RDF graph containing two triples.</a:t>
            </a:r>
          </a:p>
          <a:p>
            <a:r>
              <a:rPr lang="en-US" dirty="0"/>
              <a:t>RDF graphs are often represented as a directed labeled graph: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26" y="4397188"/>
            <a:ext cx="672941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>
                <a:solidFill>
                  <a:schemeClr val="accent1">
                    <a:lumMod val="50000"/>
                  </a:schemeClr>
                </a:solidFill>
              </a:rPr>
              <a:t>Internationalized</a:t>
            </a:r>
            <a:r>
              <a:rPr lang="es-EC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C" dirty="0" err="1">
                <a:solidFill>
                  <a:schemeClr val="accent1">
                    <a:lumMod val="50000"/>
                  </a:schemeClr>
                </a:solidFill>
              </a:rPr>
              <a:t>Resource</a:t>
            </a:r>
            <a:r>
              <a:rPr lang="es-EC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Identifier</a:t>
            </a:r>
            <a:endParaRPr lang="es-EC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/>
              <a:t>More </a:t>
            </a:r>
            <a:r>
              <a:rPr lang="es-EC" dirty="0" err="1"/>
              <a:t>features</a:t>
            </a:r>
            <a:r>
              <a:rPr lang="es-EC" dirty="0"/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2600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7839</TotalTime>
  <Words>1054</Words>
  <Application>Microsoft Office PowerPoint</Application>
  <PresentationFormat>Panorámica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CMSS8</vt:lpstr>
      <vt:lpstr>CMTT8</vt:lpstr>
      <vt:lpstr>Tema de Office</vt:lpstr>
      <vt:lpstr>RDF Model 1.1</vt:lpstr>
      <vt:lpstr>Content</vt:lpstr>
      <vt:lpstr>RDF: W3C Overview</vt:lpstr>
      <vt:lpstr>RDF: W3C Overview</vt:lpstr>
      <vt:lpstr>Content</vt:lpstr>
      <vt:lpstr>The basis of RDF: resources</vt:lpstr>
      <vt:lpstr>RDF Triples</vt:lpstr>
      <vt:lpstr>RDF Graphs</vt:lpstr>
      <vt:lpstr>Content</vt:lpstr>
      <vt:lpstr>Internationalized Resource Identifier</vt:lpstr>
      <vt:lpstr>Presentación de PowerPoint</vt:lpstr>
      <vt:lpstr>IRI schemes</vt:lpstr>
      <vt:lpstr>IRIS(URIs) and QNames</vt:lpstr>
      <vt:lpstr>Question</vt:lpstr>
      <vt:lpstr>Content</vt:lpstr>
      <vt:lpstr>Literals</vt:lpstr>
      <vt:lpstr>Datatypes for Literals</vt:lpstr>
      <vt:lpstr>Language Tags for Literals</vt:lpstr>
      <vt:lpstr>Content</vt:lpstr>
      <vt:lpstr>Blank nodes</vt:lpstr>
      <vt:lpstr>Blank Nodes: samples</vt:lpstr>
      <vt:lpstr>Blank Nodes: samples</vt:lpstr>
      <vt:lpstr>Application of Blank Nodes: n-ary Predicates</vt:lpstr>
      <vt:lpstr>Application of Blank Nodes: n-ary Predicates</vt:lpstr>
      <vt:lpstr>Application of Blank Nodes: n-ary Predicates</vt:lpstr>
      <vt:lpstr>RDF Triple Grammar</vt:lpstr>
      <vt:lpstr>Práctica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</dc:title>
  <dc:creator>Usuario-03</dc:creator>
  <cp:lastModifiedBy>Usuario-03</cp:lastModifiedBy>
  <cp:revision>75</cp:revision>
  <dcterms:created xsi:type="dcterms:W3CDTF">2018-12-30T22:18:01Z</dcterms:created>
  <dcterms:modified xsi:type="dcterms:W3CDTF">2020-12-03T12:42:56Z</dcterms:modified>
</cp:coreProperties>
</file>