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805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069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152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856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940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037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4819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236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67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68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F117-B15F-40A4-AA77-F3F7638C616E}" type="datetimeFigureOut">
              <a:rPr lang="es-EC" smtClean="0"/>
              <a:t>06/12/2020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9EE1-C422-43A3-B103-B44B793140E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934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RDF - Contenedores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748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RDF </a:t>
            </a:r>
            <a:r>
              <a:rPr lang="es-EC" b="1" dirty="0" err="1" smtClean="0"/>
              <a:t>Containers</a:t>
            </a:r>
            <a:r>
              <a:rPr lang="es-EC" b="1" dirty="0" smtClean="0"/>
              <a:t>: </a:t>
            </a:r>
            <a:r>
              <a:rPr lang="es-EC" b="1" dirty="0" err="1" smtClean="0"/>
              <a:t>example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084871" cy="4351338"/>
          </a:xfrm>
        </p:spPr>
        <p:txBody>
          <a:bodyPr>
            <a:normAutofit/>
          </a:bodyPr>
          <a:lstStyle/>
          <a:p>
            <a:r>
              <a:rPr lang="en-US" dirty="0"/>
              <a:t>Course 6.001 has the students Amy, Mohamed, Johann, Maria, and </a:t>
            </a:r>
            <a:r>
              <a:rPr lang="en-US" dirty="0" smtClean="0"/>
              <a:t>Phuong</a:t>
            </a:r>
          </a:p>
          <a:p>
            <a:endParaRPr lang="en-US" dirty="0"/>
          </a:p>
          <a:p>
            <a:r>
              <a:rPr lang="en-US" dirty="0" smtClean="0"/>
              <a:t>What containers?</a:t>
            </a:r>
          </a:p>
          <a:p>
            <a:pPr lvl="1"/>
            <a:r>
              <a:rPr lang="es-EC" dirty="0" err="1"/>
              <a:t>rdf:Bag</a:t>
            </a:r>
            <a:endParaRPr lang="es-EC" dirty="0"/>
          </a:p>
        </p:txBody>
      </p:sp>
      <p:pic>
        <p:nvPicPr>
          <p:cNvPr id="1026" name="Picture 2" descr="A Simple Bag Contain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51" y="1690688"/>
            <a:ext cx="7632091" cy="51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RDF </a:t>
            </a:r>
            <a:r>
              <a:rPr lang="es-EC" b="1" dirty="0" err="1" smtClean="0"/>
              <a:t>Containers</a:t>
            </a:r>
            <a:r>
              <a:rPr lang="es-EC" b="1" dirty="0" smtClean="0"/>
              <a:t>: </a:t>
            </a:r>
            <a:r>
              <a:rPr lang="es-EC" b="1" dirty="0" err="1" smtClean="0"/>
              <a:t>example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084871" cy="4351338"/>
          </a:xfrm>
        </p:spPr>
        <p:txBody>
          <a:bodyPr>
            <a:normAutofit/>
          </a:bodyPr>
          <a:lstStyle/>
          <a:p>
            <a:r>
              <a:rPr lang="en-US" dirty="0"/>
              <a:t>The source code for X11 may be found at ftp.example.org, ftp1.example.org, or ftp2.example.org</a:t>
            </a:r>
          </a:p>
          <a:p>
            <a:r>
              <a:rPr lang="en-US" dirty="0" smtClean="0"/>
              <a:t>What containers?</a:t>
            </a:r>
          </a:p>
          <a:p>
            <a:pPr lvl="1"/>
            <a:r>
              <a:rPr lang="es-EC" dirty="0" err="1" smtClean="0"/>
              <a:t>rdf:Alt</a:t>
            </a:r>
            <a:endParaRPr lang="es-EC" dirty="0"/>
          </a:p>
        </p:txBody>
      </p:sp>
      <p:pic>
        <p:nvPicPr>
          <p:cNvPr id="3074" name="Picture 2" descr="A Simple Alt Contain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97" y="1825625"/>
            <a:ext cx="7830472" cy="408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RDF </a:t>
            </a:r>
            <a:r>
              <a:rPr lang="es-EC" b="1" dirty="0" err="1"/>
              <a:t>Collection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RDF containers, but resolves collection </a:t>
            </a:r>
            <a:r>
              <a:rPr lang="en-US" dirty="0" smtClean="0"/>
              <a:t>as a </a:t>
            </a:r>
            <a:r>
              <a:rPr lang="es-EC" dirty="0" err="1" smtClean="0"/>
              <a:t>list</a:t>
            </a:r>
            <a:r>
              <a:rPr lang="es-EC" dirty="0" smtClean="0"/>
              <a:t> </a:t>
            </a:r>
            <a:r>
              <a:rPr lang="es-EC" dirty="0" err="1" smtClean="0"/>
              <a:t>structure</a:t>
            </a:r>
            <a:endParaRPr lang="es-EC" dirty="0" smtClean="0"/>
          </a:p>
          <a:p>
            <a:endParaRPr lang="es-EC" dirty="0"/>
          </a:p>
          <a:p>
            <a:r>
              <a:rPr lang="en-US" dirty="0"/>
              <a:t>This list structure is </a:t>
            </a:r>
            <a:r>
              <a:rPr lang="en-US" dirty="0" smtClean="0"/>
              <a:t>constructed using a </a:t>
            </a:r>
            <a:r>
              <a:rPr lang="en-US" dirty="0"/>
              <a:t>predefined </a:t>
            </a:r>
            <a:r>
              <a:rPr lang="en-US" i="1" dirty="0"/>
              <a:t>collection </a:t>
            </a:r>
            <a:r>
              <a:rPr lang="en-US" i="1" dirty="0" smtClean="0"/>
              <a:t>vocabulary</a:t>
            </a:r>
          </a:p>
          <a:p>
            <a:pPr lvl="1"/>
            <a:r>
              <a:rPr lang="en-US" dirty="0" err="1" smtClean="0"/>
              <a:t>rdf:list</a:t>
            </a:r>
            <a:endParaRPr lang="en-US" dirty="0" smtClean="0"/>
          </a:p>
          <a:p>
            <a:pPr lvl="1"/>
            <a:r>
              <a:rPr lang="en-US" dirty="0" err="1" smtClean="0"/>
              <a:t>rdf:first</a:t>
            </a:r>
            <a:endParaRPr lang="en-US" dirty="0" smtClean="0"/>
          </a:p>
          <a:p>
            <a:pPr lvl="1"/>
            <a:r>
              <a:rPr lang="en-US" dirty="0" err="1" smtClean="0"/>
              <a:t>rdf:rest</a:t>
            </a:r>
            <a:endParaRPr lang="en-US" dirty="0" smtClean="0"/>
          </a:p>
          <a:p>
            <a:pPr lvl="1"/>
            <a:r>
              <a:rPr lang="en-US" dirty="0" err="1" smtClean="0"/>
              <a:t>rdf:nil</a:t>
            </a:r>
            <a:endParaRPr lang="en-US" dirty="0"/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723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RDF </a:t>
            </a:r>
            <a:r>
              <a:rPr lang="es-EC" b="1" dirty="0" err="1" smtClean="0"/>
              <a:t>Collection</a:t>
            </a:r>
            <a:r>
              <a:rPr lang="es-EC" b="1" dirty="0" smtClean="0"/>
              <a:t> </a:t>
            </a:r>
            <a:r>
              <a:rPr lang="es-EC" b="1" dirty="0" err="1" smtClean="0"/>
              <a:t>example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38171"/>
            <a:ext cx="2775155" cy="4351338"/>
          </a:xfrm>
        </p:spPr>
        <p:txBody>
          <a:bodyPr/>
          <a:lstStyle/>
          <a:p>
            <a:r>
              <a:rPr lang="en-US" dirty="0"/>
              <a:t>The students in course 6.001 are Amy, Mohamed, and Johann</a:t>
            </a:r>
            <a:endParaRPr lang="es-EC" dirty="0"/>
          </a:p>
        </p:txBody>
      </p:sp>
      <p:pic>
        <p:nvPicPr>
          <p:cNvPr id="4098" name="Picture 2" descr="An RDF Collection (list structur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94" y="1690688"/>
            <a:ext cx="6200980" cy="476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Reification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Latin res ("Thing"), </a:t>
            </a:r>
            <a:r>
              <a:rPr lang="en-US" dirty="0" err="1" smtClean="0"/>
              <a:t>facere</a:t>
            </a:r>
            <a:r>
              <a:rPr lang="en-US" dirty="0" smtClean="0"/>
              <a:t> ("make") </a:t>
            </a:r>
          </a:p>
          <a:p>
            <a:pPr marL="457200" lvl="1" indent="0">
              <a:buNone/>
            </a:pPr>
            <a:r>
              <a:rPr lang="en-US" dirty="0" smtClean="0"/>
              <a:t>– an Explication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In </a:t>
            </a:r>
            <a:r>
              <a:rPr lang="en-US" dirty="0" err="1" smtClean="0"/>
              <a:t>rdf</a:t>
            </a:r>
            <a:r>
              <a:rPr lang="en-US" dirty="0" smtClean="0"/>
              <a:t> statement about statements </a:t>
            </a:r>
          </a:p>
          <a:p>
            <a:pPr marL="457200" lvl="1" indent="0">
              <a:buNone/>
            </a:pPr>
            <a:r>
              <a:rPr lang="en-US" dirty="0" smtClean="0"/>
              <a:t>"Peter says that Rome is the capital of Spain.“</a:t>
            </a:r>
          </a:p>
          <a:p>
            <a:pPr marL="457200" lvl="1" indent="0">
              <a:buNone/>
            </a:pPr>
            <a:r>
              <a:rPr lang="en-US" dirty="0" smtClean="0"/>
              <a:t> Implementation: </a:t>
            </a:r>
          </a:p>
          <a:p>
            <a:pPr marL="914400" lvl="2" indent="0">
              <a:buNone/>
            </a:pPr>
            <a:r>
              <a:rPr lang="en-US" dirty="0" smtClean="0"/>
              <a:t>– RDF Statements are considered resources themselves </a:t>
            </a:r>
          </a:p>
          <a:p>
            <a:pPr marL="914400" lvl="2" indent="0">
              <a:buNone/>
            </a:pPr>
            <a:r>
              <a:rPr lang="en-US" dirty="0" smtClean="0"/>
              <a:t>– Can be subject or object of other statements </a:t>
            </a:r>
          </a:p>
          <a:p>
            <a:pPr marL="457200" lvl="1" indent="0">
              <a:buNone/>
            </a:pPr>
            <a:r>
              <a:rPr lang="en-US" dirty="0" smtClean="0"/>
              <a:t>• Reification can have multiple levels </a:t>
            </a:r>
          </a:p>
          <a:p>
            <a:pPr marL="914400" lvl="2" indent="0">
              <a:buNone/>
            </a:pPr>
            <a:r>
              <a:rPr lang="en-US" dirty="0" smtClean="0"/>
              <a:t>– “Peter says that Wikipedia states that Rome is the capital of Spain.”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771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Reification</a:t>
            </a:r>
            <a:r>
              <a:rPr lang="es-EC" dirty="0" smtClean="0"/>
              <a:t> in RDF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"Peter says that Rome is the capital of Spain.“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73" y="3023907"/>
            <a:ext cx="10753054" cy="29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Reification as Standard RDF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917" y="1916999"/>
            <a:ext cx="9610165" cy="45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Práctica 8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309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More </a:t>
            </a:r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263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Why</a:t>
            </a:r>
            <a:r>
              <a:rPr lang="es-EC" dirty="0"/>
              <a:t> </a:t>
            </a:r>
            <a:r>
              <a:rPr lang="es-EC" dirty="0" err="1" smtClean="0"/>
              <a:t>IRIs</a:t>
            </a:r>
            <a:r>
              <a:rPr lang="es-EC" dirty="0" smtClean="0"/>
              <a:t> (</a:t>
            </a:r>
            <a:r>
              <a:rPr lang="es-EC" dirty="0" err="1" smtClean="0"/>
              <a:t>URIs</a:t>
            </a:r>
            <a:r>
              <a:rPr lang="es-EC" dirty="0" smtClean="0"/>
              <a:t>)?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RIs </a:t>
            </a:r>
            <a:r>
              <a:rPr lang="en-US" dirty="0"/>
              <a:t>naturally have a </a:t>
            </a:r>
            <a:r>
              <a:rPr lang="en-US" dirty="0" smtClean="0"/>
              <a:t>“global</a:t>
            </a:r>
            <a:r>
              <a:rPr lang="en-US" dirty="0"/>
              <a:t>" scope, unique throughout the web.</a:t>
            </a:r>
          </a:p>
          <a:p>
            <a:pPr lvl="1"/>
            <a:r>
              <a:rPr lang="en-US" dirty="0"/>
              <a:t>Contrasts to, e.g., keys in rel. DB which are unique within a 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Helps </a:t>
            </a:r>
            <a:r>
              <a:rPr lang="en-US" dirty="0"/>
              <a:t>to avoid name clashes.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merging two product catalogues.</a:t>
            </a:r>
          </a:p>
          <a:p>
            <a:pPr lvl="2"/>
            <a:r>
              <a:rPr lang="es-EC" dirty="0"/>
              <a:t>http://www.abc-company.com/category/item/123</a:t>
            </a:r>
          </a:p>
          <a:p>
            <a:pPr lvl="2"/>
            <a:r>
              <a:rPr lang="es-EC" dirty="0"/>
              <a:t>http://www.xyz-company.com/product/123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879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Why</a:t>
            </a:r>
            <a:r>
              <a:rPr lang="es-EC" dirty="0"/>
              <a:t> triples?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information format can be transformed to triples.</a:t>
            </a:r>
          </a:p>
          <a:p>
            <a:r>
              <a:rPr lang="es-EC" dirty="0" err="1"/>
              <a:t>Examples</a:t>
            </a:r>
            <a:r>
              <a:rPr lang="es-EC" dirty="0"/>
              <a:t>:</a:t>
            </a:r>
          </a:p>
          <a:p>
            <a:pPr lvl="1"/>
            <a:r>
              <a:rPr lang="en-US" dirty="0"/>
              <a:t>Tabular (spreadsheets, DBs): row column cell</a:t>
            </a:r>
          </a:p>
          <a:p>
            <a:pPr lvl="1"/>
            <a:r>
              <a:rPr lang="en-US" dirty="0"/>
              <a:t>Trees (XML): parent path </a:t>
            </a:r>
            <a:r>
              <a:rPr lang="en-US" dirty="0" smtClean="0"/>
              <a:t>child</a:t>
            </a:r>
          </a:p>
          <a:p>
            <a:r>
              <a:rPr lang="en-US" dirty="0"/>
              <a:t>Relationships are made explicit and elements in their own right.</a:t>
            </a:r>
          </a:p>
          <a:p>
            <a:pPr lvl="1"/>
            <a:r>
              <a:rPr lang="en-US" dirty="0"/>
              <a:t>The predicate, i.e., the relationship, is an element in the triple.</a:t>
            </a:r>
          </a:p>
          <a:p>
            <a:pPr lvl="1"/>
            <a:r>
              <a:rPr lang="en-US" dirty="0"/>
              <a:t>Unlike DB columns and binary predicates.</a:t>
            </a:r>
          </a:p>
          <a:p>
            <a:pPr lvl="1"/>
            <a:r>
              <a:rPr lang="en-US" dirty="0"/>
              <a:t>Can be described in RDF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Why</a:t>
            </a:r>
            <a:r>
              <a:rPr lang="es-EC" dirty="0"/>
              <a:t> </a:t>
            </a:r>
            <a:r>
              <a:rPr lang="es-EC" dirty="0" err="1"/>
              <a:t>graphs</a:t>
            </a:r>
            <a:r>
              <a:rPr lang="es-EC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798277" cy="4648917"/>
          </a:xfrm>
        </p:spPr>
        <p:txBody>
          <a:bodyPr>
            <a:normAutofit/>
          </a:bodyPr>
          <a:lstStyle/>
          <a:p>
            <a:r>
              <a:rPr lang="en-US" dirty="0"/>
              <a:t>A single, but highly versatile, format.</a:t>
            </a:r>
          </a:p>
          <a:p>
            <a:pPr lvl="1"/>
            <a:r>
              <a:rPr lang="en-US" dirty="0"/>
              <a:t>Everything is on the same format: triples!</a:t>
            </a:r>
          </a:p>
          <a:p>
            <a:pPr lvl="1"/>
            <a:r>
              <a:rPr lang="en-US" dirty="0"/>
              <a:t>Since RDF graphs are just sets of triples, basic set operations are </a:t>
            </a:r>
            <a:r>
              <a:rPr lang="en-US" dirty="0" smtClean="0"/>
              <a:t>well-defined</a:t>
            </a:r>
            <a:r>
              <a:rPr lang="en-US" dirty="0"/>
              <a:t>.</a:t>
            </a:r>
          </a:p>
          <a:p>
            <a:r>
              <a:rPr lang="en-US" dirty="0"/>
              <a:t>Merging RDF graphs? Just take their union!</a:t>
            </a:r>
          </a:p>
          <a:p>
            <a:pPr lvl="1"/>
            <a:r>
              <a:rPr lang="en-US" dirty="0"/>
              <a:t>With tabular data, table dimensions must match.</a:t>
            </a:r>
          </a:p>
          <a:p>
            <a:pPr lvl="1"/>
            <a:r>
              <a:rPr lang="en-US" dirty="0"/>
              <a:t>With trees, a node can only have one parent.</a:t>
            </a:r>
          </a:p>
          <a:p>
            <a:pPr lvl="1"/>
            <a:r>
              <a:rPr lang="en-US" dirty="0"/>
              <a:t>Note that graphs need not be connected.</a:t>
            </a:r>
          </a:p>
          <a:p>
            <a:r>
              <a:rPr lang="en-US" dirty="0"/>
              <a:t>Extending an RDF graph? Just add more triples!</a:t>
            </a:r>
          </a:p>
          <a:p>
            <a:pPr lvl="1"/>
            <a:r>
              <a:rPr lang="en-US" dirty="0"/>
              <a:t>Need not </a:t>
            </a:r>
            <a:r>
              <a:rPr lang="en-US" dirty="0" smtClean="0"/>
              <a:t>redefine </a:t>
            </a:r>
            <a:r>
              <a:rPr lang="en-US" dirty="0"/>
              <a:t>the database table, </a:t>
            </a:r>
            <a:r>
              <a:rPr lang="en-US" dirty="0" smtClean="0"/>
              <a:t>or to </a:t>
            </a:r>
            <a:r>
              <a:rPr lang="en-US" dirty="0"/>
              <a:t>restructure the XML schema.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932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RDF W3C </a:t>
            </a:r>
            <a:r>
              <a:rPr lang="es-EC" dirty="0" err="1" smtClean="0"/>
              <a:t>Overview</a:t>
            </a:r>
            <a:endParaRPr lang="es-EC" dirty="0" smtClean="0"/>
          </a:p>
          <a:p>
            <a:r>
              <a:rPr lang="en-US" dirty="0"/>
              <a:t>The basis of </a:t>
            </a:r>
            <a:r>
              <a:rPr lang="en-US" dirty="0" smtClean="0"/>
              <a:t>RDF</a:t>
            </a:r>
          </a:p>
          <a:p>
            <a:pPr lvl="1"/>
            <a:r>
              <a:rPr lang="es-EC" dirty="0" err="1"/>
              <a:t>Internationalized</a:t>
            </a:r>
            <a:r>
              <a:rPr lang="es-EC" dirty="0"/>
              <a:t> </a:t>
            </a:r>
            <a:r>
              <a:rPr lang="es-EC" dirty="0" err="1"/>
              <a:t>Resource</a:t>
            </a:r>
            <a:r>
              <a:rPr lang="es-EC" dirty="0"/>
              <a:t> </a:t>
            </a:r>
            <a:r>
              <a:rPr lang="es-EC" dirty="0" err="1" smtClean="0"/>
              <a:t>Identifier</a:t>
            </a:r>
            <a:endParaRPr lang="es-EC" dirty="0" smtClean="0"/>
          </a:p>
          <a:p>
            <a:pPr lvl="1"/>
            <a:r>
              <a:rPr lang="es-EC" dirty="0" err="1" smtClean="0"/>
              <a:t>Literals</a:t>
            </a:r>
            <a:endParaRPr lang="es-EC" dirty="0" smtClean="0"/>
          </a:p>
          <a:p>
            <a:pPr lvl="1"/>
            <a:r>
              <a:rPr lang="es-EC" dirty="0" err="1" smtClean="0"/>
              <a:t>Blank</a:t>
            </a:r>
            <a:r>
              <a:rPr lang="es-EC" dirty="0" smtClean="0"/>
              <a:t> </a:t>
            </a:r>
            <a:r>
              <a:rPr lang="es-EC" dirty="0" err="1" smtClean="0"/>
              <a:t>Nodes</a:t>
            </a:r>
            <a:endParaRPr lang="es-EC" dirty="0" smtClean="0"/>
          </a:p>
          <a:p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More </a:t>
            </a:r>
            <a:r>
              <a:rPr lang="es-EC" dirty="0" err="1" smtClean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es-EC" dirty="0" smtClean="0">
                <a:solidFill>
                  <a:schemeClr val="accent1">
                    <a:lumMod val="50000"/>
                  </a:schemeClr>
                </a:solidFill>
              </a:rPr>
              <a:t> of RDF</a:t>
            </a:r>
          </a:p>
          <a:p>
            <a:r>
              <a:rPr lang="es-EC" dirty="0" smtClean="0"/>
              <a:t>RDF </a:t>
            </a:r>
            <a:r>
              <a:rPr lang="es-EC" dirty="0" err="1" smtClean="0"/>
              <a:t>Serialisations</a:t>
            </a:r>
            <a:endParaRPr lang="es-EC" dirty="0" smtClean="0"/>
          </a:p>
          <a:p>
            <a:pPr lvl="1"/>
            <a:r>
              <a:rPr lang="es-EC" dirty="0" err="1" smtClean="0"/>
              <a:t>Turtle</a:t>
            </a:r>
            <a:endParaRPr lang="es-EC" dirty="0" smtClean="0"/>
          </a:p>
          <a:p>
            <a:r>
              <a:rPr lang="es-EC" dirty="0"/>
              <a:t>RDF </a:t>
            </a:r>
            <a:r>
              <a:rPr lang="es-EC" dirty="0" err="1"/>
              <a:t>Vocabularies</a:t>
            </a:r>
            <a:endParaRPr lang="es-EC" dirty="0"/>
          </a:p>
          <a:p>
            <a:r>
              <a:rPr lang="es-EC" dirty="0" smtClean="0"/>
              <a:t>RDF </a:t>
            </a:r>
            <a:r>
              <a:rPr lang="es-EC" dirty="0" err="1" smtClean="0"/>
              <a:t>on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Web</a:t>
            </a:r>
          </a:p>
          <a:p>
            <a:r>
              <a:rPr lang="es-EC" dirty="0"/>
              <a:t>RDF </a:t>
            </a:r>
            <a:r>
              <a:rPr lang="es-EC" dirty="0" err="1" smtClean="0"/>
              <a:t>subleties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6986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features of </a:t>
            </a:r>
            <a:r>
              <a:rPr lang="en-US" dirty="0" smtClean="0"/>
              <a:t>RDF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 smtClean="0"/>
              <a:t>Types</a:t>
            </a:r>
            <a:r>
              <a:rPr lang="es-EC" dirty="0" smtClean="0"/>
              <a:t> of </a:t>
            </a:r>
            <a:r>
              <a:rPr lang="es-EC" dirty="0" err="1" smtClean="0"/>
              <a:t>resources</a:t>
            </a:r>
            <a:endParaRPr lang="es-EC" dirty="0"/>
          </a:p>
          <a:p>
            <a:r>
              <a:rPr lang="es-EC" dirty="0" err="1" smtClean="0"/>
              <a:t>Containers</a:t>
            </a:r>
            <a:endParaRPr lang="es-EC" dirty="0"/>
          </a:p>
          <a:p>
            <a:r>
              <a:rPr lang="es-EC" dirty="0" err="1"/>
              <a:t>Collections</a:t>
            </a:r>
            <a:endParaRPr lang="es-EC" dirty="0"/>
          </a:p>
          <a:p>
            <a:r>
              <a:rPr lang="es-EC" dirty="0" err="1"/>
              <a:t>Reification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397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/>
              <a:t>– </a:t>
            </a:r>
            <a:r>
              <a:rPr lang="es-EC" dirty="0" err="1" smtClean="0"/>
              <a:t>types</a:t>
            </a:r>
            <a:r>
              <a:rPr lang="es-EC" dirty="0" smtClean="0"/>
              <a:t> of </a:t>
            </a:r>
            <a:r>
              <a:rPr lang="es-EC" dirty="0" err="1" smtClean="0"/>
              <a:t>resources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RDF has a special property for </a:t>
            </a:r>
            <a:r>
              <a:rPr lang="en-US" b="1" dirty="0"/>
              <a:t>is-a </a:t>
            </a:r>
            <a:r>
              <a:rPr lang="en-US" dirty="0"/>
              <a:t>relations: </a:t>
            </a:r>
            <a:r>
              <a:rPr lang="en-US" b="1" dirty="0" err="1" smtClean="0"/>
              <a:t>rdf:type</a:t>
            </a:r>
            <a:endParaRPr lang="en-US" b="1" dirty="0" smtClean="0"/>
          </a:p>
          <a:p>
            <a:endParaRPr lang="en-US" b="1" dirty="0"/>
          </a:p>
          <a:p>
            <a:pPr lvl="1"/>
            <a:r>
              <a:rPr lang="es-EC" dirty="0" smtClean="0"/>
              <a:t>&lt;http</a:t>
            </a:r>
            <a:r>
              <a:rPr lang="es-EC" dirty="0"/>
              <a:t>://</a:t>
            </a:r>
            <a:r>
              <a:rPr lang="es-EC" dirty="0" smtClean="0"/>
              <a:t>www.polleres.net/foaf.rdf#me&gt; </a:t>
            </a:r>
            <a:r>
              <a:rPr lang="es-EC" b="1" dirty="0" err="1"/>
              <a:t>rdf:type</a:t>
            </a:r>
            <a:r>
              <a:rPr lang="es-EC" dirty="0"/>
              <a:t> </a:t>
            </a:r>
            <a:r>
              <a:rPr lang="es-EC" dirty="0" err="1"/>
              <a:t>ex:Person</a:t>
            </a:r>
            <a:r>
              <a:rPr lang="es-EC" dirty="0" smtClean="0"/>
              <a:t>.</a:t>
            </a:r>
          </a:p>
          <a:p>
            <a:pPr lvl="1"/>
            <a:endParaRPr lang="es-EC" b="1" dirty="0" smtClean="0"/>
          </a:p>
          <a:p>
            <a:pPr lvl="1"/>
            <a:r>
              <a:rPr lang="es-EC" dirty="0"/>
              <a:t>&lt;http://www.polleres.net/foaf.rdf#me&gt; </a:t>
            </a:r>
            <a:r>
              <a:rPr lang="es-EC" b="1" dirty="0" err="1" smtClean="0"/>
              <a:t>is</a:t>
            </a:r>
            <a:r>
              <a:rPr lang="es-EC" b="1" dirty="0" smtClean="0"/>
              <a:t>-a</a:t>
            </a:r>
            <a:r>
              <a:rPr lang="es-EC" dirty="0" smtClean="0"/>
              <a:t> </a:t>
            </a:r>
            <a:r>
              <a:rPr lang="es-EC" dirty="0" err="1"/>
              <a:t>ex:Person</a:t>
            </a:r>
            <a:r>
              <a:rPr lang="es-EC" dirty="0"/>
              <a:t>.</a:t>
            </a:r>
          </a:p>
          <a:p>
            <a:pPr lvl="1"/>
            <a:endParaRPr lang="es-EC" b="1" dirty="0"/>
          </a:p>
          <a:p>
            <a:pPr lvl="1"/>
            <a:r>
              <a:rPr lang="es-EC" dirty="0" err="1"/>
              <a:t>e</a:t>
            </a:r>
            <a:r>
              <a:rPr lang="es-EC" dirty="0" err="1" smtClean="0"/>
              <a:t>x:Ucuenca</a:t>
            </a:r>
            <a:r>
              <a:rPr lang="es-EC" dirty="0" smtClean="0"/>
              <a:t> </a:t>
            </a:r>
            <a:r>
              <a:rPr lang="es-EC" b="1" dirty="0" err="1" smtClean="0"/>
              <a:t>rdf:type</a:t>
            </a:r>
            <a:r>
              <a:rPr lang="es-EC" dirty="0" smtClean="0"/>
              <a:t> </a:t>
            </a:r>
            <a:r>
              <a:rPr lang="es-EC" dirty="0" err="1" smtClean="0"/>
              <a:t>ex:Universidad</a:t>
            </a:r>
            <a:r>
              <a:rPr lang="es-EC" dirty="0" smtClean="0"/>
              <a:t> .</a:t>
            </a:r>
          </a:p>
          <a:p>
            <a:pPr lvl="1"/>
            <a:endParaRPr lang="es-EC" dirty="0"/>
          </a:p>
          <a:p>
            <a:pPr lvl="1"/>
            <a:r>
              <a:rPr lang="es-EC" dirty="0" err="1"/>
              <a:t>ex:Ucuenca</a:t>
            </a:r>
            <a:r>
              <a:rPr lang="es-EC" dirty="0"/>
              <a:t> </a:t>
            </a:r>
            <a:r>
              <a:rPr lang="es-EC" b="1" dirty="0" err="1" smtClean="0"/>
              <a:t>is</a:t>
            </a:r>
            <a:r>
              <a:rPr lang="es-EC" b="1" dirty="0" smtClean="0"/>
              <a:t>-a</a:t>
            </a:r>
            <a:r>
              <a:rPr lang="es-EC" dirty="0" smtClean="0"/>
              <a:t> </a:t>
            </a:r>
            <a:r>
              <a:rPr lang="es-EC" dirty="0" err="1"/>
              <a:t>ex:Universidad</a:t>
            </a:r>
            <a:r>
              <a:rPr lang="es-EC" dirty="0"/>
              <a:t> .</a:t>
            </a:r>
          </a:p>
          <a:p>
            <a:pPr lvl="1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795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RDF </a:t>
            </a:r>
            <a:r>
              <a:rPr lang="es-EC" b="1" dirty="0" err="1"/>
              <a:t>Containers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9866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RDF </a:t>
            </a:r>
            <a:r>
              <a:rPr lang="en-US" dirty="0"/>
              <a:t>provides 3 types of </a:t>
            </a:r>
            <a:r>
              <a:rPr lang="en-US" b="1" dirty="0" smtClean="0"/>
              <a:t>Containers</a:t>
            </a:r>
          </a:p>
          <a:p>
            <a:endParaRPr lang="en-US" b="1" dirty="0"/>
          </a:p>
          <a:p>
            <a:pPr lvl="1"/>
            <a:r>
              <a:rPr lang="en-US" b="1" dirty="0" err="1"/>
              <a:t>rdf:Bag</a:t>
            </a:r>
            <a:r>
              <a:rPr lang="en-US" dirty="0"/>
              <a:t> Unordered list of resources or </a:t>
            </a:r>
            <a:r>
              <a:rPr lang="en-US" dirty="0" smtClean="0"/>
              <a:t>literals.</a:t>
            </a:r>
          </a:p>
          <a:p>
            <a:pPr lvl="2"/>
            <a:r>
              <a:rPr lang="en-US" dirty="0"/>
              <a:t>might be used to describe a group of part numbers in which the order of entry </a:t>
            </a:r>
            <a:r>
              <a:rPr lang="en-US" dirty="0" smtClean="0"/>
              <a:t>does </a:t>
            </a:r>
            <a:r>
              <a:rPr lang="en-US" dirty="0"/>
              <a:t>not matter</a:t>
            </a:r>
          </a:p>
          <a:p>
            <a:pPr lvl="1"/>
            <a:r>
              <a:rPr lang="en-US" b="1" dirty="0" err="1"/>
              <a:t>rdf:Sequence</a:t>
            </a:r>
            <a:r>
              <a:rPr lang="en-US" dirty="0"/>
              <a:t> Sequence, ordered list of resources or </a:t>
            </a:r>
            <a:r>
              <a:rPr lang="en-US" dirty="0" smtClean="0"/>
              <a:t>literals.</a:t>
            </a:r>
          </a:p>
          <a:p>
            <a:pPr lvl="2"/>
            <a:r>
              <a:rPr lang="en-US" dirty="0"/>
              <a:t>might be used to describe a group that must be maintained in alphabetical order</a:t>
            </a:r>
          </a:p>
          <a:p>
            <a:pPr lvl="1"/>
            <a:r>
              <a:rPr lang="en-US" b="1" dirty="0" err="1" smtClean="0"/>
              <a:t>rdf:Alt</a:t>
            </a:r>
            <a:r>
              <a:rPr lang="en-US" dirty="0" smtClean="0"/>
              <a:t> </a:t>
            </a:r>
            <a:r>
              <a:rPr lang="en-US" dirty="0"/>
              <a:t>Alternative, list of resources or literals that are alternatives for the (single</a:t>
            </a:r>
            <a:r>
              <a:rPr lang="en-US" dirty="0" smtClean="0"/>
              <a:t>) </a:t>
            </a:r>
            <a:r>
              <a:rPr lang="es-EC" dirty="0" err="1" smtClean="0"/>
              <a:t>value</a:t>
            </a:r>
            <a:r>
              <a:rPr lang="es-EC" dirty="0" smtClean="0"/>
              <a:t>.</a:t>
            </a:r>
          </a:p>
          <a:p>
            <a:pPr lvl="2"/>
            <a:r>
              <a:rPr lang="en-US" dirty="0"/>
              <a:t>might be used to describe alternative language translations for the title of a book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004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597</Words>
  <Application>Microsoft Office PowerPoint</Application>
  <PresentationFormat>Panorámica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RDF - Contenedores</vt:lpstr>
      <vt:lpstr>Content</vt:lpstr>
      <vt:lpstr>Why IRIs (URIs)?</vt:lpstr>
      <vt:lpstr>Why triples?</vt:lpstr>
      <vt:lpstr>Why graphs?</vt:lpstr>
      <vt:lpstr>Content</vt:lpstr>
      <vt:lpstr>Some more features of RDF</vt:lpstr>
      <vt:lpstr>RDF – types of resources</vt:lpstr>
      <vt:lpstr>RDF Containers</vt:lpstr>
      <vt:lpstr>RDF Containers: example</vt:lpstr>
      <vt:lpstr>RDF Containers: example</vt:lpstr>
      <vt:lpstr>RDF Collection</vt:lpstr>
      <vt:lpstr>RDF Collection example</vt:lpstr>
      <vt:lpstr>Reification</vt:lpstr>
      <vt:lpstr>Reification in RDF</vt:lpstr>
      <vt:lpstr>Implementing Reification as Standard RDF</vt:lpstr>
      <vt:lpstr>Práctica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- Contenedores</dc:title>
  <dc:creator>Usuario-03</dc:creator>
  <cp:lastModifiedBy>Usuario-03</cp:lastModifiedBy>
  <cp:revision>2</cp:revision>
  <dcterms:created xsi:type="dcterms:W3CDTF">2020-12-06T15:37:02Z</dcterms:created>
  <dcterms:modified xsi:type="dcterms:W3CDTF">2020-12-06T15:38:59Z</dcterms:modified>
</cp:coreProperties>
</file>