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574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478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95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62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42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73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005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7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11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85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1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BC97-2F42-4A04-AC3A-379D2033B862}" type="datetimeFigureOut">
              <a:rPr lang="es-EC" smtClean="0"/>
              <a:t>09/12/2020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9AE2-8E31-45A3-8703-3752149B8FA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49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ublincore.org/documents/dcmi-terms/" TargetMode="External"/><Relationship Id="rId2" Type="http://schemas.openxmlformats.org/officeDocument/2006/relationships/hyperlink" Target="http://xmlns.com/foaf/spe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n-triples/" TargetMode="External"/><Relationship Id="rId2" Type="http://schemas.openxmlformats.org/officeDocument/2006/relationships/hyperlink" Target="https://www.w3.org/TR/rdf-syntax-grammar/RDF%201.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turtle/" TargetMode="External"/><Relationship Id="rId4" Type="http://schemas.openxmlformats.org/officeDocument/2006/relationships/hyperlink" Target="https://www.w3.org/TR/json-ld/RDF%201.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RDF - </a:t>
            </a:r>
            <a:r>
              <a:rPr lang="es-EC" dirty="0" err="1" smtClean="0"/>
              <a:t>Serializaciones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924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Turtle</a:t>
            </a:r>
            <a:r>
              <a:rPr lang="es-EC" dirty="0"/>
              <a:t>: </a:t>
            </a:r>
            <a:r>
              <a:rPr lang="es-EC" dirty="0" err="1"/>
              <a:t>Blank</a:t>
            </a:r>
            <a:r>
              <a:rPr lang="es-EC" dirty="0"/>
              <a:t> </a:t>
            </a:r>
            <a:r>
              <a:rPr lang="es-EC" dirty="0" err="1"/>
              <a:t>nodes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20439" cy="46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Question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blank</a:t>
            </a:r>
            <a:r>
              <a:rPr lang="es-EC" dirty="0"/>
              <a:t> </a:t>
            </a:r>
            <a:r>
              <a:rPr lang="es-EC" dirty="0" err="1"/>
              <a:t>node</a:t>
            </a:r>
            <a:r>
              <a:rPr lang="es-EC" dirty="0"/>
              <a:t> </a:t>
            </a:r>
            <a:r>
              <a:rPr lang="es-EC" dirty="0" err="1"/>
              <a:t>here</a:t>
            </a:r>
            <a:r>
              <a:rPr lang="es-EC" dirty="0" smtClean="0"/>
              <a:t>:</a:t>
            </a:r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r>
              <a:rPr lang="es-EC" dirty="0"/>
              <a:t>has no </a:t>
            </a:r>
            <a:r>
              <a:rPr lang="es-EC" dirty="0" smtClean="0"/>
              <a:t>‘</a:t>
            </a:r>
            <a:r>
              <a:rPr lang="es-EC" dirty="0" err="1" smtClean="0"/>
              <a:t>name</a:t>
            </a:r>
            <a:r>
              <a:rPr lang="es-EC" dirty="0" smtClean="0"/>
              <a:t>’</a:t>
            </a:r>
            <a:endParaRPr lang="es-EC" dirty="0"/>
          </a:p>
          <a:p>
            <a:r>
              <a:rPr lang="en-US" dirty="0"/>
              <a:t>Why does Turtle use </a:t>
            </a:r>
            <a:r>
              <a:rPr lang="en-US" dirty="0" smtClean="0"/>
              <a:t>‘blank </a:t>
            </a:r>
            <a:r>
              <a:rPr lang="en-US" dirty="0"/>
              <a:t>node </a:t>
            </a:r>
            <a:r>
              <a:rPr lang="en-US" dirty="0" smtClean="0"/>
              <a:t>identifiers’ </a:t>
            </a:r>
            <a:r>
              <a:rPr lang="en-US" dirty="0"/>
              <a:t>like _:someplace</a:t>
            </a:r>
            <a:r>
              <a:rPr lang="en-US" dirty="0" smtClean="0"/>
              <a:t>?</a:t>
            </a:r>
          </a:p>
          <a:p>
            <a:r>
              <a:rPr lang="en-US" dirty="0"/>
              <a:t>Answer: makes it easy to use same node in several triples.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59" y="2460812"/>
            <a:ext cx="5797281" cy="17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Turtle</a:t>
            </a:r>
            <a:r>
              <a:rPr lang="es-EC" dirty="0"/>
              <a:t>: </a:t>
            </a:r>
            <a:r>
              <a:rPr lang="es-EC" dirty="0" err="1"/>
              <a:t>Other</a:t>
            </a:r>
            <a:r>
              <a:rPr lang="es-EC" dirty="0"/>
              <a:t> </a:t>
            </a:r>
            <a:r>
              <a:rPr lang="es-EC" dirty="0" err="1"/>
              <a:t>things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11" y="2514601"/>
            <a:ext cx="10488189" cy="29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Encoding</a:t>
            </a:r>
            <a:r>
              <a:rPr lang="es-EC" dirty="0" smtClean="0"/>
              <a:t> </a:t>
            </a:r>
            <a:r>
              <a:rPr lang="es-EC" dirty="0" err="1" smtClean="0"/>
              <a:t>Reification</a:t>
            </a:r>
            <a:r>
              <a:rPr lang="es-EC" dirty="0" smtClean="0"/>
              <a:t> in </a:t>
            </a:r>
            <a:r>
              <a:rPr lang="es-EC" dirty="0" err="1" smtClean="0"/>
              <a:t>Turtle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514"/>
          <a:stretch/>
        </p:blipFill>
        <p:spPr>
          <a:xfrm>
            <a:off x="838199" y="2009168"/>
            <a:ext cx="6611471" cy="19442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78" y="2394781"/>
            <a:ext cx="5678322" cy="1545207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307" y="4486968"/>
            <a:ext cx="4721654" cy="2246426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 rotWithShape="1">
          <a:blip r:embed="rId2"/>
          <a:srcRect t="46501"/>
          <a:stretch/>
        </p:blipFill>
        <p:spPr>
          <a:xfrm>
            <a:off x="838200" y="4271915"/>
            <a:ext cx="6450108" cy="23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Práctica 9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318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>
                <a:solidFill>
                  <a:schemeClr val="accent1">
                    <a:lumMod val="50000"/>
                  </a:schemeClr>
                </a:solidFill>
              </a:rPr>
              <a:t>RDF </a:t>
            </a:r>
            <a:r>
              <a:rPr lang="es-EC" dirty="0" err="1">
                <a:solidFill>
                  <a:schemeClr val="accent1">
                    <a:lumMod val="50000"/>
                  </a:schemeClr>
                </a:solidFill>
              </a:rPr>
              <a:t>Vocabularies</a:t>
            </a:r>
            <a:endParaRPr lang="es-EC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1184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Vocabularies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Families of related notions are grouped into vocabularies.</a:t>
            </a:r>
          </a:p>
          <a:p>
            <a:r>
              <a:rPr lang="en-US" dirty="0"/>
              <a:t>Usually the same </a:t>
            </a:r>
            <a:r>
              <a:rPr lang="en-US" dirty="0" smtClean="0"/>
              <a:t>namespace/prefix </a:t>
            </a:r>
            <a:r>
              <a:rPr lang="en-US" dirty="0"/>
              <a:t>is shared.</a:t>
            </a:r>
          </a:p>
          <a:p>
            <a:r>
              <a:rPr lang="en-US" dirty="0"/>
              <a:t>Some important, well-known </a:t>
            </a:r>
            <a:r>
              <a:rPr lang="en-US" dirty="0" err="1"/>
              <a:t>namespaces|and</a:t>
            </a:r>
            <a:r>
              <a:rPr lang="en-US" dirty="0"/>
              <a:t> </a:t>
            </a:r>
            <a:r>
              <a:rPr lang="en-US" dirty="0" smtClean="0"/>
              <a:t>prefixes</a:t>
            </a:r>
            <a:r>
              <a:rPr lang="en-US" dirty="0"/>
              <a:t>:</a:t>
            </a:r>
          </a:p>
          <a:p>
            <a:pPr lvl="1"/>
            <a:r>
              <a:rPr lang="es-EC" dirty="0" err="1"/>
              <a:t>rdf</a:t>
            </a:r>
            <a:r>
              <a:rPr lang="es-EC" dirty="0"/>
              <a:t>: &lt;http://www.w3.org/1999/02/22-rdf-syntax-ns#&gt; </a:t>
            </a:r>
            <a:r>
              <a:rPr lang="es-EC" dirty="0" smtClean="0"/>
              <a:t>- </a:t>
            </a:r>
            <a:r>
              <a:rPr lang="es-EC" dirty="0"/>
              <a:t>RDF</a:t>
            </a:r>
          </a:p>
          <a:p>
            <a:pPr lvl="1"/>
            <a:r>
              <a:rPr lang="de-DE" dirty="0"/>
              <a:t>rdfs: &lt;http://www.w3.org/2000/01/rdf-schema#&gt; </a:t>
            </a:r>
            <a:r>
              <a:rPr lang="de-DE" dirty="0" smtClean="0"/>
              <a:t>- </a:t>
            </a:r>
            <a:r>
              <a:rPr lang="de-DE" dirty="0"/>
              <a:t>RDF Schema</a:t>
            </a:r>
          </a:p>
          <a:p>
            <a:pPr lvl="1"/>
            <a:r>
              <a:rPr lang="en-US" dirty="0" err="1"/>
              <a:t>foaf</a:t>
            </a:r>
            <a:r>
              <a:rPr lang="en-US" dirty="0"/>
              <a:t>: &lt;http://xmlns.com/foaf/0.1/&gt; </a:t>
            </a:r>
            <a:r>
              <a:rPr lang="en-US" dirty="0" smtClean="0"/>
              <a:t>- </a:t>
            </a:r>
            <a:r>
              <a:rPr lang="en-US" dirty="0"/>
              <a:t>Friend of a friend</a:t>
            </a:r>
          </a:p>
          <a:p>
            <a:pPr lvl="1"/>
            <a:r>
              <a:rPr lang="en-US" dirty="0" err="1"/>
              <a:t>dcterms</a:t>
            </a:r>
            <a:r>
              <a:rPr lang="en-US" dirty="0"/>
              <a:t>: &lt;http://purl.org/dc/terms/&gt; </a:t>
            </a:r>
            <a:r>
              <a:rPr lang="en-US" dirty="0" smtClean="0"/>
              <a:t>- </a:t>
            </a:r>
            <a:r>
              <a:rPr lang="en-US" dirty="0"/>
              <a:t>Dublin Core</a:t>
            </a:r>
          </a:p>
          <a:p>
            <a:r>
              <a:rPr lang="en-US" dirty="0"/>
              <a:t>Usually, a description is published at the namespace base URI.</a:t>
            </a:r>
          </a:p>
          <a:p>
            <a:r>
              <a:rPr lang="en-US" dirty="0"/>
              <a:t>Note that the </a:t>
            </a:r>
            <a:r>
              <a:rPr lang="en-US" dirty="0" smtClean="0"/>
              <a:t>prefix </a:t>
            </a:r>
            <a:r>
              <a:rPr lang="en-US" dirty="0"/>
              <a:t>is not </a:t>
            </a:r>
            <a:r>
              <a:rPr lang="en-US" dirty="0" smtClean="0"/>
              <a:t>standardized.</a:t>
            </a:r>
            <a:endParaRPr lang="en-US" dirty="0"/>
          </a:p>
          <a:p>
            <a:r>
              <a:rPr lang="en-US" dirty="0"/>
              <a:t>However, in practice many are.</a:t>
            </a:r>
          </a:p>
          <a:p>
            <a:pPr lvl="1"/>
            <a:r>
              <a:rPr lang="en-US" dirty="0" err="1"/>
              <a:t>rdf</a:t>
            </a:r>
            <a:r>
              <a:rPr lang="en-US" dirty="0"/>
              <a:t>: &lt;http://xmlns.com/foaf/0.1/&gt; would be highly irregular.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00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Example</a:t>
            </a:r>
            <a:r>
              <a:rPr lang="es-EC" dirty="0"/>
              <a:t> </a:t>
            </a:r>
            <a:r>
              <a:rPr lang="es-EC" dirty="0" err="1"/>
              <a:t>vocabularies</a:t>
            </a:r>
            <a:r>
              <a:rPr lang="es-EC" dirty="0"/>
              <a:t>: RDF, RDFS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448800" cy="48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Example</a:t>
            </a:r>
            <a:r>
              <a:rPr lang="es-EC" dirty="0"/>
              <a:t> </a:t>
            </a:r>
            <a:r>
              <a:rPr lang="es-EC" dirty="0" err="1"/>
              <a:t>vocabularies</a:t>
            </a:r>
            <a:r>
              <a:rPr lang="es-EC" dirty="0"/>
              <a:t>: FOAF, </a:t>
            </a:r>
            <a:r>
              <a:rPr lang="es-EC" dirty="0" err="1"/>
              <a:t>Dublin</a:t>
            </a:r>
            <a:r>
              <a:rPr lang="es-EC" dirty="0"/>
              <a:t> Core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0349"/>
            <a:ext cx="9327776" cy="48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Vocabularies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FOAF </a:t>
            </a:r>
            <a:r>
              <a:rPr lang="es-EC" b="1" dirty="0" err="1"/>
              <a:t>Vocabulary</a:t>
            </a:r>
            <a:r>
              <a:rPr lang="es-EC" b="1" dirty="0"/>
              <a:t> </a:t>
            </a:r>
            <a:r>
              <a:rPr lang="es-EC" b="1" dirty="0" err="1"/>
              <a:t>Specification</a:t>
            </a:r>
            <a:r>
              <a:rPr lang="es-EC" b="1" dirty="0"/>
              <a:t> 0.99</a:t>
            </a:r>
          </a:p>
          <a:p>
            <a:pPr lvl="1"/>
            <a:r>
              <a:rPr lang="es-EC" dirty="0">
                <a:hlinkClick r:id="rId2"/>
              </a:rPr>
              <a:t>http://xmlns.com/foaf/spec</a:t>
            </a:r>
            <a:r>
              <a:rPr lang="es-EC" dirty="0" smtClean="0">
                <a:hlinkClick r:id="rId2"/>
              </a:rPr>
              <a:t>/</a:t>
            </a:r>
            <a:endParaRPr lang="es-EC" dirty="0" smtClean="0"/>
          </a:p>
          <a:p>
            <a:r>
              <a:rPr lang="es-EC" b="1" dirty="0" err="1" smtClean="0"/>
              <a:t>Dublin</a:t>
            </a:r>
            <a:r>
              <a:rPr lang="es-EC" b="1" dirty="0" smtClean="0"/>
              <a:t> Core </a:t>
            </a:r>
            <a:r>
              <a:rPr lang="es-EC" b="1" dirty="0" err="1" smtClean="0"/>
              <a:t>Metadata</a:t>
            </a:r>
            <a:r>
              <a:rPr lang="es-EC" b="1" dirty="0" smtClean="0"/>
              <a:t> </a:t>
            </a:r>
            <a:r>
              <a:rPr lang="es-EC" b="1" dirty="0" err="1" smtClean="0"/>
              <a:t>Initiative</a:t>
            </a:r>
            <a:endParaRPr lang="es-EC" b="1" dirty="0" smtClean="0"/>
          </a:p>
          <a:p>
            <a:pPr lvl="1"/>
            <a:r>
              <a:rPr lang="es-EC" dirty="0">
                <a:hlinkClick r:id="rId3"/>
              </a:rPr>
              <a:t>http://dublincore.org/documents/dcmi-terms</a:t>
            </a:r>
            <a:r>
              <a:rPr lang="es-EC" dirty="0" smtClean="0">
                <a:hlinkClick r:id="rId3"/>
              </a:rPr>
              <a:t>/</a:t>
            </a:r>
            <a:r>
              <a:rPr lang="es-EC" dirty="0" smtClean="0"/>
              <a:t>	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966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RDF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Serialisations</a:t>
            </a:r>
            <a:endParaRPr lang="es-EC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0023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RDF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2878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Where</a:t>
            </a:r>
            <a:r>
              <a:rPr lang="es-EC" dirty="0" smtClean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it</a:t>
            </a:r>
            <a:r>
              <a:rPr lang="es-EC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In </a:t>
            </a:r>
            <a:r>
              <a:rPr lang="es-EC" dirty="0" smtClean="0"/>
              <a:t>files</a:t>
            </a:r>
            <a:r>
              <a:rPr lang="es-EC" dirty="0"/>
              <a:t>:</a:t>
            </a:r>
          </a:p>
          <a:p>
            <a:pPr lvl="1"/>
            <a:r>
              <a:rPr lang="en-US" dirty="0"/>
              <a:t>In some </a:t>
            </a:r>
            <a:r>
              <a:rPr lang="en-US" dirty="0" err="1"/>
              <a:t>serialisation</a:t>
            </a:r>
            <a:r>
              <a:rPr lang="en-US" dirty="0"/>
              <a:t>: XML/RDF, Turtle, . . .</a:t>
            </a:r>
          </a:p>
          <a:p>
            <a:pPr lvl="1"/>
            <a:r>
              <a:rPr lang="en-US" dirty="0"/>
              <a:t>Typically small RDF graphs, i.e., max. a few 100 triples, e.g.,</a:t>
            </a:r>
          </a:p>
          <a:p>
            <a:pPr lvl="2"/>
            <a:r>
              <a:rPr lang="es-EC" dirty="0" err="1"/>
              <a:t>Vocabularies</a:t>
            </a:r>
            <a:r>
              <a:rPr lang="es-EC" dirty="0"/>
              <a:t>: http://xmlns.com/foaf/spec/index.rdf.</a:t>
            </a:r>
          </a:p>
          <a:p>
            <a:pPr lvl="2"/>
            <a:r>
              <a:rPr lang="es-EC" dirty="0" err="1"/>
              <a:t>Tiny</a:t>
            </a:r>
            <a:r>
              <a:rPr lang="es-EC" dirty="0"/>
              <a:t> </a:t>
            </a:r>
            <a:r>
              <a:rPr lang="es-EC" dirty="0" err="1"/>
              <a:t>datasets</a:t>
            </a:r>
            <a:r>
              <a:rPr lang="es-EC" dirty="0"/>
              <a:t>: http://folk.uio.no/martingi/foaf.rdf.</a:t>
            </a:r>
          </a:p>
          <a:p>
            <a:r>
              <a:rPr lang="es-EC" dirty="0" err="1"/>
              <a:t>From</a:t>
            </a:r>
            <a:r>
              <a:rPr lang="es-EC" dirty="0"/>
              <a:t> SPARQL </a:t>
            </a:r>
            <a:r>
              <a:rPr lang="es-EC" dirty="0" err="1"/>
              <a:t>endpoints</a:t>
            </a:r>
            <a:r>
              <a:rPr lang="es-EC" dirty="0"/>
              <a:t>:</a:t>
            </a:r>
          </a:p>
          <a:p>
            <a:pPr lvl="1"/>
            <a:r>
              <a:rPr lang="en-US" dirty="0"/>
              <a:t>Data kept in a triple store, i.e., a database.</a:t>
            </a:r>
          </a:p>
          <a:p>
            <a:pPr lvl="1"/>
            <a:r>
              <a:rPr lang="en-US" dirty="0"/>
              <a:t>RDF is served from endpoint as results of SPARQL queries.</a:t>
            </a:r>
          </a:p>
          <a:p>
            <a:pPr lvl="1"/>
            <a:r>
              <a:rPr lang="es-EC" dirty="0" err="1"/>
              <a:t>Exposes</a:t>
            </a:r>
            <a:r>
              <a:rPr lang="es-EC" dirty="0"/>
              <a:t> data (in </a:t>
            </a:r>
            <a:r>
              <a:rPr lang="es-EC" dirty="0" err="1" smtClean="0"/>
              <a:t>different</a:t>
            </a:r>
            <a:r>
              <a:rPr lang="es-EC" dirty="0" smtClean="0"/>
              <a:t> </a:t>
            </a:r>
            <a:r>
              <a:rPr lang="es-EC" dirty="0" err="1"/>
              <a:t>formats</a:t>
            </a:r>
            <a:r>
              <a:rPr lang="es-EC" dirty="0"/>
              <a:t>)</a:t>
            </a:r>
          </a:p>
          <a:p>
            <a:pPr lvl="2"/>
            <a:r>
              <a:rPr lang="en-US" dirty="0"/>
              <a:t>with endpoint frontends, e.g., http://dbpedia.org/resource/Norway, or</a:t>
            </a:r>
          </a:p>
          <a:p>
            <a:pPr lvl="2"/>
            <a:r>
              <a:rPr lang="en-US" dirty="0"/>
              <a:t>by direct SPARQL query: http://dbpedia.org/sparql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Where</a:t>
            </a:r>
            <a:r>
              <a:rPr lang="es-EC" dirty="0" smtClean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it</a:t>
            </a:r>
            <a:r>
              <a:rPr lang="es-EC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There </a:t>
            </a:r>
            <a:r>
              <a:rPr lang="en-US" sz="3600" dirty="0"/>
              <a:t>are many </a:t>
            </a:r>
            <a:r>
              <a:rPr lang="en-US" sz="3600" dirty="0" err="1"/>
              <a:t>RDFizers</a:t>
            </a:r>
            <a:r>
              <a:rPr lang="en-US" sz="3600" dirty="0"/>
              <a:t> which convert data to RDF.</a:t>
            </a:r>
          </a:p>
          <a:p>
            <a:pPr marL="457200" lvl="1" indent="0" algn="ctr">
              <a:buNone/>
            </a:pPr>
            <a:r>
              <a:rPr lang="en-US" sz="3200" dirty="0"/>
              <a:t>W3C keeps a list: http://www.w3.org/wiki/ConverterToRdf.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3529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RDF on the web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the URI of your data items </a:t>
            </a:r>
            <a:r>
              <a:rPr lang="en-US" dirty="0" err="1"/>
              <a:t>dereferencable</a:t>
            </a:r>
            <a:r>
              <a:rPr lang="en-US" dirty="0"/>
              <a:t> by using redirects.</a:t>
            </a:r>
          </a:p>
          <a:p>
            <a:r>
              <a:rPr lang="en-US" dirty="0"/>
              <a:t>Send the request to a page describing the data item.</a:t>
            </a:r>
          </a:p>
          <a:p>
            <a:r>
              <a:rPr lang="en-US" dirty="0"/>
              <a:t>Distinguish the data item URI from the page that describes it.</a:t>
            </a:r>
          </a:p>
          <a:p>
            <a:pPr lvl="1"/>
            <a:r>
              <a:rPr lang="es-EC" dirty="0" err="1"/>
              <a:t>Example</a:t>
            </a:r>
            <a:r>
              <a:rPr lang="es-EC" dirty="0"/>
              <a:t>:</a:t>
            </a:r>
          </a:p>
          <a:p>
            <a:pPr lvl="2"/>
            <a:r>
              <a:rPr lang="es-EC" dirty="0"/>
              <a:t>http://</a:t>
            </a:r>
            <a:r>
              <a:rPr lang="es-EC" dirty="0" smtClean="0"/>
              <a:t>dbpedia.org/resource/Ecuador</a:t>
            </a:r>
            <a:endParaRPr lang="es-EC" dirty="0"/>
          </a:p>
          <a:p>
            <a:pPr lvl="2"/>
            <a:r>
              <a:rPr lang="es-EC" dirty="0"/>
              <a:t>http</a:t>
            </a:r>
            <a:r>
              <a:rPr lang="es-EC"/>
              <a:t>://</a:t>
            </a:r>
            <a:r>
              <a:rPr lang="es-EC" smtClean="0"/>
              <a:t>dbpedia.org/data/Ecuador</a:t>
            </a:r>
            <a:endParaRPr lang="es-EC" dirty="0"/>
          </a:p>
          <a:p>
            <a:r>
              <a:rPr lang="en-US" dirty="0"/>
              <a:t>Make data available in </a:t>
            </a:r>
            <a:r>
              <a:rPr lang="en-US" dirty="0" smtClean="0"/>
              <a:t>different </a:t>
            </a:r>
            <a:r>
              <a:rPr lang="en-US" dirty="0"/>
              <a:t>formats. Typically:</a:t>
            </a:r>
          </a:p>
          <a:p>
            <a:pPr lvl="1"/>
            <a:r>
              <a:rPr lang="es-EC" dirty="0"/>
              <a:t>HTML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/>
              <a:t>humans</a:t>
            </a:r>
            <a:r>
              <a:rPr lang="es-EC" dirty="0"/>
              <a:t>,</a:t>
            </a:r>
          </a:p>
          <a:p>
            <a:pPr lvl="1"/>
            <a:r>
              <a:rPr lang="es-EC" dirty="0"/>
              <a:t>RDF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/>
              <a:t>computers</a:t>
            </a:r>
            <a:r>
              <a:rPr lang="es-EC" dirty="0"/>
              <a:t>.</a:t>
            </a:r>
          </a:p>
          <a:p>
            <a:r>
              <a:rPr lang="en-US" dirty="0"/>
              <a:t>This is called content negotiation.</a:t>
            </a:r>
          </a:p>
          <a:p>
            <a:r>
              <a:rPr lang="en-US" dirty="0"/>
              <a:t>Endpoint frontends will do this for you.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522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>
                <a:solidFill>
                  <a:schemeClr val="accent1">
                    <a:lumMod val="50000"/>
                  </a:schemeClr>
                </a:solidFill>
              </a:rPr>
              <a:t>RDF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subleties</a:t>
            </a:r>
            <a:endParaRPr lang="es-EC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subleties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graphs are not </a:t>
            </a:r>
            <a:r>
              <a:rPr lang="en-US" dirty="0" smtClean="0"/>
              <a:t>graphs</a:t>
            </a:r>
          </a:p>
          <a:p>
            <a:r>
              <a:rPr lang="en-US" dirty="0"/>
              <a:t>RDF graphs are sets of triples, not graphs</a:t>
            </a:r>
            <a:r>
              <a:rPr lang="en-US" dirty="0" smtClean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661" t="40210" r="37702" b="51829"/>
          <a:stretch/>
        </p:blipFill>
        <p:spPr>
          <a:xfrm>
            <a:off x="1984779" y="3123764"/>
            <a:ext cx="8222442" cy="12417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814" t="39994" r="36371" b="51830"/>
          <a:stretch/>
        </p:blipFill>
        <p:spPr>
          <a:xfrm>
            <a:off x="2158180" y="5079103"/>
            <a:ext cx="8532249" cy="12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when merging RDF </a:t>
            </a:r>
            <a:r>
              <a:rPr lang="en-US" dirty="0" smtClean="0"/>
              <a:t>files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2380" t="38489" r="27540" b="21492"/>
          <a:stretch/>
        </p:blipFill>
        <p:spPr>
          <a:xfrm>
            <a:off x="787374" y="1825624"/>
            <a:ext cx="998557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Rename</a:t>
            </a:r>
            <a:r>
              <a:rPr lang="es-EC" dirty="0"/>
              <a:t> </a:t>
            </a:r>
            <a:r>
              <a:rPr lang="es-EC" dirty="0" err="1"/>
              <a:t>blank</a:t>
            </a:r>
            <a:r>
              <a:rPr lang="es-EC" dirty="0"/>
              <a:t> </a:t>
            </a:r>
            <a:r>
              <a:rPr lang="es-EC" dirty="0" err="1"/>
              <a:t>nodes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2258" t="38489" r="27782" b="21491"/>
          <a:stretch/>
        </p:blipFill>
        <p:spPr>
          <a:xfrm>
            <a:off x="838200" y="1690688"/>
            <a:ext cx="10074379" cy="45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85" y="1772816"/>
            <a:ext cx="3631853" cy="38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 </a:t>
            </a:r>
            <a:r>
              <a:rPr lang="es-EC" dirty="0" err="1"/>
              <a:t>Serialisations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659035" cy="4682751"/>
          </a:xfrm>
        </p:spPr>
        <p:txBody>
          <a:bodyPr>
            <a:normAutofit fontScale="92500" lnSpcReduction="20000"/>
          </a:bodyPr>
          <a:lstStyle/>
          <a:p>
            <a:r>
              <a:rPr lang="es-EC" dirty="0" err="1" smtClean="0"/>
              <a:t>Representing</a:t>
            </a:r>
            <a:r>
              <a:rPr lang="es-EC" dirty="0" smtClean="0"/>
              <a:t> </a:t>
            </a:r>
            <a:r>
              <a:rPr lang="es-EC" dirty="0" err="1" smtClean="0"/>
              <a:t>graph</a:t>
            </a:r>
            <a:r>
              <a:rPr lang="es-EC" dirty="0" smtClean="0"/>
              <a:t> as linear </a:t>
            </a:r>
            <a:r>
              <a:rPr lang="es-EC" dirty="0" err="1" smtClean="0"/>
              <a:t>text</a:t>
            </a:r>
            <a:r>
              <a:rPr lang="es-EC" dirty="0" smtClean="0"/>
              <a:t> (</a:t>
            </a:r>
            <a:r>
              <a:rPr lang="es-EC" dirty="0" err="1" smtClean="0"/>
              <a:t>string</a:t>
            </a:r>
            <a:r>
              <a:rPr lang="es-EC" dirty="0" smtClean="0"/>
              <a:t>)</a:t>
            </a:r>
          </a:p>
          <a:p>
            <a:pPr lvl="1"/>
            <a:r>
              <a:rPr lang="es-EC" dirty="0" smtClean="0"/>
              <a:t> </a:t>
            </a:r>
            <a:r>
              <a:rPr lang="es-EC" dirty="0" err="1" smtClean="0"/>
              <a:t>E.g</a:t>
            </a:r>
            <a:r>
              <a:rPr lang="es-EC" dirty="0" smtClean="0"/>
              <a:t>., in a file: </a:t>
            </a:r>
            <a:r>
              <a:rPr lang="es-EC" dirty="0" err="1" smtClean="0"/>
              <a:t>reading</a:t>
            </a:r>
            <a:r>
              <a:rPr lang="es-EC" dirty="0" smtClean="0"/>
              <a:t> and </a:t>
            </a:r>
            <a:r>
              <a:rPr lang="es-EC" dirty="0" err="1" smtClean="0"/>
              <a:t>writing</a:t>
            </a:r>
            <a:r>
              <a:rPr lang="es-EC" dirty="0" smtClean="0"/>
              <a:t> </a:t>
            </a:r>
          </a:p>
          <a:p>
            <a:r>
              <a:rPr lang="es-EC" dirty="0" err="1" smtClean="0"/>
              <a:t>Alternative</a:t>
            </a:r>
            <a:r>
              <a:rPr lang="es-EC" dirty="0" smtClean="0"/>
              <a:t> </a:t>
            </a:r>
            <a:r>
              <a:rPr lang="es-EC" dirty="0" err="1" smtClean="0"/>
              <a:t>serializations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different</a:t>
            </a:r>
            <a:r>
              <a:rPr lang="es-EC" dirty="0" smtClean="0"/>
              <a:t> </a:t>
            </a:r>
            <a:r>
              <a:rPr lang="es-EC" dirty="0" err="1" smtClean="0"/>
              <a:t>needs</a:t>
            </a:r>
            <a:r>
              <a:rPr lang="es-EC" dirty="0" smtClean="0"/>
              <a:t> </a:t>
            </a:r>
          </a:p>
          <a:p>
            <a:pPr marL="457200" lvl="1" indent="0">
              <a:buNone/>
            </a:pPr>
            <a:r>
              <a:rPr lang="es-EC" dirty="0" smtClean="0"/>
              <a:t>-  1. </a:t>
            </a:r>
            <a:r>
              <a:rPr lang="es-EC" dirty="0" err="1" smtClean="0"/>
              <a:t>Intuitive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humans</a:t>
            </a:r>
            <a:r>
              <a:rPr lang="es-EC" dirty="0" smtClean="0"/>
              <a:t> to </a:t>
            </a:r>
            <a:r>
              <a:rPr lang="es-EC" dirty="0" err="1" smtClean="0"/>
              <a:t>read</a:t>
            </a:r>
            <a:r>
              <a:rPr lang="es-EC" dirty="0" smtClean="0"/>
              <a:t>/</a:t>
            </a:r>
            <a:r>
              <a:rPr lang="es-EC" dirty="0" err="1" smtClean="0"/>
              <a:t>write</a:t>
            </a:r>
            <a:r>
              <a:rPr lang="es-EC" dirty="0" smtClean="0"/>
              <a:t> </a:t>
            </a:r>
          </a:p>
          <a:p>
            <a:pPr marL="914400" lvl="2" indent="0">
              <a:buNone/>
            </a:pPr>
            <a:r>
              <a:rPr lang="es-EC" dirty="0" smtClean="0"/>
              <a:t>- N-triples, </a:t>
            </a:r>
            <a:r>
              <a:rPr lang="es-EC" dirty="0" err="1" smtClean="0"/>
              <a:t>Notation</a:t>
            </a:r>
            <a:r>
              <a:rPr lang="es-EC" dirty="0" smtClean="0"/>
              <a:t> 3 </a:t>
            </a:r>
          </a:p>
          <a:p>
            <a:pPr marL="914400" lvl="2" indent="0">
              <a:buNone/>
            </a:pPr>
            <a:r>
              <a:rPr lang="es-EC" dirty="0" smtClean="0"/>
              <a:t>- </a:t>
            </a:r>
            <a:r>
              <a:rPr lang="es-EC" dirty="0" err="1" smtClean="0">
                <a:solidFill>
                  <a:schemeClr val="tx2"/>
                </a:solidFill>
              </a:rPr>
              <a:t>Turtle</a:t>
            </a:r>
            <a:endParaRPr lang="es-EC" dirty="0" smtClean="0">
              <a:solidFill>
                <a:schemeClr val="tx2"/>
              </a:solidFill>
            </a:endParaRPr>
          </a:p>
          <a:p>
            <a:pPr lvl="2">
              <a:buFontTx/>
              <a:buChar char="-"/>
            </a:pPr>
            <a:r>
              <a:rPr lang="es-EC" dirty="0" err="1" smtClean="0"/>
              <a:t>TriG</a:t>
            </a:r>
            <a:r>
              <a:rPr lang="es-EC" dirty="0" smtClean="0"/>
              <a:t>, N-</a:t>
            </a:r>
            <a:r>
              <a:rPr lang="es-EC" dirty="0" err="1" smtClean="0"/>
              <a:t>Quads</a:t>
            </a:r>
            <a:r>
              <a:rPr lang="es-EC" dirty="0" smtClean="0"/>
              <a:t> </a:t>
            </a:r>
          </a:p>
          <a:p>
            <a:pPr lvl="1">
              <a:buFontTx/>
              <a:buChar char="-"/>
            </a:pPr>
            <a:r>
              <a:rPr lang="es-EC" dirty="0" smtClean="0"/>
              <a:t>2. XML-</a:t>
            </a:r>
            <a:r>
              <a:rPr lang="es-EC" dirty="0" err="1" smtClean="0"/>
              <a:t>interpretability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machines </a:t>
            </a:r>
          </a:p>
          <a:p>
            <a:pPr lvl="2">
              <a:buFontTx/>
              <a:buChar char="-"/>
            </a:pPr>
            <a:r>
              <a:rPr lang="es-EC" dirty="0" smtClean="0"/>
              <a:t>RDF/XML </a:t>
            </a:r>
          </a:p>
          <a:p>
            <a:pPr lvl="2">
              <a:buFontTx/>
              <a:buChar char="-"/>
            </a:pPr>
            <a:r>
              <a:rPr lang="es-EC" dirty="0" err="1" smtClean="0"/>
              <a:t>Existing</a:t>
            </a:r>
            <a:r>
              <a:rPr lang="es-EC" dirty="0" smtClean="0"/>
              <a:t> XML </a:t>
            </a:r>
            <a:r>
              <a:rPr lang="es-EC" dirty="0" err="1" smtClean="0"/>
              <a:t>tools</a:t>
            </a:r>
            <a:r>
              <a:rPr lang="es-EC" dirty="0" smtClean="0"/>
              <a:t> </a:t>
            </a:r>
            <a:r>
              <a:rPr lang="es-EC" dirty="0" err="1" smtClean="0"/>
              <a:t>available</a:t>
            </a:r>
            <a:r>
              <a:rPr lang="es-EC" dirty="0" smtClean="0"/>
              <a:t> </a:t>
            </a:r>
          </a:p>
          <a:p>
            <a:pPr lvl="1">
              <a:buFontTx/>
              <a:buChar char="-"/>
            </a:pPr>
            <a:r>
              <a:rPr lang="es-EC" dirty="0" smtClean="0"/>
              <a:t>3. </a:t>
            </a:r>
            <a:r>
              <a:rPr lang="es-EC" dirty="0" err="1" smtClean="0"/>
              <a:t>For</a:t>
            </a:r>
            <a:r>
              <a:rPr lang="es-EC" dirty="0" smtClean="0"/>
              <a:t> web </a:t>
            </a:r>
            <a:r>
              <a:rPr lang="es-EC" dirty="0" err="1" smtClean="0"/>
              <a:t>programming</a:t>
            </a:r>
            <a:r>
              <a:rPr lang="es-EC" dirty="0" smtClean="0"/>
              <a:t> </a:t>
            </a:r>
          </a:p>
          <a:p>
            <a:pPr lvl="2">
              <a:buFontTx/>
              <a:buChar char="-"/>
            </a:pPr>
            <a:r>
              <a:rPr lang="es-EC" dirty="0" smtClean="0"/>
              <a:t>JSON-LD </a:t>
            </a:r>
          </a:p>
          <a:p>
            <a:pPr lvl="1">
              <a:buFontTx/>
              <a:buChar char="-"/>
            </a:pPr>
            <a:r>
              <a:rPr lang="es-EC" dirty="0" smtClean="0"/>
              <a:t>4. </a:t>
            </a:r>
            <a:r>
              <a:rPr lang="es-EC" dirty="0" err="1" smtClean="0"/>
              <a:t>Embedding</a:t>
            </a:r>
            <a:r>
              <a:rPr lang="es-EC" dirty="0" smtClean="0"/>
              <a:t> in web </a:t>
            </a:r>
            <a:r>
              <a:rPr lang="es-EC" dirty="0" err="1" smtClean="0"/>
              <a:t>pages</a:t>
            </a:r>
            <a:r>
              <a:rPr lang="es-EC" dirty="0" smtClean="0"/>
              <a:t> </a:t>
            </a:r>
          </a:p>
          <a:p>
            <a:pPr lvl="2">
              <a:buFontTx/>
              <a:buChar char="-"/>
            </a:pPr>
            <a:r>
              <a:rPr lang="es-EC" dirty="0" err="1" smtClean="0"/>
              <a:t>RDFa</a:t>
            </a:r>
            <a:r>
              <a:rPr lang="es-EC" dirty="0" smtClean="0"/>
              <a:t> </a:t>
            </a:r>
          </a:p>
          <a:p>
            <a:pPr lvl="2">
              <a:buFontTx/>
              <a:buChar char="-"/>
            </a:pPr>
            <a:r>
              <a:rPr lang="es-EC" dirty="0" smtClean="0"/>
              <a:t>Publishing </a:t>
            </a:r>
            <a:r>
              <a:rPr lang="es-EC" dirty="0" err="1" smtClean="0"/>
              <a:t>information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, </a:t>
            </a:r>
            <a:r>
              <a:rPr lang="es-EC" dirty="0" err="1" smtClean="0"/>
              <a:t>e.g</a:t>
            </a:r>
            <a:r>
              <a:rPr lang="es-EC" dirty="0" smtClean="0"/>
              <a:t>., </a:t>
            </a:r>
            <a:r>
              <a:rPr lang="es-EC" dirty="0" err="1" smtClean="0"/>
              <a:t>search</a:t>
            </a:r>
            <a:r>
              <a:rPr lang="es-EC" dirty="0" smtClean="0"/>
              <a:t> </a:t>
            </a:r>
            <a:r>
              <a:rPr lang="es-EC" dirty="0" err="1" smtClean="0"/>
              <a:t>engines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004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Format</a:t>
            </a:r>
            <a:r>
              <a:rPr lang="es-EC" dirty="0" smtClean="0"/>
              <a:t> </a:t>
            </a:r>
            <a:r>
              <a:rPr lang="es-EC" dirty="0" err="1" smtClean="0"/>
              <a:t>specifications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smtClean="0"/>
              <a:t>RDF 1.1 XML </a:t>
            </a:r>
            <a:r>
              <a:rPr lang="es-EC" dirty="0" err="1" smtClean="0"/>
              <a:t>Syntax</a:t>
            </a:r>
            <a:r>
              <a:rPr lang="es-EC" dirty="0" smtClean="0"/>
              <a:t> – W3C </a:t>
            </a:r>
            <a:r>
              <a:rPr lang="es-EC" dirty="0" err="1" smtClean="0"/>
              <a:t>Recommendation</a:t>
            </a:r>
            <a:r>
              <a:rPr lang="es-EC" dirty="0" smtClean="0"/>
              <a:t> 25 </a:t>
            </a:r>
            <a:r>
              <a:rPr lang="es-EC" dirty="0" err="1" smtClean="0"/>
              <a:t>February</a:t>
            </a:r>
            <a:r>
              <a:rPr lang="es-EC" dirty="0" smtClean="0"/>
              <a:t> 2014 </a:t>
            </a:r>
          </a:p>
          <a:p>
            <a:pPr lvl="1"/>
            <a:r>
              <a:rPr lang="es-EC" dirty="0" smtClean="0">
                <a:hlinkClick r:id="rId2"/>
              </a:rPr>
              <a:t>https://www.w3.org/TR/rdf-syntax-grammar/RDF 1.1</a:t>
            </a:r>
            <a:r>
              <a:rPr lang="es-EC" dirty="0" smtClean="0"/>
              <a:t> </a:t>
            </a:r>
          </a:p>
          <a:p>
            <a:r>
              <a:rPr lang="es-EC" dirty="0" smtClean="0"/>
              <a:t>N-Triples - A line-</a:t>
            </a:r>
            <a:r>
              <a:rPr lang="es-EC" dirty="0" err="1" smtClean="0"/>
              <a:t>based</a:t>
            </a:r>
            <a:r>
              <a:rPr lang="es-EC" dirty="0" smtClean="0"/>
              <a:t> </a:t>
            </a:r>
            <a:r>
              <a:rPr lang="es-EC" dirty="0" err="1" smtClean="0"/>
              <a:t>syntax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an</a:t>
            </a:r>
            <a:r>
              <a:rPr lang="es-EC" dirty="0" smtClean="0"/>
              <a:t> RDF </a:t>
            </a:r>
            <a:r>
              <a:rPr lang="es-EC" dirty="0" err="1" smtClean="0"/>
              <a:t>graph</a:t>
            </a:r>
            <a:r>
              <a:rPr lang="es-EC" dirty="0" smtClean="0"/>
              <a:t> – W3C </a:t>
            </a:r>
            <a:r>
              <a:rPr lang="es-EC" dirty="0" err="1" smtClean="0"/>
              <a:t>Recommendation</a:t>
            </a:r>
            <a:r>
              <a:rPr lang="es-EC" dirty="0" smtClean="0"/>
              <a:t> 25 </a:t>
            </a:r>
            <a:r>
              <a:rPr lang="es-EC" dirty="0" err="1" smtClean="0"/>
              <a:t>February</a:t>
            </a:r>
            <a:r>
              <a:rPr lang="es-EC" dirty="0" smtClean="0"/>
              <a:t> 2014 </a:t>
            </a:r>
          </a:p>
          <a:p>
            <a:pPr lvl="1"/>
            <a:r>
              <a:rPr lang="es-EC" dirty="0" smtClean="0">
                <a:hlinkClick r:id="rId3"/>
              </a:rPr>
              <a:t>https://www.w3.org/TR/n-triples/</a:t>
            </a:r>
            <a:endParaRPr lang="es-EC" dirty="0" smtClean="0"/>
          </a:p>
          <a:p>
            <a:r>
              <a:rPr lang="es-EC" dirty="0" smtClean="0"/>
              <a:t>JSON-LD 1.0 - A JSON-</a:t>
            </a:r>
            <a:r>
              <a:rPr lang="es-EC" dirty="0" err="1" smtClean="0"/>
              <a:t>based</a:t>
            </a:r>
            <a:r>
              <a:rPr lang="es-EC" dirty="0" smtClean="0"/>
              <a:t> </a:t>
            </a:r>
            <a:r>
              <a:rPr lang="es-EC" dirty="0" err="1" smtClean="0"/>
              <a:t>Serialization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Linked</a:t>
            </a:r>
            <a:r>
              <a:rPr lang="es-EC" dirty="0" smtClean="0"/>
              <a:t> Data – W3C </a:t>
            </a:r>
            <a:r>
              <a:rPr lang="es-EC" dirty="0" err="1" smtClean="0"/>
              <a:t>Recommendation</a:t>
            </a:r>
            <a:r>
              <a:rPr lang="es-EC" dirty="0" smtClean="0"/>
              <a:t> 16 </a:t>
            </a:r>
            <a:r>
              <a:rPr lang="es-EC" dirty="0" err="1" smtClean="0"/>
              <a:t>January</a:t>
            </a:r>
            <a:r>
              <a:rPr lang="es-EC" dirty="0" smtClean="0"/>
              <a:t> 2014 </a:t>
            </a:r>
          </a:p>
          <a:p>
            <a:pPr lvl="1"/>
            <a:r>
              <a:rPr lang="es-EC" dirty="0" smtClean="0">
                <a:hlinkClick r:id="rId4"/>
              </a:rPr>
              <a:t>https://www.w3.org/TR/json-ld/RDF 1.1</a:t>
            </a:r>
            <a:endParaRPr lang="es-EC" dirty="0" smtClean="0"/>
          </a:p>
          <a:p>
            <a:r>
              <a:rPr lang="es-EC" dirty="0" err="1" smtClean="0"/>
              <a:t>Turtle</a:t>
            </a:r>
            <a:r>
              <a:rPr lang="es-EC" dirty="0" smtClean="0"/>
              <a:t> Terse RDF Triple </a:t>
            </a:r>
            <a:r>
              <a:rPr lang="es-EC" dirty="0" err="1" smtClean="0"/>
              <a:t>Language</a:t>
            </a:r>
            <a:r>
              <a:rPr lang="es-EC" dirty="0" smtClean="0"/>
              <a:t> – W3C </a:t>
            </a:r>
            <a:r>
              <a:rPr lang="es-EC" dirty="0" err="1" smtClean="0"/>
              <a:t>Recommendation</a:t>
            </a:r>
            <a:r>
              <a:rPr lang="es-EC" dirty="0" smtClean="0"/>
              <a:t> 25 </a:t>
            </a:r>
            <a:r>
              <a:rPr lang="es-EC" dirty="0" err="1" smtClean="0"/>
              <a:t>February</a:t>
            </a:r>
            <a:r>
              <a:rPr lang="es-EC" dirty="0" smtClean="0"/>
              <a:t> 2014 </a:t>
            </a:r>
          </a:p>
          <a:p>
            <a:pPr lvl="1"/>
            <a:r>
              <a:rPr lang="es-EC" dirty="0" smtClean="0">
                <a:hlinkClick r:id="rId5"/>
              </a:rPr>
              <a:t>https://www.w3.org/TR/turtle/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5699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/>
              <a:t>More </a:t>
            </a:r>
            <a:r>
              <a:rPr lang="es-EC" dirty="0" err="1"/>
              <a:t>features</a:t>
            </a:r>
            <a:r>
              <a:rPr lang="es-EC" dirty="0"/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Turtle</a:t>
            </a:r>
            <a:endParaRPr lang="es-EC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2019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Turtle: URI references and triples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3686"/>
            <a:ext cx="10515599" cy="45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Turtle</a:t>
            </a:r>
            <a:r>
              <a:rPr lang="es-EC" dirty="0"/>
              <a:t>: </a:t>
            </a:r>
            <a:r>
              <a:rPr lang="es-EC" dirty="0" err="1"/>
              <a:t>Namespaces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91" y="1842247"/>
            <a:ext cx="10396409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Turtle</a:t>
            </a:r>
            <a:r>
              <a:rPr lang="es-EC" dirty="0"/>
              <a:t>: </a:t>
            </a:r>
            <a:r>
              <a:rPr lang="es-EC" dirty="0" err="1"/>
              <a:t>Literals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78645"/>
            <a:ext cx="10376646" cy="47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Turtle</a:t>
            </a:r>
            <a:r>
              <a:rPr lang="es-EC" dirty="0"/>
              <a:t>: </a:t>
            </a:r>
            <a:r>
              <a:rPr lang="es-EC" dirty="0" err="1"/>
              <a:t>Statements</a:t>
            </a:r>
            <a:r>
              <a:rPr lang="es-EC" dirty="0"/>
              <a:t> </a:t>
            </a:r>
            <a:r>
              <a:rPr lang="es-EC" dirty="0" err="1"/>
              <a:t>sharing</a:t>
            </a:r>
            <a:r>
              <a:rPr lang="es-EC" dirty="0"/>
              <a:t> </a:t>
            </a:r>
            <a:r>
              <a:rPr lang="es-EC" dirty="0" err="1"/>
              <a:t>elements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58143" cy="46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Panorámica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RDF - Serializaciones</vt:lpstr>
      <vt:lpstr>Content</vt:lpstr>
      <vt:lpstr>RDF Serialisations</vt:lpstr>
      <vt:lpstr>Format specifications</vt:lpstr>
      <vt:lpstr>Content</vt:lpstr>
      <vt:lpstr>Turtle: URI references and triples</vt:lpstr>
      <vt:lpstr>Turtle: Namespaces</vt:lpstr>
      <vt:lpstr>Turtle: Literals</vt:lpstr>
      <vt:lpstr>Turtle: Statements sharing elements</vt:lpstr>
      <vt:lpstr>Turtle: Blank nodes</vt:lpstr>
      <vt:lpstr>Question</vt:lpstr>
      <vt:lpstr>Turtle: Other things</vt:lpstr>
      <vt:lpstr>Encoding Reification in Turtle</vt:lpstr>
      <vt:lpstr>Práctica 9</vt:lpstr>
      <vt:lpstr>Content</vt:lpstr>
      <vt:lpstr>RDF Vocabularies</vt:lpstr>
      <vt:lpstr>Example vocabularies: RDF, RDFS</vt:lpstr>
      <vt:lpstr>Example vocabularies: FOAF, Dublin Core</vt:lpstr>
      <vt:lpstr>RDF Vocabularies</vt:lpstr>
      <vt:lpstr>Content</vt:lpstr>
      <vt:lpstr>Where is it?</vt:lpstr>
      <vt:lpstr>Where is it?</vt:lpstr>
      <vt:lpstr>Publishing RDF on the web</vt:lpstr>
      <vt:lpstr>Content</vt:lpstr>
      <vt:lpstr>RDF subleties</vt:lpstr>
      <vt:lpstr>Be careful when merging RDF files</vt:lpstr>
      <vt:lpstr>Rename blank nodes</vt:lpstr>
      <vt:lpstr>Preguntas?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- Serializaciones</dc:title>
  <dc:creator>Usuario-03</dc:creator>
  <cp:lastModifiedBy>Usuario-03</cp:lastModifiedBy>
  <cp:revision>2</cp:revision>
  <dcterms:created xsi:type="dcterms:W3CDTF">2020-12-07T21:05:18Z</dcterms:created>
  <dcterms:modified xsi:type="dcterms:W3CDTF">2020-12-09T22:43:19Z</dcterms:modified>
</cp:coreProperties>
</file>