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78" r:id="rId14"/>
    <p:sldId id="266" r:id="rId15"/>
    <p:sldId id="291" r:id="rId16"/>
    <p:sldId id="272" r:id="rId1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04/01/2021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3133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04/01/2021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189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04/01/2021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4536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04/01/2021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9892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04/01/2021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3203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04/01/2021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2287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04/01/2021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1697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04/01/2021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8030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04/01/2021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3577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04/01/2021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1654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04/01/2021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416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CCBE7-49EF-4B85-9411-6C73C66C381A}" type="datetimeFigureOut">
              <a:rPr lang="es-EC" smtClean="0"/>
              <a:t>04/01/2021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7968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uricio.espinoza@ucuenca.edu.ec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RDF </a:t>
            </a:r>
            <a:r>
              <a:rPr lang="es-EC" dirty="0" err="1" smtClean="0"/>
              <a:t>Schema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02927"/>
          </a:xfrm>
        </p:spPr>
        <p:txBody>
          <a:bodyPr>
            <a:normAutofit/>
          </a:bodyPr>
          <a:lstStyle/>
          <a:p>
            <a:r>
              <a:rPr lang="en-US" dirty="0" smtClean="0"/>
              <a:t>Mauricio Espinoza </a:t>
            </a:r>
            <a:r>
              <a:rPr lang="en-US" dirty="0" err="1" smtClean="0"/>
              <a:t>Mejía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mauricio.espinoza@ucuenca.edu.ec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53728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RDF </a:t>
            </a:r>
            <a:r>
              <a:rPr lang="es-EC" dirty="0" err="1" smtClean="0"/>
              <a:t>Schema</a:t>
            </a:r>
            <a:r>
              <a:rPr lang="es-EC" dirty="0" smtClean="0"/>
              <a:t>: </a:t>
            </a:r>
            <a:r>
              <a:rPr lang="es-EC" dirty="0" err="1" smtClean="0"/>
              <a:t>the</a:t>
            </a:r>
            <a:r>
              <a:rPr lang="es-EC" dirty="0" smtClean="0"/>
              <a:t> </a:t>
            </a:r>
            <a:r>
              <a:rPr lang="es-EC" dirty="0" err="1" smtClean="0"/>
              <a:t>language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C" b="1" dirty="0" err="1" smtClean="0">
                <a:solidFill>
                  <a:schemeClr val="accent1"/>
                </a:solidFill>
              </a:rPr>
              <a:t>Domain</a:t>
            </a:r>
            <a:r>
              <a:rPr lang="es-EC" b="1" dirty="0" smtClean="0">
                <a:solidFill>
                  <a:schemeClr val="accent1"/>
                </a:solidFill>
              </a:rPr>
              <a:t> and </a:t>
            </a:r>
            <a:r>
              <a:rPr lang="es-EC" b="1" dirty="0" err="1" smtClean="0">
                <a:solidFill>
                  <a:schemeClr val="accent1"/>
                </a:solidFill>
              </a:rPr>
              <a:t>Range</a:t>
            </a:r>
            <a:endParaRPr lang="es-EC" b="1" dirty="0" smtClean="0">
              <a:solidFill>
                <a:schemeClr val="accent1"/>
              </a:solidFill>
            </a:endParaRPr>
          </a:p>
          <a:p>
            <a:r>
              <a:rPr lang="es-EC" dirty="0" err="1"/>
              <a:t>Another</a:t>
            </a:r>
            <a:r>
              <a:rPr lang="es-EC" dirty="0"/>
              <a:t> </a:t>
            </a:r>
            <a:r>
              <a:rPr lang="es-EC" dirty="0" err="1" smtClean="0"/>
              <a:t>Example</a:t>
            </a:r>
            <a:endParaRPr lang="es-EC" dirty="0" smtClean="0"/>
          </a:p>
          <a:p>
            <a:pPr marL="0" indent="0" algn="ctr">
              <a:buNone/>
            </a:pPr>
            <a:r>
              <a:rPr lang="es-EC" dirty="0" err="1" smtClean="0"/>
              <a:t>ex:Professor</a:t>
            </a:r>
            <a:r>
              <a:rPr lang="es-EC" dirty="0" smtClean="0"/>
              <a:t> </a:t>
            </a:r>
            <a:r>
              <a:rPr lang="es-EC" dirty="0" err="1"/>
              <a:t>rdf:type</a:t>
            </a:r>
            <a:r>
              <a:rPr lang="es-EC" dirty="0"/>
              <a:t> </a:t>
            </a:r>
            <a:r>
              <a:rPr lang="es-EC" dirty="0" err="1"/>
              <a:t>rdfs:Class</a:t>
            </a:r>
            <a:r>
              <a:rPr lang="es-EC" dirty="0"/>
              <a:t> </a:t>
            </a:r>
            <a:r>
              <a:rPr lang="es-EC" dirty="0" smtClean="0"/>
              <a:t>.</a:t>
            </a:r>
          </a:p>
          <a:p>
            <a:pPr marL="0" indent="0" algn="ctr">
              <a:buNone/>
            </a:pPr>
            <a:r>
              <a:rPr lang="es-EC" dirty="0" err="1" smtClean="0"/>
              <a:t>ex:University</a:t>
            </a:r>
            <a:r>
              <a:rPr lang="es-EC" dirty="0" smtClean="0"/>
              <a:t> </a:t>
            </a:r>
            <a:r>
              <a:rPr lang="es-EC" dirty="0" err="1"/>
              <a:t>rdf:type</a:t>
            </a:r>
            <a:r>
              <a:rPr lang="es-EC" dirty="0"/>
              <a:t> </a:t>
            </a:r>
            <a:r>
              <a:rPr lang="es-EC" dirty="0" err="1"/>
              <a:t>rdfs:Class</a:t>
            </a:r>
            <a:r>
              <a:rPr lang="es-EC" dirty="0"/>
              <a:t> .</a:t>
            </a:r>
          </a:p>
          <a:p>
            <a:pPr marL="0" indent="0" algn="ctr">
              <a:buNone/>
            </a:pPr>
            <a:r>
              <a:rPr lang="es-EC" dirty="0" err="1" smtClean="0"/>
              <a:t>ex:workAt</a:t>
            </a:r>
            <a:r>
              <a:rPr lang="es-EC" dirty="0" smtClean="0"/>
              <a:t> </a:t>
            </a:r>
            <a:r>
              <a:rPr lang="es-EC" dirty="0" err="1"/>
              <a:t>rdf:type</a:t>
            </a:r>
            <a:r>
              <a:rPr lang="es-EC" dirty="0"/>
              <a:t> </a:t>
            </a:r>
            <a:r>
              <a:rPr lang="es-EC" dirty="0" err="1"/>
              <a:t>rdf:Property</a:t>
            </a:r>
            <a:r>
              <a:rPr lang="es-EC" dirty="0"/>
              <a:t> .</a:t>
            </a:r>
          </a:p>
          <a:p>
            <a:pPr marL="0" indent="0" algn="ctr">
              <a:buNone/>
            </a:pPr>
            <a:r>
              <a:rPr lang="es-EC" dirty="0" err="1"/>
              <a:t>ex:workAt</a:t>
            </a:r>
            <a:r>
              <a:rPr lang="es-EC" dirty="0"/>
              <a:t> </a:t>
            </a:r>
            <a:r>
              <a:rPr lang="es-EC" dirty="0" err="1" smtClean="0"/>
              <a:t>rdfs:domain</a:t>
            </a:r>
            <a:r>
              <a:rPr lang="es-EC" dirty="0" smtClean="0"/>
              <a:t> </a:t>
            </a:r>
            <a:r>
              <a:rPr lang="es-EC" dirty="0" err="1" smtClean="0"/>
              <a:t>ex:Professor</a:t>
            </a:r>
            <a:r>
              <a:rPr lang="es-EC" dirty="0" smtClean="0"/>
              <a:t> </a:t>
            </a:r>
            <a:r>
              <a:rPr lang="es-EC" dirty="0"/>
              <a:t>.</a:t>
            </a:r>
          </a:p>
          <a:p>
            <a:pPr marL="0" indent="0" algn="ctr">
              <a:buNone/>
            </a:pPr>
            <a:r>
              <a:rPr lang="es-EC" dirty="0" err="1"/>
              <a:t>ex:workAt</a:t>
            </a:r>
            <a:r>
              <a:rPr lang="es-EC" dirty="0" smtClean="0"/>
              <a:t> </a:t>
            </a:r>
            <a:r>
              <a:rPr lang="es-EC" dirty="0" err="1"/>
              <a:t>rdfs:range</a:t>
            </a:r>
            <a:r>
              <a:rPr lang="es-EC" dirty="0"/>
              <a:t> </a:t>
            </a:r>
            <a:r>
              <a:rPr lang="es-EC" dirty="0" err="1" smtClean="0"/>
              <a:t>ex:University</a:t>
            </a:r>
            <a:r>
              <a:rPr lang="es-EC" dirty="0" smtClean="0"/>
              <a:t> .</a:t>
            </a:r>
          </a:p>
          <a:p>
            <a:pPr marL="0" indent="0" algn="ctr">
              <a:buNone/>
            </a:pPr>
            <a:endParaRPr lang="es-EC" dirty="0"/>
          </a:p>
          <a:p>
            <a:pPr marL="0" indent="0" algn="ctr">
              <a:buNone/>
            </a:pPr>
            <a:r>
              <a:rPr lang="es-EC" dirty="0" err="1" smtClean="0"/>
              <a:t>ex:mauricio</a:t>
            </a:r>
            <a:r>
              <a:rPr lang="es-EC" dirty="0" smtClean="0"/>
              <a:t> </a:t>
            </a:r>
            <a:r>
              <a:rPr lang="es-EC" dirty="0" err="1" smtClean="0"/>
              <a:t>ex:workAt</a:t>
            </a:r>
            <a:r>
              <a:rPr lang="es-EC" dirty="0" smtClean="0"/>
              <a:t> </a:t>
            </a:r>
            <a:r>
              <a:rPr lang="es-EC" dirty="0" err="1" smtClean="0"/>
              <a:t>ex:ucuenca</a:t>
            </a:r>
            <a:r>
              <a:rPr lang="es-EC" dirty="0" smtClean="0"/>
              <a:t> </a:t>
            </a:r>
            <a:r>
              <a:rPr lang="es-EC" dirty="0"/>
              <a:t>.</a:t>
            </a:r>
          </a:p>
          <a:p>
            <a:r>
              <a:rPr lang="en-US" dirty="0"/>
              <a:t>What new triples can we infer from the above? </a:t>
            </a:r>
            <a:endParaRPr lang="en-US" dirty="0" smtClean="0"/>
          </a:p>
          <a:p>
            <a:pPr marL="0" indent="0" algn="ctr">
              <a:buNone/>
            </a:pPr>
            <a:r>
              <a:rPr lang="es-EC" dirty="0" err="1" smtClean="0"/>
              <a:t>ex:mauricio</a:t>
            </a:r>
            <a:r>
              <a:rPr lang="es-EC" dirty="0" smtClean="0"/>
              <a:t> </a:t>
            </a:r>
            <a:r>
              <a:rPr lang="es-EC" dirty="0" err="1" smtClean="0"/>
              <a:t>rdf:type</a:t>
            </a:r>
            <a:r>
              <a:rPr lang="es-EC" dirty="0" smtClean="0"/>
              <a:t> </a:t>
            </a:r>
            <a:r>
              <a:rPr lang="es-EC" dirty="0" err="1" smtClean="0"/>
              <a:t>ex:Professor</a:t>
            </a:r>
            <a:r>
              <a:rPr lang="es-EC" dirty="0" smtClean="0"/>
              <a:t> .</a:t>
            </a:r>
          </a:p>
          <a:p>
            <a:pPr marL="0" indent="0" algn="ctr">
              <a:buNone/>
            </a:pPr>
            <a:r>
              <a:rPr lang="es-EC" dirty="0" err="1" smtClean="0"/>
              <a:t>ex:ucuenca</a:t>
            </a:r>
            <a:r>
              <a:rPr lang="es-EC" dirty="0" smtClean="0"/>
              <a:t> </a:t>
            </a:r>
            <a:r>
              <a:rPr lang="es-EC" dirty="0" err="1"/>
              <a:t>rdf:type</a:t>
            </a:r>
            <a:r>
              <a:rPr lang="es-EC" dirty="0"/>
              <a:t> </a:t>
            </a:r>
            <a:r>
              <a:rPr lang="es-EC" dirty="0" err="1" smtClean="0"/>
              <a:t>ex:University</a:t>
            </a:r>
            <a:r>
              <a:rPr lang="es-EC" dirty="0" smtClean="0"/>
              <a:t> .</a:t>
            </a:r>
            <a:endParaRPr lang="es-EC" dirty="0"/>
          </a:p>
          <a:p>
            <a:pPr algn="ctr"/>
            <a:endParaRPr lang="en-US" dirty="0" smtClean="0"/>
          </a:p>
          <a:p>
            <a:endParaRPr lang="es-EC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98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RDF </a:t>
            </a:r>
            <a:r>
              <a:rPr lang="es-EC" dirty="0" err="1" smtClean="0"/>
              <a:t>Schema</a:t>
            </a:r>
            <a:r>
              <a:rPr lang="es-EC" dirty="0" smtClean="0"/>
              <a:t>: </a:t>
            </a:r>
            <a:r>
              <a:rPr lang="es-EC" dirty="0" err="1" smtClean="0"/>
              <a:t>the</a:t>
            </a:r>
            <a:r>
              <a:rPr lang="es-EC" dirty="0" smtClean="0"/>
              <a:t> </a:t>
            </a:r>
            <a:r>
              <a:rPr lang="es-EC" dirty="0" err="1" smtClean="0"/>
              <a:t>language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C" b="1" dirty="0" err="1" smtClean="0">
                <a:solidFill>
                  <a:schemeClr val="accent1"/>
                </a:solidFill>
              </a:rPr>
              <a:t>Domain</a:t>
            </a:r>
            <a:r>
              <a:rPr lang="es-EC" b="1" dirty="0" smtClean="0">
                <a:solidFill>
                  <a:schemeClr val="accent1"/>
                </a:solidFill>
              </a:rPr>
              <a:t> and </a:t>
            </a:r>
            <a:r>
              <a:rPr lang="es-EC" b="1" dirty="0" err="1" smtClean="0">
                <a:solidFill>
                  <a:schemeClr val="accent1"/>
                </a:solidFill>
              </a:rPr>
              <a:t>Range</a:t>
            </a:r>
            <a:endParaRPr lang="es-EC" b="1" dirty="0" smtClean="0">
              <a:solidFill>
                <a:schemeClr val="accent1"/>
              </a:solidFill>
            </a:endParaRPr>
          </a:p>
          <a:p>
            <a:r>
              <a:rPr lang="es-EC" dirty="0" err="1"/>
              <a:t>Another</a:t>
            </a:r>
            <a:r>
              <a:rPr lang="es-EC" dirty="0"/>
              <a:t> </a:t>
            </a:r>
            <a:r>
              <a:rPr lang="es-EC" dirty="0" err="1" smtClean="0"/>
              <a:t>Example</a:t>
            </a:r>
            <a:endParaRPr lang="es-EC" dirty="0" smtClean="0"/>
          </a:p>
          <a:p>
            <a:pPr marL="0" indent="0" algn="ctr">
              <a:buNone/>
            </a:pPr>
            <a:r>
              <a:rPr lang="es-EC" dirty="0" err="1"/>
              <a:t>ex:Human</a:t>
            </a:r>
            <a:r>
              <a:rPr lang="es-EC" dirty="0"/>
              <a:t> </a:t>
            </a:r>
            <a:r>
              <a:rPr lang="es-EC" dirty="0" err="1"/>
              <a:t>rdf:type</a:t>
            </a:r>
            <a:r>
              <a:rPr lang="es-EC" dirty="0"/>
              <a:t> </a:t>
            </a:r>
            <a:r>
              <a:rPr lang="es-EC" dirty="0" err="1"/>
              <a:t>rdfs:Class</a:t>
            </a:r>
            <a:r>
              <a:rPr lang="es-EC" dirty="0"/>
              <a:t> .</a:t>
            </a:r>
          </a:p>
          <a:p>
            <a:pPr marL="0" indent="0" algn="ctr">
              <a:buNone/>
            </a:pPr>
            <a:r>
              <a:rPr lang="es-EC" dirty="0" err="1"/>
              <a:t>ex:hasParent</a:t>
            </a:r>
            <a:r>
              <a:rPr lang="es-EC" dirty="0"/>
              <a:t> </a:t>
            </a:r>
            <a:r>
              <a:rPr lang="es-EC" dirty="0" err="1"/>
              <a:t>rdf:type</a:t>
            </a:r>
            <a:r>
              <a:rPr lang="es-EC" dirty="0"/>
              <a:t> </a:t>
            </a:r>
            <a:r>
              <a:rPr lang="es-EC" dirty="0" err="1"/>
              <a:t>rdf:Property</a:t>
            </a:r>
            <a:r>
              <a:rPr lang="es-EC" dirty="0"/>
              <a:t> .</a:t>
            </a:r>
          </a:p>
          <a:p>
            <a:pPr marL="0" indent="0" algn="ctr">
              <a:buNone/>
            </a:pPr>
            <a:r>
              <a:rPr lang="es-EC" dirty="0" err="1"/>
              <a:t>ex:hasParent</a:t>
            </a:r>
            <a:r>
              <a:rPr lang="es-EC" dirty="0"/>
              <a:t> </a:t>
            </a:r>
            <a:r>
              <a:rPr lang="es-EC" dirty="0" err="1"/>
              <a:t>rdfs:domain</a:t>
            </a:r>
            <a:r>
              <a:rPr lang="es-EC" dirty="0"/>
              <a:t> </a:t>
            </a:r>
            <a:r>
              <a:rPr lang="es-EC" dirty="0" err="1"/>
              <a:t>ex:Human</a:t>
            </a:r>
            <a:r>
              <a:rPr lang="es-EC" dirty="0"/>
              <a:t> .</a:t>
            </a:r>
          </a:p>
          <a:p>
            <a:pPr marL="0" indent="0" algn="ctr">
              <a:buNone/>
            </a:pPr>
            <a:r>
              <a:rPr lang="es-EC" dirty="0" err="1"/>
              <a:t>ex:hasParent</a:t>
            </a:r>
            <a:r>
              <a:rPr lang="es-EC" dirty="0"/>
              <a:t> </a:t>
            </a:r>
            <a:r>
              <a:rPr lang="es-EC" dirty="0" err="1"/>
              <a:t>rdfs:range</a:t>
            </a:r>
            <a:r>
              <a:rPr lang="es-EC" dirty="0"/>
              <a:t> </a:t>
            </a:r>
            <a:r>
              <a:rPr lang="es-EC" dirty="0" err="1"/>
              <a:t>ex:Human</a:t>
            </a:r>
            <a:r>
              <a:rPr lang="es-EC" dirty="0"/>
              <a:t> .</a:t>
            </a:r>
          </a:p>
          <a:p>
            <a:pPr marL="0" indent="0" algn="ctr">
              <a:buNone/>
            </a:pPr>
            <a:endParaRPr lang="es-EC" dirty="0" smtClean="0"/>
          </a:p>
          <a:p>
            <a:pPr marL="0" indent="0" algn="ctr">
              <a:buNone/>
            </a:pPr>
            <a:r>
              <a:rPr lang="es-EC" dirty="0" err="1" smtClean="0"/>
              <a:t>ex:tina</a:t>
            </a:r>
            <a:r>
              <a:rPr lang="es-EC" dirty="0" smtClean="0"/>
              <a:t> </a:t>
            </a:r>
            <a:r>
              <a:rPr lang="es-EC" dirty="0" err="1"/>
              <a:t>ex:hasParent</a:t>
            </a:r>
            <a:r>
              <a:rPr lang="es-EC" dirty="0"/>
              <a:t> </a:t>
            </a:r>
            <a:r>
              <a:rPr lang="es-EC" dirty="0" err="1"/>
              <a:t>ex:john</a:t>
            </a:r>
            <a:r>
              <a:rPr lang="es-EC" dirty="0"/>
              <a:t> .</a:t>
            </a:r>
          </a:p>
          <a:p>
            <a:r>
              <a:rPr lang="en-US" dirty="0"/>
              <a:t>What new triples can we infer from the above? </a:t>
            </a:r>
            <a:endParaRPr lang="en-US" dirty="0" smtClean="0"/>
          </a:p>
          <a:p>
            <a:pPr marL="0" indent="0" algn="ctr">
              <a:buNone/>
            </a:pPr>
            <a:r>
              <a:rPr lang="es-EC" dirty="0" err="1" smtClean="0"/>
              <a:t>ex:tina</a:t>
            </a:r>
            <a:r>
              <a:rPr lang="es-EC" dirty="0" smtClean="0"/>
              <a:t> </a:t>
            </a:r>
            <a:r>
              <a:rPr lang="es-EC" dirty="0" err="1"/>
              <a:t>rdf:type</a:t>
            </a:r>
            <a:r>
              <a:rPr lang="es-EC" dirty="0"/>
              <a:t> </a:t>
            </a:r>
            <a:r>
              <a:rPr lang="es-EC" dirty="0" err="1" smtClean="0"/>
              <a:t>ex:Human</a:t>
            </a:r>
            <a:r>
              <a:rPr lang="es-EC" dirty="0" smtClean="0"/>
              <a:t> </a:t>
            </a:r>
            <a:r>
              <a:rPr lang="es-EC" dirty="0"/>
              <a:t>.</a:t>
            </a:r>
          </a:p>
          <a:p>
            <a:pPr marL="0" indent="0" algn="ctr">
              <a:buNone/>
            </a:pPr>
            <a:r>
              <a:rPr lang="es-EC" dirty="0" err="1" smtClean="0"/>
              <a:t>ex:jhon</a:t>
            </a:r>
            <a:r>
              <a:rPr lang="es-EC" dirty="0" smtClean="0"/>
              <a:t> </a:t>
            </a:r>
            <a:r>
              <a:rPr lang="es-EC" dirty="0" err="1"/>
              <a:t>rdf:type</a:t>
            </a:r>
            <a:r>
              <a:rPr lang="es-EC" dirty="0"/>
              <a:t> </a:t>
            </a:r>
            <a:r>
              <a:rPr lang="es-EC" dirty="0" err="1" smtClean="0"/>
              <a:t>ex:Human</a:t>
            </a:r>
            <a:r>
              <a:rPr lang="es-EC" dirty="0" smtClean="0"/>
              <a:t> 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383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RDF </a:t>
            </a:r>
            <a:r>
              <a:rPr lang="es-EC" dirty="0" err="1" smtClean="0"/>
              <a:t>Schema</a:t>
            </a:r>
            <a:r>
              <a:rPr lang="es-EC" dirty="0" smtClean="0"/>
              <a:t>: </a:t>
            </a:r>
            <a:r>
              <a:rPr lang="es-EC" dirty="0" err="1" smtClean="0"/>
              <a:t>the</a:t>
            </a:r>
            <a:r>
              <a:rPr lang="es-EC" dirty="0" smtClean="0"/>
              <a:t> </a:t>
            </a:r>
            <a:r>
              <a:rPr lang="es-EC" dirty="0" err="1" smtClean="0"/>
              <a:t>language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C" b="1" dirty="0" err="1" smtClean="0">
                <a:solidFill>
                  <a:schemeClr val="accent1"/>
                </a:solidFill>
              </a:rPr>
              <a:t>Domain</a:t>
            </a:r>
            <a:r>
              <a:rPr lang="es-EC" b="1" dirty="0" smtClean="0">
                <a:solidFill>
                  <a:schemeClr val="accent1"/>
                </a:solidFill>
              </a:rPr>
              <a:t> and </a:t>
            </a:r>
            <a:r>
              <a:rPr lang="es-EC" b="1" dirty="0" err="1" smtClean="0">
                <a:solidFill>
                  <a:schemeClr val="accent1"/>
                </a:solidFill>
              </a:rPr>
              <a:t>Range</a:t>
            </a:r>
            <a:r>
              <a:rPr lang="es-EC" b="1" dirty="0" smtClean="0">
                <a:solidFill>
                  <a:schemeClr val="accent1"/>
                </a:solidFill>
              </a:rPr>
              <a:t>: </a:t>
            </a:r>
            <a:r>
              <a:rPr lang="es-EC" dirty="0" err="1"/>
              <a:t>Datatypes</a:t>
            </a:r>
            <a:r>
              <a:rPr lang="es-EC" dirty="0"/>
              <a:t> </a:t>
            </a:r>
            <a:r>
              <a:rPr lang="es-EC" dirty="0" err="1"/>
              <a:t>for</a:t>
            </a:r>
            <a:r>
              <a:rPr lang="es-EC" dirty="0"/>
              <a:t> </a:t>
            </a:r>
            <a:r>
              <a:rPr lang="es-EC" dirty="0" err="1" smtClean="0"/>
              <a:t>Ranges</a:t>
            </a:r>
            <a:endParaRPr lang="es-EC" dirty="0" smtClean="0"/>
          </a:p>
          <a:p>
            <a:pPr marL="0" indent="0">
              <a:buNone/>
            </a:pPr>
            <a:endParaRPr lang="es-EC" b="1" dirty="0">
              <a:solidFill>
                <a:schemeClr val="accent1"/>
              </a:solidFill>
            </a:endParaRPr>
          </a:p>
          <a:p>
            <a:r>
              <a:rPr lang="en-US" dirty="0" smtClean="0"/>
              <a:t>The </a:t>
            </a:r>
            <a:r>
              <a:rPr lang="en-US" dirty="0" err="1" smtClean="0"/>
              <a:t>rdfs:range</a:t>
            </a:r>
            <a:r>
              <a:rPr lang="en-US" dirty="0" smtClean="0"/>
              <a:t> </a:t>
            </a:r>
            <a:r>
              <a:rPr lang="en-US" dirty="0"/>
              <a:t>property can also be used </a:t>
            </a:r>
            <a:r>
              <a:rPr lang="en-US" dirty="0" smtClean="0"/>
              <a:t>to indicate </a:t>
            </a:r>
            <a:r>
              <a:rPr lang="en-US" dirty="0"/>
              <a:t>that the value of a property is given by </a:t>
            </a:r>
            <a:r>
              <a:rPr lang="en-US" dirty="0" smtClean="0"/>
              <a:t>a </a:t>
            </a:r>
            <a:r>
              <a:rPr lang="es-EC" b="1" dirty="0" err="1" smtClean="0"/>
              <a:t>typed</a:t>
            </a:r>
            <a:r>
              <a:rPr lang="es-EC" b="1" dirty="0" smtClean="0"/>
              <a:t> </a:t>
            </a:r>
            <a:r>
              <a:rPr lang="es-EC" b="1" dirty="0"/>
              <a:t>literal.</a:t>
            </a:r>
          </a:p>
          <a:p>
            <a:r>
              <a:rPr lang="es-EC" b="1" dirty="0" err="1" smtClean="0"/>
              <a:t>Example</a:t>
            </a:r>
            <a:r>
              <a:rPr lang="es-EC" b="1" dirty="0"/>
              <a:t>:</a:t>
            </a:r>
          </a:p>
          <a:p>
            <a:pPr marL="0" indent="0" algn="ctr">
              <a:buNone/>
            </a:pPr>
            <a:r>
              <a:rPr lang="es-EC" dirty="0" err="1"/>
              <a:t>ex:age</a:t>
            </a:r>
            <a:r>
              <a:rPr lang="es-EC" dirty="0"/>
              <a:t> </a:t>
            </a:r>
            <a:r>
              <a:rPr lang="es-EC" dirty="0" err="1"/>
              <a:t>rdf:type</a:t>
            </a:r>
            <a:r>
              <a:rPr lang="es-EC" dirty="0"/>
              <a:t> </a:t>
            </a:r>
            <a:r>
              <a:rPr lang="es-EC" dirty="0" err="1"/>
              <a:t>rdf:Property</a:t>
            </a:r>
            <a:r>
              <a:rPr lang="es-EC" dirty="0"/>
              <a:t> .</a:t>
            </a:r>
          </a:p>
          <a:p>
            <a:pPr marL="0" indent="0" algn="ctr">
              <a:buNone/>
            </a:pPr>
            <a:r>
              <a:rPr lang="es-EC" dirty="0" err="1"/>
              <a:t>ex:age</a:t>
            </a:r>
            <a:r>
              <a:rPr lang="es-EC" dirty="0"/>
              <a:t> </a:t>
            </a:r>
            <a:r>
              <a:rPr lang="es-EC" dirty="0" err="1"/>
              <a:t>rdfs:range</a:t>
            </a:r>
            <a:r>
              <a:rPr lang="es-EC" dirty="0"/>
              <a:t> </a:t>
            </a:r>
            <a:r>
              <a:rPr lang="es-EC" dirty="0" err="1"/>
              <a:t>xsd:integer</a:t>
            </a:r>
            <a:r>
              <a:rPr lang="es-EC" dirty="0"/>
              <a:t> </a:t>
            </a:r>
            <a:r>
              <a:rPr lang="es-EC" dirty="0" smtClean="0"/>
              <a:t>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34312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Example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professors are </a:t>
            </a:r>
            <a:r>
              <a:rPr lang="en-US" dirty="0" err="1" smtClean="0"/>
              <a:t>academic_staff_members</a:t>
            </a:r>
            <a:endParaRPr lang="en-US" dirty="0" smtClean="0"/>
          </a:p>
          <a:p>
            <a:r>
              <a:rPr lang="en-US" dirty="0" smtClean="0"/>
              <a:t>modules </a:t>
            </a:r>
            <a:r>
              <a:rPr lang="en-US" dirty="0"/>
              <a:t>are taught by academic staff members </a:t>
            </a:r>
            <a:r>
              <a:rPr lang="en-US" dirty="0" smtClean="0"/>
              <a:t>only</a:t>
            </a:r>
          </a:p>
          <a:p>
            <a:r>
              <a:rPr lang="es-EC" dirty="0" err="1" smtClean="0"/>
              <a:t>Is</a:t>
            </a:r>
            <a:r>
              <a:rPr lang="es-EC" dirty="0" smtClean="0"/>
              <a:t> </a:t>
            </a:r>
            <a:r>
              <a:rPr lang="es-EC" dirty="0" err="1" smtClean="0"/>
              <a:t>taught</a:t>
            </a:r>
            <a:r>
              <a:rPr lang="es-EC" dirty="0" smtClean="0"/>
              <a:t> </a:t>
            </a:r>
            <a:r>
              <a:rPr lang="es-EC" dirty="0" err="1" smtClean="0"/>
              <a:t>by</a:t>
            </a:r>
            <a:r>
              <a:rPr lang="es-EC" dirty="0" smtClean="0"/>
              <a:t> </a:t>
            </a:r>
            <a:r>
              <a:rPr lang="es-EC" dirty="0" err="1" smtClean="0"/>
              <a:t>is</a:t>
            </a:r>
            <a:r>
              <a:rPr lang="es-EC" dirty="0" smtClean="0"/>
              <a:t> a </a:t>
            </a:r>
            <a:r>
              <a:rPr lang="es-EC" dirty="0" err="1" smtClean="0"/>
              <a:t>subproperty</a:t>
            </a:r>
            <a:r>
              <a:rPr lang="es-EC" dirty="0" smtClean="0"/>
              <a:t> of </a:t>
            </a:r>
            <a:r>
              <a:rPr lang="es-EC" dirty="0" err="1" smtClean="0"/>
              <a:t>involves</a:t>
            </a:r>
            <a:endParaRPr lang="es-EC" dirty="0" smtClean="0"/>
          </a:p>
          <a:p>
            <a:r>
              <a:rPr lang="es-EC" dirty="0" err="1" smtClean="0"/>
              <a:t>Semantic</a:t>
            </a:r>
            <a:r>
              <a:rPr lang="es-EC" dirty="0" smtClean="0"/>
              <a:t> Web </a:t>
            </a:r>
            <a:r>
              <a:rPr lang="es-EC" dirty="0" err="1" smtClean="0"/>
              <a:t>is</a:t>
            </a:r>
            <a:r>
              <a:rPr lang="es-EC" dirty="0" smtClean="0"/>
              <a:t> a module and Michael </a:t>
            </a:r>
            <a:r>
              <a:rPr lang="es-EC" dirty="0" err="1" smtClean="0"/>
              <a:t>Zang</a:t>
            </a:r>
            <a:r>
              <a:rPr lang="es-EC" dirty="0" smtClean="0"/>
              <a:t> </a:t>
            </a:r>
            <a:r>
              <a:rPr lang="es-EC" dirty="0" err="1" smtClean="0"/>
              <a:t>is</a:t>
            </a:r>
            <a:r>
              <a:rPr lang="es-EC" dirty="0" smtClean="0"/>
              <a:t> a </a:t>
            </a:r>
            <a:r>
              <a:rPr lang="es-EC" dirty="0" err="1" smtClean="0"/>
              <a:t>proffesor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2231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RDF vs. RDFS </a:t>
            </a:r>
            <a:r>
              <a:rPr lang="es-EC" dirty="0" err="1" smtClean="0"/>
              <a:t>layers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792" t="35921" r="26602" b="24523"/>
          <a:stretch/>
        </p:blipFill>
        <p:spPr>
          <a:xfrm>
            <a:off x="838200" y="1842247"/>
            <a:ext cx="8897471" cy="415648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334436" y="6150287"/>
            <a:ext cx="74995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What ‘implicit knowledge’ is missing in the picture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38133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7635" cy="1325563"/>
          </a:xfrm>
        </p:spPr>
        <p:txBody>
          <a:bodyPr/>
          <a:lstStyle/>
          <a:p>
            <a:r>
              <a:rPr lang="en-US" dirty="0" smtClean="0"/>
              <a:t>RDFS Semantics</a:t>
            </a:r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7684" t="27243" r="25772" b="18613"/>
          <a:stretch/>
        </p:blipFill>
        <p:spPr>
          <a:xfrm>
            <a:off x="2225864" y="1690688"/>
            <a:ext cx="7612901" cy="497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4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C" dirty="0" smtClean="0"/>
              <a:t>Preguntas? 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1785" y="1772816"/>
            <a:ext cx="3631853" cy="383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8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RDF </a:t>
            </a:r>
            <a:r>
              <a:rPr lang="es-EC" dirty="0" err="1" smtClean="0"/>
              <a:t>Schema</a:t>
            </a:r>
            <a:r>
              <a:rPr lang="es-EC" dirty="0" smtClean="0"/>
              <a:t>: </a:t>
            </a:r>
            <a:r>
              <a:rPr lang="es-EC" dirty="0" err="1" smtClean="0"/>
              <a:t>the</a:t>
            </a:r>
            <a:r>
              <a:rPr lang="es-EC" dirty="0" smtClean="0"/>
              <a:t> </a:t>
            </a:r>
            <a:r>
              <a:rPr lang="es-EC" dirty="0" err="1" smtClean="0"/>
              <a:t>language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C" dirty="0" err="1" smtClean="0">
                <a:solidFill>
                  <a:schemeClr val="accent1"/>
                </a:solidFill>
              </a:rPr>
              <a:t>Properties</a:t>
            </a:r>
            <a:endParaRPr lang="es-EC" dirty="0" smtClean="0">
              <a:solidFill>
                <a:schemeClr val="accent1"/>
              </a:solidFill>
            </a:endParaRPr>
          </a:p>
          <a:p>
            <a:r>
              <a:rPr lang="es-EC" dirty="0" err="1" smtClean="0"/>
              <a:t>rdf:Property</a:t>
            </a:r>
            <a:endParaRPr lang="es-EC" dirty="0" smtClean="0"/>
          </a:p>
          <a:p>
            <a:r>
              <a:rPr lang="en-US" b="1" dirty="0" smtClean="0"/>
              <a:t>A </a:t>
            </a:r>
            <a:r>
              <a:rPr lang="en-US" b="1" dirty="0"/>
              <a:t>property can be defined by stating that it </a:t>
            </a:r>
            <a:r>
              <a:rPr lang="en-US" b="1" dirty="0" smtClean="0"/>
              <a:t>is an </a:t>
            </a:r>
            <a:r>
              <a:rPr lang="en-US" b="1" dirty="0"/>
              <a:t>instance of the predefined </a:t>
            </a:r>
            <a:r>
              <a:rPr lang="en-US" b="1" dirty="0" smtClean="0"/>
              <a:t>class </a:t>
            </a:r>
            <a:r>
              <a:rPr lang="es-EC" dirty="0" err="1" smtClean="0"/>
              <a:t>rdf:Property</a:t>
            </a:r>
            <a:r>
              <a:rPr lang="es-EC" dirty="0"/>
              <a:t>.</a:t>
            </a:r>
          </a:p>
          <a:p>
            <a:r>
              <a:rPr lang="es-EC" dirty="0" err="1" smtClean="0"/>
              <a:t>Example</a:t>
            </a:r>
            <a:r>
              <a:rPr lang="es-EC" dirty="0" smtClean="0"/>
              <a:t>:</a:t>
            </a:r>
          </a:p>
          <a:p>
            <a:pPr marL="0" indent="0" algn="ctr">
              <a:buNone/>
            </a:pPr>
            <a:r>
              <a:rPr lang="es-EC" dirty="0" err="1" smtClean="0"/>
              <a:t>ex:author</a:t>
            </a:r>
            <a:r>
              <a:rPr lang="es-EC" dirty="0" smtClean="0"/>
              <a:t> </a:t>
            </a:r>
            <a:r>
              <a:rPr lang="es-EC" dirty="0" err="1" smtClean="0"/>
              <a:t>rdf:type</a:t>
            </a:r>
            <a:r>
              <a:rPr lang="es-EC" dirty="0" smtClean="0"/>
              <a:t> </a:t>
            </a:r>
            <a:r>
              <a:rPr lang="es-EC" dirty="0" err="1" smtClean="0"/>
              <a:t>rdf:Property</a:t>
            </a:r>
            <a:r>
              <a:rPr lang="es-EC" dirty="0" smtClean="0"/>
              <a:t> .</a:t>
            </a:r>
          </a:p>
          <a:p>
            <a:r>
              <a:rPr lang="en-US" dirty="0" smtClean="0"/>
              <a:t>Then</a:t>
            </a:r>
            <a:r>
              <a:rPr lang="en-US" dirty="0"/>
              <a:t>, property </a:t>
            </a:r>
            <a:r>
              <a:rPr lang="en-US" dirty="0" err="1"/>
              <a:t>ex:author</a:t>
            </a:r>
            <a:r>
              <a:rPr lang="en-US" dirty="0"/>
              <a:t> can be used as a </a:t>
            </a:r>
            <a:r>
              <a:rPr lang="en-US" b="1" dirty="0" smtClean="0"/>
              <a:t>predicate in </a:t>
            </a:r>
            <a:r>
              <a:rPr lang="en-US" b="1" dirty="0"/>
              <a:t>an RDF triple </a:t>
            </a:r>
            <a:r>
              <a:rPr lang="en-US" dirty="0"/>
              <a:t>such as the </a:t>
            </a:r>
            <a:r>
              <a:rPr lang="en-US" dirty="0" smtClean="0"/>
              <a:t>following:</a:t>
            </a:r>
          </a:p>
          <a:p>
            <a:pPr marL="0" indent="0" algn="ctr">
              <a:buNone/>
            </a:pPr>
            <a:r>
              <a:rPr lang="es-EC" dirty="0" err="1" smtClean="0"/>
              <a:t>ex:john</a:t>
            </a:r>
            <a:r>
              <a:rPr lang="es-EC" dirty="0" smtClean="0"/>
              <a:t> </a:t>
            </a:r>
            <a:r>
              <a:rPr lang="es-EC" dirty="0" err="1" smtClean="0"/>
              <a:t>ex:author</a:t>
            </a:r>
            <a:r>
              <a:rPr lang="es-EC" dirty="0" smtClean="0"/>
              <a:t> ex:book123 .</a:t>
            </a:r>
          </a:p>
          <a:p>
            <a:pPr algn="just"/>
            <a:endParaRPr lang="es-EC" sz="3600" dirty="0"/>
          </a:p>
        </p:txBody>
      </p:sp>
    </p:spTree>
    <p:extLst>
      <p:ext uri="{BB962C8B-B14F-4D97-AF65-F5344CB8AC3E}">
        <p14:creationId xmlns:p14="http://schemas.microsoft.com/office/powerpoint/2010/main" val="215339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RDF </a:t>
            </a:r>
            <a:r>
              <a:rPr lang="es-EC" dirty="0" err="1" smtClean="0"/>
              <a:t>Schema</a:t>
            </a:r>
            <a:r>
              <a:rPr lang="es-EC" dirty="0" smtClean="0"/>
              <a:t>: </a:t>
            </a:r>
            <a:r>
              <a:rPr lang="es-EC" dirty="0" err="1" smtClean="0"/>
              <a:t>the</a:t>
            </a:r>
            <a:r>
              <a:rPr lang="es-EC" dirty="0" smtClean="0"/>
              <a:t> </a:t>
            </a:r>
            <a:r>
              <a:rPr lang="es-EC" dirty="0" err="1" smtClean="0"/>
              <a:t>language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C" dirty="0" err="1" smtClean="0">
                <a:solidFill>
                  <a:schemeClr val="accent1"/>
                </a:solidFill>
              </a:rPr>
              <a:t>Properties</a:t>
            </a:r>
            <a:endParaRPr lang="es-EC" dirty="0" smtClean="0">
              <a:solidFill>
                <a:schemeClr val="accent1"/>
              </a:solidFill>
            </a:endParaRPr>
          </a:p>
          <a:p>
            <a:r>
              <a:rPr lang="es-EC" dirty="0" err="1" smtClean="0"/>
              <a:t>rdf:Property</a:t>
            </a:r>
            <a:endParaRPr lang="es-EC" dirty="0" smtClean="0"/>
          </a:p>
          <a:p>
            <a:r>
              <a:rPr lang="en-US" sz="3600" b="1" dirty="0" smtClean="0"/>
              <a:t>Defining </a:t>
            </a:r>
            <a:r>
              <a:rPr lang="en-US" sz="3600" b="1" dirty="0"/>
              <a:t>a property explicitly </a:t>
            </a:r>
            <a:r>
              <a:rPr lang="en-US" sz="3600" b="1" dirty="0" smtClean="0"/>
              <a:t>is optional</a:t>
            </a:r>
            <a:r>
              <a:rPr lang="en-US" sz="3600" dirty="0"/>
              <a:t>; if we write the RDF triple</a:t>
            </a:r>
          </a:p>
          <a:p>
            <a:pPr marL="0" indent="0" algn="ctr">
              <a:buNone/>
            </a:pPr>
            <a:r>
              <a:rPr lang="es-EC" sz="3600" dirty="0"/>
              <a:t>S P O .</a:t>
            </a:r>
          </a:p>
          <a:p>
            <a:r>
              <a:rPr lang="en-US" sz="3600" dirty="0"/>
              <a:t>then P is </a:t>
            </a:r>
            <a:r>
              <a:rPr lang="en-US" sz="3600" b="1" dirty="0"/>
              <a:t>inferred </a:t>
            </a:r>
            <a:r>
              <a:rPr lang="en-US" sz="3600" dirty="0"/>
              <a:t>to be a property </a:t>
            </a:r>
            <a:r>
              <a:rPr lang="en-US" sz="3600" dirty="0" smtClean="0"/>
              <a:t>by </a:t>
            </a:r>
            <a:r>
              <a:rPr lang="es-EC" sz="3600" dirty="0" smtClean="0"/>
              <a:t>RDFS.</a:t>
            </a:r>
          </a:p>
          <a:p>
            <a:r>
              <a:rPr lang="en-US" sz="3600" dirty="0"/>
              <a:t>Optionally, properties can be declared </a:t>
            </a:r>
            <a:r>
              <a:rPr lang="en-US" sz="3600" dirty="0" smtClean="0"/>
              <a:t>to apply </a:t>
            </a:r>
            <a:r>
              <a:rPr lang="en-US" sz="3600" dirty="0"/>
              <a:t>to certain instances of classes </a:t>
            </a:r>
            <a:r>
              <a:rPr lang="en-US" sz="3600" dirty="0" smtClean="0"/>
              <a:t>by defining </a:t>
            </a:r>
            <a:r>
              <a:rPr lang="en-US" sz="3600" dirty="0"/>
              <a:t>their </a:t>
            </a:r>
            <a:r>
              <a:rPr lang="en-US" sz="3600" b="1" dirty="0"/>
              <a:t>domain and range.</a:t>
            </a:r>
            <a:endParaRPr lang="es-EC" sz="3600" dirty="0"/>
          </a:p>
        </p:txBody>
      </p:sp>
    </p:spTree>
    <p:extLst>
      <p:ext uri="{BB962C8B-B14F-4D97-AF65-F5344CB8AC3E}">
        <p14:creationId xmlns:p14="http://schemas.microsoft.com/office/powerpoint/2010/main" val="423103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RDF </a:t>
            </a:r>
            <a:r>
              <a:rPr lang="es-EC" dirty="0" err="1" smtClean="0"/>
              <a:t>Schema</a:t>
            </a:r>
            <a:r>
              <a:rPr lang="es-EC" dirty="0" smtClean="0"/>
              <a:t>: </a:t>
            </a:r>
            <a:r>
              <a:rPr lang="es-EC" dirty="0" err="1" smtClean="0"/>
              <a:t>the</a:t>
            </a:r>
            <a:r>
              <a:rPr lang="es-EC" dirty="0" smtClean="0"/>
              <a:t> </a:t>
            </a:r>
            <a:r>
              <a:rPr lang="es-EC" dirty="0" err="1" smtClean="0"/>
              <a:t>language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C" b="1" dirty="0" err="1" smtClean="0">
                <a:solidFill>
                  <a:schemeClr val="accent1"/>
                </a:solidFill>
              </a:rPr>
              <a:t>Domain</a:t>
            </a:r>
            <a:r>
              <a:rPr lang="es-EC" b="1" dirty="0" smtClean="0">
                <a:solidFill>
                  <a:schemeClr val="accent1"/>
                </a:solidFill>
              </a:rPr>
              <a:t> and </a:t>
            </a:r>
            <a:r>
              <a:rPr lang="es-EC" b="1" dirty="0" err="1" smtClean="0">
                <a:solidFill>
                  <a:schemeClr val="accent1"/>
                </a:solidFill>
              </a:rPr>
              <a:t>Range</a:t>
            </a:r>
            <a:r>
              <a:rPr lang="es-EC" b="1" dirty="0" smtClean="0">
                <a:solidFill>
                  <a:schemeClr val="accent1"/>
                </a:solidFill>
              </a:rPr>
              <a:t>: </a:t>
            </a:r>
            <a:r>
              <a:rPr lang="es-EC" b="1" dirty="0" err="1" smtClean="0"/>
              <a:t>Example</a:t>
            </a:r>
            <a:endParaRPr lang="es-EC" b="1" dirty="0" smtClean="0"/>
          </a:p>
          <a:p>
            <a:pPr marL="0" indent="0">
              <a:buNone/>
            </a:pPr>
            <a:endParaRPr lang="es-EC" b="1" dirty="0"/>
          </a:p>
          <a:p>
            <a:pPr marL="0" indent="0" algn="ctr">
              <a:buNone/>
            </a:pPr>
            <a:r>
              <a:rPr lang="es-EC" dirty="0" err="1"/>
              <a:t>ex:Book</a:t>
            </a:r>
            <a:r>
              <a:rPr lang="es-EC" dirty="0"/>
              <a:t> </a:t>
            </a:r>
            <a:r>
              <a:rPr lang="es-EC" dirty="0" err="1"/>
              <a:t>rdf:type</a:t>
            </a:r>
            <a:r>
              <a:rPr lang="es-EC" dirty="0"/>
              <a:t> </a:t>
            </a:r>
            <a:r>
              <a:rPr lang="es-EC" dirty="0" err="1"/>
              <a:t>rdfs:Class</a:t>
            </a:r>
            <a:r>
              <a:rPr lang="es-EC" dirty="0"/>
              <a:t> .</a:t>
            </a:r>
          </a:p>
          <a:p>
            <a:pPr marL="0" indent="0" algn="ctr">
              <a:buNone/>
            </a:pPr>
            <a:r>
              <a:rPr lang="es-EC" dirty="0" err="1"/>
              <a:t>ex:Person</a:t>
            </a:r>
            <a:r>
              <a:rPr lang="es-EC" dirty="0"/>
              <a:t> </a:t>
            </a:r>
            <a:r>
              <a:rPr lang="es-EC" dirty="0" err="1"/>
              <a:t>rdf:type</a:t>
            </a:r>
            <a:r>
              <a:rPr lang="es-EC" dirty="0"/>
              <a:t> </a:t>
            </a:r>
            <a:r>
              <a:rPr lang="es-EC" dirty="0" err="1"/>
              <a:t>rdfs:Class</a:t>
            </a:r>
            <a:r>
              <a:rPr lang="es-EC" dirty="0"/>
              <a:t> </a:t>
            </a:r>
            <a:r>
              <a:rPr lang="es-EC" dirty="0" smtClean="0"/>
              <a:t>.</a:t>
            </a:r>
          </a:p>
          <a:p>
            <a:pPr marL="0" indent="0" algn="ctr">
              <a:buNone/>
            </a:pPr>
            <a:endParaRPr lang="es-EC" dirty="0"/>
          </a:p>
          <a:p>
            <a:pPr marL="0" indent="0" algn="ctr">
              <a:buNone/>
            </a:pPr>
            <a:r>
              <a:rPr lang="es-EC" dirty="0" err="1"/>
              <a:t>ex:author</a:t>
            </a:r>
            <a:r>
              <a:rPr lang="es-EC" dirty="0"/>
              <a:t> </a:t>
            </a:r>
            <a:r>
              <a:rPr lang="es-EC" dirty="0" err="1"/>
              <a:t>rdf:type</a:t>
            </a:r>
            <a:r>
              <a:rPr lang="es-EC" dirty="0"/>
              <a:t> </a:t>
            </a:r>
            <a:r>
              <a:rPr lang="es-EC" dirty="0" err="1"/>
              <a:t>rdf:Property</a:t>
            </a:r>
            <a:r>
              <a:rPr lang="es-EC" dirty="0"/>
              <a:t> </a:t>
            </a:r>
            <a:r>
              <a:rPr lang="es-EC" dirty="0" smtClean="0"/>
              <a:t>.</a:t>
            </a:r>
          </a:p>
          <a:p>
            <a:pPr marL="0" indent="0" algn="ctr">
              <a:buNone/>
            </a:pPr>
            <a:endParaRPr lang="es-EC" dirty="0"/>
          </a:p>
          <a:p>
            <a:pPr marL="0" indent="0" algn="ctr">
              <a:buNone/>
            </a:pPr>
            <a:r>
              <a:rPr lang="es-EC" dirty="0" err="1"/>
              <a:t>ex:author</a:t>
            </a:r>
            <a:r>
              <a:rPr lang="es-EC" dirty="0"/>
              <a:t> </a:t>
            </a:r>
            <a:r>
              <a:rPr lang="es-EC" dirty="0" err="1"/>
              <a:t>rdfs:domain</a:t>
            </a:r>
            <a:r>
              <a:rPr lang="es-EC" dirty="0"/>
              <a:t> </a:t>
            </a:r>
            <a:r>
              <a:rPr lang="es-EC" dirty="0" err="1"/>
              <a:t>ex:Book</a:t>
            </a:r>
            <a:r>
              <a:rPr lang="es-EC" dirty="0"/>
              <a:t> .</a:t>
            </a:r>
          </a:p>
          <a:p>
            <a:pPr marL="0" indent="0" algn="ctr">
              <a:buNone/>
            </a:pPr>
            <a:r>
              <a:rPr lang="es-EC" dirty="0" err="1"/>
              <a:t>ex:author</a:t>
            </a:r>
            <a:r>
              <a:rPr lang="es-EC" dirty="0"/>
              <a:t> </a:t>
            </a:r>
            <a:r>
              <a:rPr lang="es-EC" dirty="0" err="1"/>
              <a:t>rdfs:range</a:t>
            </a:r>
            <a:r>
              <a:rPr lang="es-EC" dirty="0"/>
              <a:t> </a:t>
            </a:r>
            <a:r>
              <a:rPr lang="es-EC" dirty="0" err="1"/>
              <a:t>ex:Person</a:t>
            </a:r>
            <a:r>
              <a:rPr lang="es-EC" dirty="0"/>
              <a:t> .</a:t>
            </a:r>
            <a:endParaRPr lang="es-EC" b="1" dirty="0" smtClean="0"/>
          </a:p>
        </p:txBody>
      </p:sp>
    </p:spTree>
    <p:extLst>
      <p:ext uri="{BB962C8B-B14F-4D97-AF65-F5344CB8AC3E}">
        <p14:creationId xmlns:p14="http://schemas.microsoft.com/office/powerpoint/2010/main" val="198442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RDF </a:t>
            </a:r>
            <a:r>
              <a:rPr lang="es-EC" dirty="0" err="1" smtClean="0"/>
              <a:t>Schema</a:t>
            </a:r>
            <a:r>
              <a:rPr lang="es-EC" dirty="0" smtClean="0"/>
              <a:t>: </a:t>
            </a:r>
            <a:r>
              <a:rPr lang="es-EC" dirty="0" err="1" smtClean="0"/>
              <a:t>the</a:t>
            </a:r>
            <a:r>
              <a:rPr lang="es-EC" dirty="0" smtClean="0"/>
              <a:t> </a:t>
            </a:r>
            <a:r>
              <a:rPr lang="es-EC" dirty="0" err="1" smtClean="0"/>
              <a:t>language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C" b="1" dirty="0" err="1" smtClean="0">
                <a:solidFill>
                  <a:schemeClr val="accent1"/>
                </a:solidFill>
              </a:rPr>
              <a:t>Domain</a:t>
            </a:r>
            <a:r>
              <a:rPr lang="es-EC" b="1" dirty="0" smtClean="0">
                <a:solidFill>
                  <a:schemeClr val="accent1"/>
                </a:solidFill>
              </a:rPr>
              <a:t> and </a:t>
            </a:r>
            <a:r>
              <a:rPr lang="es-EC" b="1" dirty="0" err="1" smtClean="0">
                <a:solidFill>
                  <a:schemeClr val="accent1"/>
                </a:solidFill>
              </a:rPr>
              <a:t>Range</a:t>
            </a:r>
            <a:r>
              <a:rPr lang="es-EC" b="1" dirty="0" smtClean="0">
                <a:solidFill>
                  <a:schemeClr val="accent1"/>
                </a:solidFill>
              </a:rPr>
              <a:t>:</a:t>
            </a:r>
          </a:p>
          <a:p>
            <a:endParaRPr lang="en-US" sz="3600" dirty="0" smtClean="0"/>
          </a:p>
          <a:p>
            <a:r>
              <a:rPr lang="en-US" sz="3600" dirty="0" smtClean="0"/>
              <a:t>For </a:t>
            </a:r>
            <a:r>
              <a:rPr lang="en-US" sz="3600" dirty="0"/>
              <a:t>a property, we can have </a:t>
            </a:r>
            <a:r>
              <a:rPr lang="en-US" sz="3600" b="1" dirty="0"/>
              <a:t>zero, one, </a:t>
            </a:r>
            <a:r>
              <a:rPr lang="en-US" sz="3600" b="1" dirty="0" smtClean="0"/>
              <a:t>or more </a:t>
            </a:r>
            <a:r>
              <a:rPr lang="en-US" sz="3600" b="1" dirty="0"/>
              <a:t>than one </a:t>
            </a:r>
            <a:r>
              <a:rPr lang="en-US" sz="3600" dirty="0" smtClean="0"/>
              <a:t>domain </a:t>
            </a:r>
            <a:r>
              <a:rPr lang="en-US" sz="3600" dirty="0"/>
              <a:t>or </a:t>
            </a:r>
            <a:r>
              <a:rPr lang="en-US" sz="3600" dirty="0" smtClean="0"/>
              <a:t>range </a:t>
            </a:r>
            <a:r>
              <a:rPr lang="es-EC" sz="3600" dirty="0" err="1" smtClean="0"/>
              <a:t>statements</a:t>
            </a:r>
            <a:r>
              <a:rPr lang="es-EC" sz="3600" dirty="0" smtClean="0"/>
              <a:t>.</a:t>
            </a:r>
          </a:p>
          <a:p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88202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RDF </a:t>
            </a:r>
            <a:r>
              <a:rPr lang="es-EC" dirty="0" err="1" smtClean="0"/>
              <a:t>Schema</a:t>
            </a:r>
            <a:r>
              <a:rPr lang="es-EC" dirty="0" smtClean="0"/>
              <a:t>: </a:t>
            </a:r>
            <a:r>
              <a:rPr lang="es-EC" dirty="0" err="1" smtClean="0"/>
              <a:t>the</a:t>
            </a:r>
            <a:r>
              <a:rPr lang="es-EC" dirty="0" smtClean="0"/>
              <a:t> </a:t>
            </a:r>
            <a:r>
              <a:rPr lang="es-EC" dirty="0" err="1" smtClean="0"/>
              <a:t>language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C" b="1" dirty="0" err="1" smtClean="0">
                <a:solidFill>
                  <a:schemeClr val="accent1"/>
                </a:solidFill>
              </a:rPr>
              <a:t>Domain</a:t>
            </a:r>
            <a:r>
              <a:rPr lang="es-EC" b="1" dirty="0" smtClean="0">
                <a:solidFill>
                  <a:schemeClr val="accent1"/>
                </a:solidFill>
              </a:rPr>
              <a:t> and </a:t>
            </a:r>
            <a:r>
              <a:rPr lang="es-EC" b="1" dirty="0" err="1" smtClean="0">
                <a:solidFill>
                  <a:schemeClr val="accent1"/>
                </a:solidFill>
              </a:rPr>
              <a:t>Range</a:t>
            </a:r>
            <a:r>
              <a:rPr lang="es-EC" b="1" dirty="0" smtClean="0">
                <a:solidFill>
                  <a:schemeClr val="accent1"/>
                </a:solidFill>
              </a:rPr>
              <a:t>:</a:t>
            </a:r>
          </a:p>
          <a:p>
            <a:pPr algn="just"/>
            <a:r>
              <a:rPr lang="en-US" sz="3600" b="1" dirty="0" smtClean="0"/>
              <a:t>No </a:t>
            </a:r>
            <a:r>
              <a:rPr lang="en-US" sz="3600" b="1" dirty="0"/>
              <a:t>domain or no range statement</a:t>
            </a:r>
            <a:r>
              <a:rPr lang="en-US" sz="3600" dirty="0"/>
              <a:t>: If no </a:t>
            </a:r>
            <a:r>
              <a:rPr lang="en-US" sz="3600" dirty="0" smtClean="0"/>
              <a:t>range statement </a:t>
            </a:r>
            <a:r>
              <a:rPr lang="en-US" sz="3600" dirty="0"/>
              <a:t>has been made for property P, then </a:t>
            </a:r>
            <a:r>
              <a:rPr lang="en-US" sz="3600" b="1" dirty="0" smtClean="0"/>
              <a:t>nothing has </a:t>
            </a:r>
            <a:r>
              <a:rPr lang="en-US" sz="3600" b="1" dirty="0"/>
              <a:t>been said about the values </a:t>
            </a:r>
            <a:r>
              <a:rPr lang="en-US" sz="3600" dirty="0"/>
              <a:t>of this property</a:t>
            </a:r>
            <a:r>
              <a:rPr lang="en-US" sz="3600" dirty="0" smtClean="0"/>
              <a:t>. Similarly </a:t>
            </a:r>
            <a:r>
              <a:rPr lang="en-US" sz="3600" dirty="0"/>
              <a:t>for no domain statement</a:t>
            </a:r>
            <a:r>
              <a:rPr lang="en-US" sz="3600" dirty="0" smtClean="0"/>
              <a:t>.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Example</a:t>
            </a:r>
            <a:r>
              <a:rPr lang="en-US" sz="3600" b="1" dirty="0"/>
              <a:t>: </a:t>
            </a:r>
            <a:r>
              <a:rPr lang="en-US" sz="3600" dirty="0"/>
              <a:t>If we have only the triple</a:t>
            </a:r>
          </a:p>
          <a:p>
            <a:pPr marL="0" indent="0" algn="ctr">
              <a:buNone/>
            </a:pPr>
            <a:r>
              <a:rPr lang="es-EC" sz="3600" dirty="0" err="1" smtClean="0"/>
              <a:t>ex:frank</a:t>
            </a:r>
            <a:r>
              <a:rPr lang="es-EC" sz="3600" dirty="0" smtClean="0"/>
              <a:t> </a:t>
            </a:r>
            <a:r>
              <a:rPr lang="es-EC" sz="3600" dirty="0" err="1"/>
              <a:t>ex:hasMother</a:t>
            </a:r>
            <a:r>
              <a:rPr lang="es-EC" sz="3600" dirty="0"/>
              <a:t> </a:t>
            </a:r>
            <a:r>
              <a:rPr lang="es-EC" sz="3600" dirty="0" err="1" smtClean="0"/>
              <a:t>ex:mary</a:t>
            </a:r>
            <a:r>
              <a:rPr lang="es-EC" sz="3600" dirty="0" smtClean="0"/>
              <a:t> </a:t>
            </a:r>
            <a:r>
              <a:rPr lang="es-EC" sz="3600" dirty="0"/>
              <a:t>.</a:t>
            </a:r>
          </a:p>
          <a:p>
            <a:pPr marL="0" indent="0" algn="ctr">
              <a:buNone/>
            </a:pPr>
            <a:endParaRPr lang="en-US" sz="3600" dirty="0"/>
          </a:p>
          <a:p>
            <a:r>
              <a:rPr lang="en-US" sz="3600" dirty="0" smtClean="0"/>
              <a:t>then </a:t>
            </a:r>
            <a:r>
              <a:rPr lang="en-US" sz="3600" dirty="0"/>
              <a:t>nothing can be inferred from it regarding </a:t>
            </a:r>
            <a:r>
              <a:rPr lang="en-US" sz="3600" dirty="0" smtClean="0"/>
              <a:t>resources </a:t>
            </a:r>
            <a:r>
              <a:rPr lang="es-EC" sz="3600" dirty="0" err="1" smtClean="0"/>
              <a:t>ex:frank</a:t>
            </a:r>
            <a:r>
              <a:rPr lang="es-EC" sz="3600" dirty="0" smtClean="0"/>
              <a:t> </a:t>
            </a:r>
            <a:r>
              <a:rPr lang="es-EC" sz="3600" dirty="0"/>
              <a:t>and </a:t>
            </a:r>
            <a:r>
              <a:rPr lang="es-EC" sz="3600" dirty="0" err="1" smtClean="0"/>
              <a:t>ex:mary</a:t>
            </a:r>
            <a:endParaRPr lang="es-EC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0118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RDF </a:t>
            </a:r>
            <a:r>
              <a:rPr lang="es-EC" dirty="0" err="1" smtClean="0"/>
              <a:t>Schema</a:t>
            </a:r>
            <a:r>
              <a:rPr lang="es-EC" dirty="0" smtClean="0"/>
              <a:t>: </a:t>
            </a:r>
            <a:r>
              <a:rPr lang="es-EC" dirty="0" err="1" smtClean="0"/>
              <a:t>the</a:t>
            </a:r>
            <a:r>
              <a:rPr lang="es-EC" dirty="0" smtClean="0"/>
              <a:t> </a:t>
            </a:r>
            <a:r>
              <a:rPr lang="es-EC" dirty="0" err="1" smtClean="0"/>
              <a:t>language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C" b="1" dirty="0" err="1" smtClean="0">
                <a:solidFill>
                  <a:schemeClr val="accent1"/>
                </a:solidFill>
              </a:rPr>
              <a:t>Domain</a:t>
            </a:r>
            <a:r>
              <a:rPr lang="es-EC" b="1" dirty="0" smtClean="0">
                <a:solidFill>
                  <a:schemeClr val="accent1"/>
                </a:solidFill>
              </a:rPr>
              <a:t> and </a:t>
            </a:r>
            <a:r>
              <a:rPr lang="es-EC" b="1" dirty="0" err="1" smtClean="0">
                <a:solidFill>
                  <a:schemeClr val="accent1"/>
                </a:solidFill>
              </a:rPr>
              <a:t>Range</a:t>
            </a:r>
            <a:r>
              <a:rPr lang="es-EC" b="1" dirty="0" smtClean="0">
                <a:solidFill>
                  <a:schemeClr val="accent1"/>
                </a:solidFill>
              </a:rPr>
              <a:t>:</a:t>
            </a:r>
          </a:p>
          <a:p>
            <a:r>
              <a:rPr lang="en-US" sz="3200" b="1" dirty="0"/>
              <a:t>One domain statement: </a:t>
            </a:r>
            <a:r>
              <a:rPr lang="en-US" sz="3200" dirty="0"/>
              <a:t>If we have</a:t>
            </a:r>
          </a:p>
          <a:p>
            <a:pPr marL="0" indent="0" algn="ctr">
              <a:buNone/>
            </a:pPr>
            <a:r>
              <a:rPr lang="es-EC" sz="3200" dirty="0"/>
              <a:t>P </a:t>
            </a:r>
            <a:r>
              <a:rPr lang="es-EC" sz="3200" dirty="0" err="1"/>
              <a:t>rdfs:domain</a:t>
            </a:r>
            <a:r>
              <a:rPr lang="es-EC" sz="3200" dirty="0"/>
              <a:t> D .</a:t>
            </a:r>
          </a:p>
          <a:p>
            <a:r>
              <a:rPr lang="en-US" sz="3200" dirty="0" smtClean="0"/>
              <a:t>then </a:t>
            </a:r>
            <a:r>
              <a:rPr lang="en-US" sz="3200" dirty="0"/>
              <a:t>we can </a:t>
            </a:r>
            <a:r>
              <a:rPr lang="en-US" sz="3200" b="1" dirty="0"/>
              <a:t>infer </a:t>
            </a:r>
            <a:r>
              <a:rPr lang="en-US" sz="3200" dirty="0"/>
              <a:t>that when P is applied to </a:t>
            </a:r>
            <a:r>
              <a:rPr lang="en-US" sz="3200" dirty="0" smtClean="0"/>
              <a:t>some resource</a:t>
            </a:r>
            <a:r>
              <a:rPr lang="en-US" sz="3200" dirty="0"/>
              <a:t>, this resource is an instance of class D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r>
              <a:rPr lang="en-US" sz="3200" b="1" dirty="0"/>
              <a:t>One range statement: </a:t>
            </a:r>
            <a:r>
              <a:rPr lang="en-US" sz="3200" dirty="0"/>
              <a:t>If we have</a:t>
            </a:r>
          </a:p>
          <a:p>
            <a:pPr marL="0" indent="0" algn="ctr">
              <a:buNone/>
            </a:pPr>
            <a:r>
              <a:rPr lang="es-EC" sz="3200" dirty="0"/>
              <a:t>P </a:t>
            </a:r>
            <a:r>
              <a:rPr lang="es-EC" sz="3200" dirty="0" err="1"/>
              <a:t>rdfs:range</a:t>
            </a:r>
            <a:r>
              <a:rPr lang="es-EC" sz="3200" dirty="0"/>
              <a:t> R .</a:t>
            </a:r>
          </a:p>
          <a:p>
            <a:r>
              <a:rPr lang="en-US" sz="3200" dirty="0"/>
              <a:t>then we can </a:t>
            </a:r>
            <a:r>
              <a:rPr lang="en-US" sz="3200" b="1" dirty="0"/>
              <a:t>infer </a:t>
            </a:r>
            <a:r>
              <a:rPr lang="en-US" sz="3200" dirty="0"/>
              <a:t>that when P is applied to </a:t>
            </a:r>
            <a:r>
              <a:rPr lang="en-US" sz="3200" dirty="0" smtClean="0"/>
              <a:t>some resource</a:t>
            </a:r>
            <a:r>
              <a:rPr lang="en-US" sz="3200" dirty="0"/>
              <a:t>, the value of P is an instance of class R.</a:t>
            </a:r>
            <a:endParaRPr lang="es-EC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978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RDF </a:t>
            </a:r>
            <a:r>
              <a:rPr lang="es-EC" dirty="0" err="1" smtClean="0"/>
              <a:t>Schema</a:t>
            </a:r>
            <a:r>
              <a:rPr lang="es-EC" dirty="0" smtClean="0"/>
              <a:t>: </a:t>
            </a:r>
            <a:r>
              <a:rPr lang="es-EC" dirty="0" err="1" smtClean="0"/>
              <a:t>the</a:t>
            </a:r>
            <a:r>
              <a:rPr lang="es-EC" dirty="0" smtClean="0"/>
              <a:t> </a:t>
            </a:r>
            <a:r>
              <a:rPr lang="es-EC" dirty="0" err="1" smtClean="0"/>
              <a:t>language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C" b="1" dirty="0" err="1" smtClean="0">
                <a:solidFill>
                  <a:schemeClr val="accent1"/>
                </a:solidFill>
              </a:rPr>
              <a:t>Domain</a:t>
            </a:r>
            <a:r>
              <a:rPr lang="es-EC" b="1" dirty="0" smtClean="0">
                <a:solidFill>
                  <a:schemeClr val="accent1"/>
                </a:solidFill>
              </a:rPr>
              <a:t> and </a:t>
            </a:r>
            <a:r>
              <a:rPr lang="es-EC" b="1" dirty="0" err="1" smtClean="0">
                <a:solidFill>
                  <a:schemeClr val="accent1"/>
                </a:solidFill>
              </a:rPr>
              <a:t>Range</a:t>
            </a:r>
            <a:endParaRPr lang="es-EC" b="1" dirty="0" smtClean="0">
              <a:solidFill>
                <a:schemeClr val="accent1"/>
              </a:solidFill>
            </a:endParaRPr>
          </a:p>
          <a:p>
            <a:r>
              <a:rPr lang="es-EC" dirty="0" err="1"/>
              <a:t>If</a:t>
            </a:r>
            <a:r>
              <a:rPr lang="es-EC" dirty="0"/>
              <a:t> </a:t>
            </a:r>
            <a:r>
              <a:rPr lang="es-EC" dirty="0" err="1"/>
              <a:t>we</a:t>
            </a:r>
            <a:r>
              <a:rPr lang="es-EC" dirty="0"/>
              <a:t> </a:t>
            </a:r>
            <a:r>
              <a:rPr lang="es-EC" dirty="0" err="1"/>
              <a:t>have</a:t>
            </a:r>
            <a:endParaRPr lang="es-EC" dirty="0"/>
          </a:p>
          <a:p>
            <a:pPr marL="0" indent="0" algn="ctr">
              <a:buNone/>
            </a:pPr>
            <a:r>
              <a:rPr lang="es-EC" dirty="0" err="1" smtClean="0"/>
              <a:t>ex:author</a:t>
            </a:r>
            <a:r>
              <a:rPr lang="es-EC" dirty="0" smtClean="0"/>
              <a:t> </a:t>
            </a:r>
            <a:r>
              <a:rPr lang="es-EC" dirty="0" err="1"/>
              <a:t>rdfs:domain</a:t>
            </a:r>
            <a:r>
              <a:rPr lang="es-EC" dirty="0"/>
              <a:t> </a:t>
            </a:r>
            <a:r>
              <a:rPr lang="es-EC" dirty="0" err="1" smtClean="0"/>
              <a:t>ex:Book</a:t>
            </a:r>
            <a:r>
              <a:rPr lang="es-EC" dirty="0" smtClean="0"/>
              <a:t> </a:t>
            </a:r>
            <a:r>
              <a:rPr lang="es-EC" dirty="0"/>
              <a:t>.</a:t>
            </a:r>
          </a:p>
          <a:p>
            <a:pPr marL="0" indent="0" algn="ctr">
              <a:buNone/>
            </a:pPr>
            <a:r>
              <a:rPr lang="es-EC" dirty="0" smtClean="0"/>
              <a:t>ex:book123 </a:t>
            </a:r>
            <a:r>
              <a:rPr lang="es-EC" dirty="0" err="1" smtClean="0"/>
              <a:t>ex:author</a:t>
            </a:r>
            <a:r>
              <a:rPr lang="es-EC" dirty="0" smtClean="0"/>
              <a:t> </a:t>
            </a:r>
            <a:r>
              <a:rPr lang="es-EC" dirty="0" err="1" smtClean="0"/>
              <a:t>ex:frank</a:t>
            </a:r>
            <a:r>
              <a:rPr lang="es-EC" dirty="0" smtClean="0"/>
              <a:t> </a:t>
            </a:r>
            <a:r>
              <a:rPr lang="es-EC" dirty="0"/>
              <a:t>.</a:t>
            </a:r>
          </a:p>
          <a:p>
            <a:pPr marL="0" indent="0">
              <a:buNone/>
            </a:pPr>
            <a:r>
              <a:rPr lang="es-EC" dirty="0"/>
              <a:t> </a:t>
            </a:r>
            <a:r>
              <a:rPr lang="es-EC" dirty="0" smtClean="0"/>
              <a:t>  </a:t>
            </a:r>
            <a:r>
              <a:rPr lang="es-EC" dirty="0" err="1" smtClean="0"/>
              <a:t>then</a:t>
            </a:r>
            <a:r>
              <a:rPr lang="es-EC" dirty="0" smtClean="0"/>
              <a:t> </a:t>
            </a:r>
            <a:r>
              <a:rPr lang="es-EC" dirty="0" err="1"/>
              <a:t>we</a:t>
            </a:r>
            <a:r>
              <a:rPr lang="es-EC" dirty="0"/>
              <a:t> can </a:t>
            </a:r>
            <a:r>
              <a:rPr lang="es-EC" dirty="0" err="1"/>
              <a:t>infer</a:t>
            </a:r>
            <a:r>
              <a:rPr lang="es-EC" dirty="0"/>
              <a:t>:</a:t>
            </a:r>
          </a:p>
          <a:p>
            <a:pPr marL="0" indent="0" algn="ctr">
              <a:buNone/>
            </a:pPr>
            <a:r>
              <a:rPr lang="es-EC" dirty="0" smtClean="0"/>
              <a:t>ex:book123 </a:t>
            </a:r>
            <a:r>
              <a:rPr lang="es-EC" dirty="0" err="1"/>
              <a:t>rdf:type</a:t>
            </a:r>
            <a:r>
              <a:rPr lang="es-EC" dirty="0"/>
              <a:t> </a:t>
            </a:r>
            <a:r>
              <a:rPr lang="es-EC" dirty="0" err="1" smtClean="0"/>
              <a:t>ex:Book</a:t>
            </a:r>
            <a:r>
              <a:rPr lang="es-EC" dirty="0" smtClean="0"/>
              <a:t>.</a:t>
            </a:r>
            <a:endParaRPr lang="es-EC" dirty="0"/>
          </a:p>
          <a:p>
            <a:r>
              <a:rPr lang="es-EC" dirty="0" err="1" smtClean="0"/>
              <a:t>If</a:t>
            </a:r>
            <a:r>
              <a:rPr lang="es-EC" dirty="0" smtClean="0"/>
              <a:t> </a:t>
            </a:r>
            <a:r>
              <a:rPr lang="es-EC" dirty="0" err="1"/>
              <a:t>we</a:t>
            </a:r>
            <a:r>
              <a:rPr lang="es-EC" dirty="0"/>
              <a:t> </a:t>
            </a:r>
            <a:r>
              <a:rPr lang="es-EC" dirty="0" err="1" smtClean="0"/>
              <a:t>have</a:t>
            </a:r>
            <a:endParaRPr lang="es-EC" dirty="0" smtClean="0"/>
          </a:p>
          <a:p>
            <a:pPr marL="0" indent="0" algn="ctr">
              <a:buNone/>
            </a:pPr>
            <a:r>
              <a:rPr lang="es-EC" dirty="0" err="1" smtClean="0"/>
              <a:t>ex:author</a:t>
            </a:r>
            <a:r>
              <a:rPr lang="es-EC" dirty="0" smtClean="0"/>
              <a:t> </a:t>
            </a:r>
            <a:r>
              <a:rPr lang="es-EC" dirty="0" err="1" smtClean="0"/>
              <a:t>rdfs:range</a:t>
            </a:r>
            <a:r>
              <a:rPr lang="es-EC" dirty="0" smtClean="0"/>
              <a:t> </a:t>
            </a:r>
            <a:r>
              <a:rPr lang="es-EC" dirty="0" err="1" smtClean="0"/>
              <a:t>ex:Person</a:t>
            </a:r>
            <a:r>
              <a:rPr lang="es-EC" dirty="0" smtClean="0"/>
              <a:t> .</a:t>
            </a:r>
          </a:p>
          <a:p>
            <a:pPr marL="0" indent="0" algn="ctr">
              <a:buNone/>
            </a:pPr>
            <a:r>
              <a:rPr lang="es-EC" dirty="0"/>
              <a:t>ex:book1 </a:t>
            </a:r>
            <a:r>
              <a:rPr lang="es-EC" dirty="0" err="1"/>
              <a:t>ex:author</a:t>
            </a:r>
            <a:r>
              <a:rPr lang="es-EC" dirty="0"/>
              <a:t> </a:t>
            </a:r>
            <a:r>
              <a:rPr lang="es-EC" dirty="0" err="1"/>
              <a:t>ex:frank</a:t>
            </a:r>
            <a:r>
              <a:rPr lang="es-EC" dirty="0"/>
              <a:t> .</a:t>
            </a:r>
          </a:p>
          <a:p>
            <a:pPr marL="0" indent="0">
              <a:buNone/>
            </a:pPr>
            <a:r>
              <a:rPr lang="es-EC" dirty="0" smtClean="0"/>
              <a:t>   </a:t>
            </a:r>
            <a:r>
              <a:rPr lang="es-EC" dirty="0" err="1" smtClean="0"/>
              <a:t>then</a:t>
            </a:r>
            <a:r>
              <a:rPr lang="es-EC" dirty="0" smtClean="0"/>
              <a:t> </a:t>
            </a:r>
            <a:r>
              <a:rPr lang="es-EC" dirty="0" err="1"/>
              <a:t>we</a:t>
            </a:r>
            <a:r>
              <a:rPr lang="es-EC" dirty="0"/>
              <a:t> can </a:t>
            </a:r>
            <a:r>
              <a:rPr lang="es-EC" dirty="0" err="1"/>
              <a:t>infer</a:t>
            </a:r>
            <a:endParaRPr lang="es-EC" dirty="0"/>
          </a:p>
          <a:p>
            <a:pPr marL="0" indent="0" algn="ctr">
              <a:buNone/>
            </a:pPr>
            <a:r>
              <a:rPr lang="es-EC" dirty="0" err="1" smtClean="0"/>
              <a:t>ex:frank</a:t>
            </a:r>
            <a:r>
              <a:rPr lang="es-EC" dirty="0" smtClean="0"/>
              <a:t> </a:t>
            </a:r>
            <a:r>
              <a:rPr lang="es-EC" dirty="0" err="1"/>
              <a:t>rdf:type</a:t>
            </a:r>
            <a:r>
              <a:rPr lang="es-EC" dirty="0"/>
              <a:t> </a:t>
            </a:r>
            <a:r>
              <a:rPr lang="es-EC" dirty="0" err="1" smtClean="0"/>
              <a:t>ex:Person</a:t>
            </a:r>
            <a:r>
              <a:rPr lang="es-EC" dirty="0" smtClean="0"/>
              <a:t> .</a:t>
            </a:r>
            <a:endParaRPr lang="es-EC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2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RDF </a:t>
            </a:r>
            <a:r>
              <a:rPr lang="es-EC" dirty="0" err="1" smtClean="0"/>
              <a:t>Schema</a:t>
            </a:r>
            <a:r>
              <a:rPr lang="es-EC" dirty="0" smtClean="0"/>
              <a:t>: </a:t>
            </a:r>
            <a:r>
              <a:rPr lang="es-EC" dirty="0" err="1" smtClean="0"/>
              <a:t>the</a:t>
            </a:r>
            <a:r>
              <a:rPr lang="es-EC" dirty="0" smtClean="0"/>
              <a:t> </a:t>
            </a:r>
            <a:r>
              <a:rPr lang="es-EC" dirty="0" err="1" smtClean="0"/>
              <a:t>language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C" b="1" dirty="0" err="1" smtClean="0">
                <a:solidFill>
                  <a:schemeClr val="accent1"/>
                </a:solidFill>
              </a:rPr>
              <a:t>Domain</a:t>
            </a:r>
            <a:r>
              <a:rPr lang="es-EC" b="1" dirty="0" smtClean="0">
                <a:solidFill>
                  <a:schemeClr val="accent1"/>
                </a:solidFill>
              </a:rPr>
              <a:t> and </a:t>
            </a:r>
            <a:r>
              <a:rPr lang="es-EC" b="1" dirty="0" err="1" smtClean="0">
                <a:solidFill>
                  <a:schemeClr val="accent1"/>
                </a:solidFill>
              </a:rPr>
              <a:t>Range</a:t>
            </a:r>
            <a:endParaRPr lang="es-EC" b="1" dirty="0" smtClean="0">
              <a:solidFill>
                <a:schemeClr val="accent1"/>
              </a:solidFill>
            </a:endParaRPr>
          </a:p>
          <a:p>
            <a:r>
              <a:rPr lang="en-US" b="1" dirty="0"/>
              <a:t>Two domain or range statements: </a:t>
            </a:r>
            <a:r>
              <a:rPr lang="en-US" dirty="0"/>
              <a:t>If we have</a:t>
            </a:r>
          </a:p>
          <a:p>
            <a:pPr marL="0" indent="0" algn="ctr">
              <a:buNone/>
            </a:pPr>
            <a:r>
              <a:rPr lang="es-EC" dirty="0"/>
              <a:t>P </a:t>
            </a:r>
            <a:r>
              <a:rPr lang="es-EC" dirty="0" err="1"/>
              <a:t>rdfs:range</a:t>
            </a:r>
            <a:r>
              <a:rPr lang="es-EC" dirty="0"/>
              <a:t> C1 .</a:t>
            </a:r>
          </a:p>
          <a:p>
            <a:pPr marL="0" indent="0" algn="ctr">
              <a:buNone/>
            </a:pPr>
            <a:r>
              <a:rPr lang="es-EC" dirty="0"/>
              <a:t>P </a:t>
            </a:r>
            <a:r>
              <a:rPr lang="es-EC" dirty="0" err="1"/>
              <a:t>rdfs:range</a:t>
            </a:r>
            <a:r>
              <a:rPr lang="es-EC" dirty="0"/>
              <a:t> C2 .</a:t>
            </a:r>
          </a:p>
          <a:p>
            <a:r>
              <a:rPr lang="en-US" dirty="0"/>
              <a:t>then we can </a:t>
            </a:r>
            <a:r>
              <a:rPr lang="en-US" b="1" dirty="0"/>
              <a:t>infer </a:t>
            </a:r>
            <a:r>
              <a:rPr lang="en-US" dirty="0"/>
              <a:t>that the values of property P are instances of </a:t>
            </a:r>
            <a:r>
              <a:rPr lang="en-US" dirty="0" smtClean="0"/>
              <a:t>both C1 </a:t>
            </a:r>
            <a:r>
              <a:rPr lang="en-US" dirty="0"/>
              <a:t>and C2. Similarly, for two domain statements</a:t>
            </a:r>
            <a:r>
              <a:rPr lang="en-US" dirty="0" smtClean="0"/>
              <a:t>.</a:t>
            </a:r>
          </a:p>
          <a:p>
            <a:r>
              <a:rPr lang="es-EC" b="1" dirty="0" err="1"/>
              <a:t>Example</a:t>
            </a:r>
            <a:r>
              <a:rPr lang="es-EC" b="1" dirty="0"/>
              <a:t>: </a:t>
            </a:r>
            <a:r>
              <a:rPr lang="es-EC" dirty="0" err="1"/>
              <a:t>If</a:t>
            </a:r>
            <a:r>
              <a:rPr lang="es-EC" dirty="0"/>
              <a:t> </a:t>
            </a:r>
            <a:r>
              <a:rPr lang="es-EC" dirty="0" err="1"/>
              <a:t>we</a:t>
            </a:r>
            <a:r>
              <a:rPr lang="es-EC" dirty="0"/>
              <a:t> </a:t>
            </a:r>
            <a:r>
              <a:rPr lang="es-EC" dirty="0" err="1"/>
              <a:t>have</a:t>
            </a:r>
            <a:endParaRPr lang="es-EC" dirty="0"/>
          </a:p>
          <a:p>
            <a:pPr marL="0" indent="0" algn="ctr">
              <a:buNone/>
            </a:pPr>
            <a:r>
              <a:rPr lang="es-EC" dirty="0" err="1"/>
              <a:t>ex:hasMother</a:t>
            </a:r>
            <a:r>
              <a:rPr lang="es-EC" dirty="0"/>
              <a:t> </a:t>
            </a:r>
            <a:r>
              <a:rPr lang="es-EC" dirty="0" err="1"/>
              <a:t>rdfs:range</a:t>
            </a:r>
            <a:r>
              <a:rPr lang="es-EC" dirty="0"/>
              <a:t> </a:t>
            </a:r>
            <a:r>
              <a:rPr lang="es-EC" dirty="0" err="1"/>
              <a:t>ex:Female</a:t>
            </a:r>
            <a:r>
              <a:rPr lang="es-EC" dirty="0"/>
              <a:t> .</a:t>
            </a:r>
          </a:p>
          <a:p>
            <a:pPr marL="0" indent="0" algn="ctr">
              <a:buNone/>
            </a:pPr>
            <a:r>
              <a:rPr lang="es-EC" dirty="0" err="1"/>
              <a:t>ex:hasMother</a:t>
            </a:r>
            <a:r>
              <a:rPr lang="es-EC" dirty="0"/>
              <a:t> </a:t>
            </a:r>
            <a:r>
              <a:rPr lang="es-EC" dirty="0" err="1"/>
              <a:t>rdfs:range</a:t>
            </a:r>
            <a:r>
              <a:rPr lang="es-EC" dirty="0"/>
              <a:t> </a:t>
            </a:r>
            <a:r>
              <a:rPr lang="es-EC" dirty="0" err="1"/>
              <a:t>ex:Person</a:t>
            </a:r>
            <a:r>
              <a:rPr lang="es-EC" dirty="0"/>
              <a:t> .</a:t>
            </a:r>
          </a:p>
          <a:p>
            <a:pPr marL="0" indent="0" algn="ctr">
              <a:buNone/>
            </a:pPr>
            <a:r>
              <a:rPr lang="es-EC" dirty="0" err="1" smtClean="0"/>
              <a:t>ex:frank</a:t>
            </a:r>
            <a:r>
              <a:rPr lang="es-EC" dirty="0" smtClean="0"/>
              <a:t> </a:t>
            </a:r>
            <a:r>
              <a:rPr lang="es-EC" dirty="0" err="1"/>
              <a:t>ex:hasMother</a:t>
            </a:r>
            <a:r>
              <a:rPr lang="es-EC" dirty="0"/>
              <a:t> </a:t>
            </a:r>
            <a:r>
              <a:rPr lang="es-EC" dirty="0" err="1" smtClean="0"/>
              <a:t>ex:frances</a:t>
            </a:r>
            <a:r>
              <a:rPr lang="es-EC" dirty="0" smtClean="0"/>
              <a:t> </a:t>
            </a:r>
            <a:r>
              <a:rPr lang="es-EC" dirty="0"/>
              <a:t>.</a:t>
            </a:r>
          </a:p>
          <a:p>
            <a:r>
              <a:rPr lang="en-US" dirty="0"/>
              <a:t>then we can infer that </a:t>
            </a:r>
            <a:r>
              <a:rPr lang="en-US" dirty="0" err="1" smtClean="0"/>
              <a:t>ex:frances</a:t>
            </a:r>
            <a:r>
              <a:rPr lang="en-US" dirty="0" smtClean="0"/>
              <a:t> </a:t>
            </a:r>
            <a:r>
              <a:rPr lang="en-US" dirty="0"/>
              <a:t>is an </a:t>
            </a:r>
            <a:r>
              <a:rPr lang="en-US" dirty="0" smtClean="0"/>
              <a:t>instance of </a:t>
            </a:r>
            <a:r>
              <a:rPr lang="en-US" dirty="0"/>
              <a:t>both </a:t>
            </a:r>
            <a:r>
              <a:rPr lang="en-US" dirty="0" err="1"/>
              <a:t>ex:Female</a:t>
            </a:r>
            <a:r>
              <a:rPr lang="en-US" dirty="0"/>
              <a:t> and </a:t>
            </a:r>
            <a:r>
              <a:rPr lang="en-US" dirty="0" err="1" smtClean="0"/>
              <a:t>ex:Person</a:t>
            </a:r>
            <a:endParaRPr lang="es-EC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43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644</Words>
  <Application>Microsoft Office PowerPoint</Application>
  <PresentationFormat>Panorámica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RDF Schema</vt:lpstr>
      <vt:lpstr>RDF Schema: the language</vt:lpstr>
      <vt:lpstr>RDF Schema: the language</vt:lpstr>
      <vt:lpstr>RDF Schema: the language</vt:lpstr>
      <vt:lpstr>RDF Schema: the language</vt:lpstr>
      <vt:lpstr>RDF Schema: the language</vt:lpstr>
      <vt:lpstr>RDF Schema: the language</vt:lpstr>
      <vt:lpstr>RDF Schema: the language</vt:lpstr>
      <vt:lpstr>RDF Schema: the language</vt:lpstr>
      <vt:lpstr>RDF Schema: the language</vt:lpstr>
      <vt:lpstr>RDF Schema: the language</vt:lpstr>
      <vt:lpstr>RDF Schema: the language</vt:lpstr>
      <vt:lpstr>Example</vt:lpstr>
      <vt:lpstr>RDF vs. RDFS layers</vt:lpstr>
      <vt:lpstr>RDFS Semantics</vt:lpstr>
      <vt:lpstr>Preguntas?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RDF Schema</dc:title>
  <dc:creator>Usuario-03</dc:creator>
  <cp:lastModifiedBy>Usuario-03</cp:lastModifiedBy>
  <cp:revision>24</cp:revision>
  <dcterms:created xsi:type="dcterms:W3CDTF">2019-01-16T01:11:43Z</dcterms:created>
  <dcterms:modified xsi:type="dcterms:W3CDTF">2021-01-04T12:44:24Z</dcterms:modified>
</cp:coreProperties>
</file>