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1" r:id="rId6"/>
    <p:sldId id="263" r:id="rId7"/>
    <p:sldId id="264" r:id="rId8"/>
    <p:sldId id="265" r:id="rId9"/>
    <p:sldId id="278" r:id="rId10"/>
    <p:sldId id="266" r:id="rId11"/>
    <p:sldId id="277" r:id="rId12"/>
    <p:sldId id="272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2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31/10/2020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133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31/10/2020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189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31/10/2020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4536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31/10/2020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892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31/10/2020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320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31/10/2020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2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31/10/2020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697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31/10/2020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030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31/10/2020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577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31/10/2020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654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CBE7-49EF-4B85-9411-6C73C66C381A}" type="datetimeFigureOut">
              <a:rPr lang="es-EC" smtClean="0"/>
              <a:t>31/10/2020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416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CCBE7-49EF-4B85-9411-6C73C66C381A}" type="datetimeFigureOut">
              <a:rPr lang="es-EC" smtClean="0"/>
              <a:t>31/10/2020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4E86-0A67-47A3-BE96-5261B1C71FB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96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uricio.espinoza@ucuenca.edu.e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Schema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02927"/>
          </a:xfrm>
        </p:spPr>
        <p:txBody>
          <a:bodyPr>
            <a:normAutofit/>
          </a:bodyPr>
          <a:lstStyle/>
          <a:p>
            <a:r>
              <a:rPr lang="en-US" dirty="0" smtClean="0"/>
              <a:t>Mauricio Espinoza </a:t>
            </a:r>
            <a:r>
              <a:rPr lang="en-US" dirty="0" err="1" smtClean="0"/>
              <a:t>Mejía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mauricio.espinoza@ucuenca.edu.ec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372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vs. RDFS </a:t>
            </a:r>
            <a:r>
              <a:rPr lang="es-EC" dirty="0" err="1" smtClean="0"/>
              <a:t>layers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792" t="35921" r="26602" b="24523"/>
          <a:stretch/>
        </p:blipFill>
        <p:spPr>
          <a:xfrm>
            <a:off x="838200" y="1842247"/>
            <a:ext cx="8897471" cy="415648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334436" y="6150287"/>
            <a:ext cx="74995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What ‘implicit knowledge’ is missing in the picture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8133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Práctica 10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888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C" dirty="0" smtClean="0"/>
              <a:t>Preguntas? 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785" y="1772816"/>
            <a:ext cx="3631853" cy="38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8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Content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RDF and RDF </a:t>
            </a:r>
            <a:r>
              <a:rPr lang="es-EC" dirty="0" err="1" smtClean="0"/>
              <a:t>Schema</a:t>
            </a:r>
            <a:endParaRPr lang="es-EC" dirty="0" smtClean="0"/>
          </a:p>
          <a:p>
            <a:r>
              <a:rPr lang="en-US" dirty="0" smtClean="0"/>
              <a:t>RDF Schema</a:t>
            </a:r>
          </a:p>
          <a:p>
            <a:pPr lvl="1"/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language</a:t>
            </a:r>
            <a:endParaRPr lang="es-EC" dirty="0" smtClean="0"/>
          </a:p>
          <a:p>
            <a:r>
              <a:rPr lang="es-EC" dirty="0" err="1"/>
              <a:t>Some</a:t>
            </a:r>
            <a:r>
              <a:rPr lang="es-EC" dirty="0"/>
              <a:t> more RDF(S</a:t>
            </a:r>
            <a:r>
              <a:rPr lang="es-EC" dirty="0" smtClean="0"/>
              <a:t>)</a:t>
            </a:r>
          </a:p>
          <a:p>
            <a:r>
              <a:rPr lang="es-EC" dirty="0"/>
              <a:t>RDF vs. RDFS </a:t>
            </a:r>
            <a:r>
              <a:rPr lang="es-EC" dirty="0" err="1" smtClean="0"/>
              <a:t>layers</a:t>
            </a:r>
            <a:endParaRPr lang="es-EC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42774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and RDF </a:t>
            </a:r>
            <a:r>
              <a:rPr lang="es-EC" dirty="0" err="1" smtClean="0"/>
              <a:t>Schema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dirty="0" err="1" smtClean="0"/>
              <a:t>Consider</a:t>
            </a:r>
            <a:r>
              <a:rPr lang="es-EC" dirty="0" smtClean="0"/>
              <a:t> </a:t>
            </a:r>
            <a:r>
              <a:rPr lang="es-EC" dirty="0" err="1" smtClean="0"/>
              <a:t>the</a:t>
            </a:r>
            <a:r>
              <a:rPr lang="es-EC" dirty="0" smtClean="0"/>
              <a:t> RDF </a:t>
            </a:r>
            <a:r>
              <a:rPr lang="es-EC" dirty="0" err="1" smtClean="0"/>
              <a:t>document</a:t>
            </a:r>
            <a:endParaRPr lang="es-EC" dirty="0" smtClean="0"/>
          </a:p>
          <a:p>
            <a:pPr lvl="1"/>
            <a:r>
              <a:rPr lang="es-EC" dirty="0" err="1" smtClean="0"/>
              <a:t>ex:Karina</a:t>
            </a:r>
            <a:r>
              <a:rPr lang="es-EC" dirty="0" smtClean="0"/>
              <a:t> </a:t>
            </a:r>
            <a:r>
              <a:rPr lang="es-EC" dirty="0" err="1" smtClean="0"/>
              <a:t>rdf:type</a:t>
            </a:r>
            <a:r>
              <a:rPr lang="es-EC" dirty="0" smtClean="0"/>
              <a:t> </a:t>
            </a:r>
            <a:r>
              <a:rPr lang="es-EC" dirty="0" err="1" smtClean="0"/>
              <a:t>ex:Assistant</a:t>
            </a:r>
            <a:r>
              <a:rPr lang="es-EC" dirty="0" smtClean="0"/>
              <a:t> .</a:t>
            </a:r>
            <a:endParaRPr lang="es-EC" dirty="0" smtClean="0"/>
          </a:p>
          <a:p>
            <a:pPr lvl="1"/>
            <a:r>
              <a:rPr lang="es-EC" dirty="0" err="1" smtClean="0"/>
              <a:t>ex:Mauricio</a:t>
            </a:r>
            <a:r>
              <a:rPr lang="es-EC" dirty="0" smtClean="0"/>
              <a:t> </a:t>
            </a:r>
            <a:r>
              <a:rPr lang="es-EC" dirty="0" err="1" smtClean="0"/>
              <a:t>rdf:type</a:t>
            </a:r>
            <a:r>
              <a:rPr lang="es-EC" dirty="0" smtClean="0"/>
              <a:t> </a:t>
            </a:r>
            <a:r>
              <a:rPr lang="es-EC" dirty="0" err="1" smtClean="0"/>
              <a:t>ex:Professor</a:t>
            </a:r>
            <a:r>
              <a:rPr lang="es-EC" dirty="0" smtClean="0"/>
              <a:t> .</a:t>
            </a:r>
          </a:p>
          <a:p>
            <a:pPr lvl="1"/>
            <a:r>
              <a:rPr lang="es-EC" dirty="0" err="1" smtClean="0"/>
              <a:t>ex:SemanticWeb</a:t>
            </a:r>
            <a:r>
              <a:rPr lang="es-EC" dirty="0" smtClean="0"/>
              <a:t> </a:t>
            </a:r>
            <a:r>
              <a:rPr lang="es-EC" dirty="0" err="1" smtClean="0"/>
              <a:t>rdf:type</a:t>
            </a:r>
            <a:r>
              <a:rPr lang="es-EC" dirty="0" smtClean="0"/>
              <a:t> </a:t>
            </a:r>
            <a:r>
              <a:rPr lang="es-EC" dirty="0" err="1" smtClean="0"/>
              <a:t>ex:Module</a:t>
            </a:r>
            <a:r>
              <a:rPr lang="es-EC" dirty="0" smtClean="0"/>
              <a:t> .</a:t>
            </a:r>
          </a:p>
          <a:p>
            <a:pPr lvl="1"/>
            <a:r>
              <a:rPr lang="es-EC" dirty="0" err="1" smtClean="0"/>
              <a:t>ex:SemanticWeb</a:t>
            </a:r>
            <a:r>
              <a:rPr lang="es-EC" dirty="0" smtClean="0"/>
              <a:t> </a:t>
            </a:r>
            <a:r>
              <a:rPr lang="es-EC" dirty="0" err="1" smtClean="0"/>
              <a:t>ex:isTaughtBy</a:t>
            </a:r>
            <a:r>
              <a:rPr lang="es-EC" dirty="0" smtClean="0"/>
              <a:t> </a:t>
            </a:r>
            <a:r>
              <a:rPr lang="es-EC" dirty="0" err="1" smtClean="0"/>
              <a:t>ex:Karina</a:t>
            </a:r>
            <a:r>
              <a:rPr lang="es-EC" dirty="0" smtClean="0"/>
              <a:t> .</a:t>
            </a:r>
          </a:p>
          <a:p>
            <a:pPr lvl="1"/>
            <a:endParaRPr lang="es-EC" dirty="0" smtClean="0"/>
          </a:p>
          <a:p>
            <a:r>
              <a:rPr lang="en-US" dirty="0" smtClean="0"/>
              <a:t>How can we collect all </a:t>
            </a:r>
            <a:r>
              <a:rPr lang="en-US" dirty="0" err="1" smtClean="0"/>
              <a:t>academicStaff</a:t>
            </a:r>
            <a:r>
              <a:rPr lang="en-US" dirty="0" smtClean="0"/>
              <a:t> members? </a:t>
            </a:r>
          </a:p>
          <a:p>
            <a:pPr lvl="1"/>
            <a:r>
              <a:rPr lang="en-US" dirty="0" smtClean="0"/>
              <a:t>What about − professors are academic staff members </a:t>
            </a:r>
          </a:p>
          <a:p>
            <a:pPr lvl="1"/>
            <a:endParaRPr lang="en-US" dirty="0"/>
          </a:p>
          <a:p>
            <a:r>
              <a:rPr lang="en-US" dirty="0" smtClean="0"/>
              <a:t>We need statements not only about individual objects (such as Karina, Mauricio) but also about classes of objects (such as professors, academic staff, etc.)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651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RDF </a:t>
            </a:r>
            <a:r>
              <a:rPr lang="es-EC" dirty="0" err="1"/>
              <a:t>Schema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RDF Schema ‘semantically extends’ RDF to enable us to talk </a:t>
            </a:r>
            <a:r>
              <a:rPr lang="en-US" dirty="0" smtClean="0"/>
              <a:t>about classes </a:t>
            </a:r>
            <a:r>
              <a:rPr lang="en-US" dirty="0"/>
              <a:t>of resources, and the properties that will be used with them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Classes in RDF Schema is much like classes in object </a:t>
            </a:r>
            <a:r>
              <a:rPr lang="en-US" dirty="0" smtClean="0"/>
              <a:t>oriented programming </a:t>
            </a:r>
            <a:r>
              <a:rPr lang="en-US" dirty="0"/>
              <a:t>languages. This allows resources to be defined </a:t>
            </a:r>
            <a:r>
              <a:rPr lang="en-US" dirty="0" smtClean="0"/>
              <a:t>as instances </a:t>
            </a:r>
            <a:r>
              <a:rPr lang="en-US" dirty="0"/>
              <a:t>of classes, and subclasses of classes.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641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Schema</a:t>
            </a:r>
            <a:r>
              <a:rPr lang="es-EC" dirty="0" smtClean="0"/>
              <a:t>: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language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rdf:type</a:t>
            </a:r>
            <a:r>
              <a:rPr lang="en-US" dirty="0" smtClean="0"/>
              <a:t>, which relates resource to its class (the resource is declared to be an instance of that class) </a:t>
            </a:r>
          </a:p>
          <a:p>
            <a:r>
              <a:rPr lang="en-US" b="1" dirty="0" err="1" smtClean="0"/>
              <a:t>rdfs:subClassOf</a:t>
            </a:r>
            <a:r>
              <a:rPr lang="en-US" dirty="0" smtClean="0"/>
              <a:t>, allows to declare hierarchies of classes</a:t>
            </a:r>
          </a:p>
          <a:p>
            <a:pPr lvl="2"/>
            <a:r>
              <a:rPr lang="en-US" dirty="0" smtClean="0"/>
              <a:t>all instances of a class are instances of its superclass </a:t>
            </a:r>
          </a:p>
          <a:p>
            <a:pPr lvl="2"/>
            <a:r>
              <a:rPr lang="en-US" dirty="0" smtClean="0"/>
              <a:t>note that a class may be a subclass of more than one class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5698" t="58239" r="34265" b="12334"/>
          <a:stretch/>
        </p:blipFill>
        <p:spPr>
          <a:xfrm>
            <a:off x="3018864" y="4212536"/>
            <a:ext cx="6154271" cy="25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Schema</a:t>
            </a:r>
            <a:r>
              <a:rPr lang="es-EC" dirty="0" smtClean="0"/>
              <a:t>: </a:t>
            </a:r>
            <a:r>
              <a:rPr lang="es-EC" dirty="0" err="1" smtClean="0"/>
              <a:t>the</a:t>
            </a:r>
            <a:r>
              <a:rPr lang="es-EC" dirty="0" smtClean="0"/>
              <a:t> </a:t>
            </a:r>
            <a:r>
              <a:rPr lang="es-EC" dirty="0" err="1" smtClean="0"/>
              <a:t>language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rdfs:subPropertyOf</a:t>
            </a:r>
            <a:r>
              <a:rPr lang="en-US" dirty="0" smtClean="0"/>
              <a:t>, which relates a property to one of its </a:t>
            </a:r>
            <a:r>
              <a:rPr lang="en-US" dirty="0" err="1" smtClean="0"/>
              <a:t>superproperties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err="1" smtClean="0"/>
              <a:t>rdfs:domain</a:t>
            </a:r>
            <a:r>
              <a:rPr lang="en-US" b="1" dirty="0" smtClean="0"/>
              <a:t> </a:t>
            </a:r>
            <a:r>
              <a:rPr lang="en-US" dirty="0"/>
              <a:t>of an </a:t>
            </a:r>
            <a:r>
              <a:rPr lang="en-US" dirty="0" err="1"/>
              <a:t>rdf:predicate</a:t>
            </a:r>
            <a:r>
              <a:rPr lang="en-US" dirty="0"/>
              <a:t> declares the class of the </a:t>
            </a:r>
            <a:r>
              <a:rPr lang="en-US" i="1" dirty="0"/>
              <a:t>subject </a:t>
            </a:r>
            <a:r>
              <a:rPr lang="en-US" dirty="0"/>
              <a:t>in a </a:t>
            </a:r>
            <a:r>
              <a:rPr lang="en-US" dirty="0" smtClean="0"/>
              <a:t>triple.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err="1" smtClean="0"/>
              <a:t>rdfs:range</a:t>
            </a:r>
            <a:r>
              <a:rPr lang="en-US" b="1" dirty="0" smtClean="0"/>
              <a:t> </a:t>
            </a:r>
            <a:r>
              <a:rPr lang="en-US" dirty="0"/>
              <a:t>of an </a:t>
            </a:r>
            <a:r>
              <a:rPr lang="en-US" dirty="0" err="1"/>
              <a:t>rdf:predicate</a:t>
            </a:r>
            <a:r>
              <a:rPr lang="en-US" dirty="0"/>
              <a:t> declares the class or datatype of the </a:t>
            </a:r>
            <a:r>
              <a:rPr lang="en-US" i="1" dirty="0"/>
              <a:t>object </a:t>
            </a:r>
            <a:r>
              <a:rPr lang="en-US" dirty="0"/>
              <a:t>in </a:t>
            </a:r>
            <a:r>
              <a:rPr lang="en-US" dirty="0" smtClean="0"/>
              <a:t>a triple.</a:t>
            </a:r>
            <a:endParaRPr lang="en-US" dirty="0"/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2734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RDF </a:t>
            </a:r>
            <a:r>
              <a:rPr lang="es-EC" dirty="0" err="1" smtClean="0"/>
              <a:t>Schema</a:t>
            </a:r>
            <a:r>
              <a:rPr lang="es-EC" dirty="0" smtClean="0"/>
              <a:t> </a:t>
            </a:r>
            <a:r>
              <a:rPr lang="es-EC" dirty="0" err="1" smtClean="0"/>
              <a:t>Sample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60" t="23559" r="43803" b="4436"/>
          <a:stretch/>
        </p:blipFill>
        <p:spPr>
          <a:xfrm>
            <a:off x="3292288" y="1586753"/>
            <a:ext cx="5655842" cy="527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Some</a:t>
            </a:r>
            <a:r>
              <a:rPr lang="es-EC" dirty="0"/>
              <a:t> more RDF(S)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C" b="1" dirty="0" err="1" smtClean="0"/>
              <a:t>rdfs:label</a:t>
            </a:r>
            <a:r>
              <a:rPr lang="es-EC" b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used to indicate a resource that </a:t>
            </a:r>
            <a:r>
              <a:rPr lang="en-US" dirty="0" smtClean="0"/>
              <a:t>might provide </a:t>
            </a:r>
            <a:r>
              <a:rPr lang="en-US" dirty="0"/>
              <a:t>additional information about the subject resource</a:t>
            </a:r>
            <a:endParaRPr lang="es-EC" dirty="0"/>
          </a:p>
          <a:p>
            <a:pPr marL="457200" lvl="1" indent="0">
              <a:buNone/>
            </a:pPr>
            <a:r>
              <a:rPr lang="es-EC" dirty="0"/>
              <a:t>– </a:t>
            </a:r>
            <a:r>
              <a:rPr lang="es-EC" dirty="0" err="1" smtClean="0"/>
              <a:t>ex:Town</a:t>
            </a:r>
            <a:r>
              <a:rPr lang="es-EC" dirty="0" smtClean="0"/>
              <a:t> </a:t>
            </a:r>
            <a:r>
              <a:rPr lang="es-EC" b="1" dirty="0" err="1"/>
              <a:t>rdfs:label</a:t>
            </a:r>
            <a:r>
              <a:rPr lang="es-EC" b="1" dirty="0"/>
              <a:t> </a:t>
            </a:r>
            <a:r>
              <a:rPr lang="es-EC" dirty="0"/>
              <a:t>“Town”</a:t>
            </a:r>
          </a:p>
          <a:p>
            <a:endParaRPr lang="es-EC" dirty="0" smtClean="0"/>
          </a:p>
          <a:p>
            <a:r>
              <a:rPr lang="en-US" b="1" dirty="0" err="1"/>
              <a:t>rdfs:comment</a:t>
            </a:r>
            <a:r>
              <a:rPr lang="en-US" b="1" dirty="0"/>
              <a:t> </a:t>
            </a:r>
            <a:r>
              <a:rPr lang="en-US" dirty="0" smtClean="0"/>
              <a:t>may </a:t>
            </a:r>
            <a:r>
              <a:rPr lang="en-US" dirty="0"/>
              <a:t>be used to provide a </a:t>
            </a:r>
            <a:r>
              <a:rPr lang="en-US" dirty="0" smtClean="0"/>
              <a:t>human-readable </a:t>
            </a:r>
            <a:r>
              <a:rPr lang="es-EC" dirty="0" err="1" smtClean="0"/>
              <a:t>description</a:t>
            </a:r>
            <a:r>
              <a:rPr lang="es-EC" dirty="0" smtClean="0"/>
              <a:t> </a:t>
            </a:r>
            <a:r>
              <a:rPr lang="es-EC" dirty="0"/>
              <a:t>of a </a:t>
            </a:r>
            <a:r>
              <a:rPr lang="es-EC" dirty="0" err="1"/>
              <a:t>resource</a:t>
            </a:r>
            <a:r>
              <a:rPr lang="es-EC" dirty="0"/>
              <a:t>.</a:t>
            </a:r>
          </a:p>
          <a:p>
            <a:pPr lvl="1"/>
            <a:r>
              <a:rPr lang="en-US" dirty="0"/>
              <a:t>– </a:t>
            </a:r>
            <a:r>
              <a:rPr lang="en-US" dirty="0" err="1" smtClean="0"/>
              <a:t>ex:Town</a:t>
            </a:r>
            <a:r>
              <a:rPr lang="en-US" dirty="0" smtClean="0"/>
              <a:t> </a:t>
            </a:r>
            <a:r>
              <a:rPr lang="en-US" b="1" dirty="0" err="1"/>
              <a:t>rdfs:comment</a:t>
            </a:r>
            <a:r>
              <a:rPr lang="en-US" b="1" dirty="0"/>
              <a:t> </a:t>
            </a:r>
            <a:r>
              <a:rPr lang="en-US" dirty="0"/>
              <a:t>“A town is smaller than </a:t>
            </a:r>
            <a:r>
              <a:rPr lang="en-US" dirty="0" smtClean="0"/>
              <a:t>a </a:t>
            </a:r>
            <a:r>
              <a:rPr lang="es-EC" dirty="0" err="1" smtClean="0"/>
              <a:t>city</a:t>
            </a:r>
            <a:r>
              <a:rPr lang="es-EC" dirty="0"/>
              <a:t>”</a:t>
            </a:r>
          </a:p>
          <a:p>
            <a:endParaRPr lang="es-EC" dirty="0" smtClean="0"/>
          </a:p>
          <a:p>
            <a:r>
              <a:rPr lang="en-US" b="1" dirty="0" err="1"/>
              <a:t>rdfs:seeAlso</a:t>
            </a:r>
            <a:r>
              <a:rPr lang="en-US" b="1" dirty="0"/>
              <a:t> </a:t>
            </a:r>
            <a:r>
              <a:rPr lang="en-US" dirty="0" smtClean="0"/>
              <a:t>is </a:t>
            </a:r>
            <a:r>
              <a:rPr lang="en-US" dirty="0"/>
              <a:t>used to indicate a resource that </a:t>
            </a:r>
            <a:r>
              <a:rPr lang="en-US" dirty="0" smtClean="0"/>
              <a:t>might provide </a:t>
            </a:r>
            <a:r>
              <a:rPr lang="en-US" dirty="0"/>
              <a:t>additional information about the subject resource</a:t>
            </a:r>
            <a:endParaRPr lang="es-EC" dirty="0"/>
          </a:p>
          <a:p>
            <a:pPr lvl="1"/>
            <a:r>
              <a:rPr lang="es-EC" dirty="0"/>
              <a:t>– </a:t>
            </a:r>
            <a:r>
              <a:rPr lang="es-EC" dirty="0" err="1" smtClean="0"/>
              <a:t>ex:Town</a:t>
            </a:r>
            <a:r>
              <a:rPr lang="es-EC" dirty="0" smtClean="0"/>
              <a:t> </a:t>
            </a:r>
            <a:r>
              <a:rPr lang="es-EC" b="1" dirty="0" err="1"/>
              <a:t>rdfs:seeAlso</a:t>
            </a:r>
            <a:r>
              <a:rPr lang="es-EC" b="1" dirty="0"/>
              <a:t> </a:t>
            </a:r>
            <a:r>
              <a:rPr lang="es-EC" dirty="0" err="1" smtClean="0"/>
              <a:t>ex:City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47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Example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professors are </a:t>
            </a:r>
            <a:r>
              <a:rPr lang="en-US" dirty="0" err="1" smtClean="0"/>
              <a:t>academic_staff_members</a:t>
            </a:r>
            <a:endParaRPr lang="en-US" dirty="0" smtClean="0"/>
          </a:p>
          <a:p>
            <a:r>
              <a:rPr lang="en-US" dirty="0" smtClean="0"/>
              <a:t>modules </a:t>
            </a:r>
            <a:r>
              <a:rPr lang="en-US" dirty="0"/>
              <a:t>are taught by academic staff members </a:t>
            </a:r>
            <a:r>
              <a:rPr lang="en-US" dirty="0" smtClean="0"/>
              <a:t>only</a:t>
            </a:r>
          </a:p>
          <a:p>
            <a:r>
              <a:rPr lang="es-EC" dirty="0" err="1" smtClean="0"/>
              <a:t>Is</a:t>
            </a:r>
            <a:r>
              <a:rPr lang="es-EC" dirty="0" smtClean="0"/>
              <a:t> </a:t>
            </a:r>
            <a:r>
              <a:rPr lang="es-EC" dirty="0" err="1" smtClean="0"/>
              <a:t>taught</a:t>
            </a:r>
            <a:r>
              <a:rPr lang="es-EC" dirty="0" smtClean="0"/>
              <a:t> </a:t>
            </a:r>
            <a:r>
              <a:rPr lang="es-EC" dirty="0" err="1" smtClean="0"/>
              <a:t>by</a:t>
            </a:r>
            <a:r>
              <a:rPr lang="es-EC" dirty="0" smtClean="0"/>
              <a:t> </a:t>
            </a:r>
            <a:r>
              <a:rPr lang="es-EC" dirty="0" err="1" smtClean="0"/>
              <a:t>is</a:t>
            </a:r>
            <a:r>
              <a:rPr lang="es-EC" dirty="0" smtClean="0"/>
              <a:t> a </a:t>
            </a:r>
            <a:r>
              <a:rPr lang="es-EC" dirty="0" err="1" smtClean="0"/>
              <a:t>subproperty</a:t>
            </a:r>
            <a:r>
              <a:rPr lang="es-EC" dirty="0" smtClean="0"/>
              <a:t> of </a:t>
            </a:r>
            <a:r>
              <a:rPr lang="es-EC" dirty="0" err="1" smtClean="0"/>
              <a:t>involves</a:t>
            </a:r>
            <a:endParaRPr lang="es-EC" dirty="0" smtClean="0"/>
          </a:p>
          <a:p>
            <a:r>
              <a:rPr lang="es-EC" dirty="0" err="1" smtClean="0"/>
              <a:t>Semantic</a:t>
            </a:r>
            <a:r>
              <a:rPr lang="es-EC" dirty="0" smtClean="0"/>
              <a:t> Web </a:t>
            </a:r>
            <a:r>
              <a:rPr lang="es-EC" dirty="0" err="1" smtClean="0"/>
              <a:t>is</a:t>
            </a:r>
            <a:r>
              <a:rPr lang="es-EC" dirty="0" smtClean="0"/>
              <a:t> a module and Michael </a:t>
            </a:r>
            <a:r>
              <a:rPr lang="es-EC" dirty="0" err="1" smtClean="0"/>
              <a:t>Zang</a:t>
            </a:r>
            <a:r>
              <a:rPr lang="es-EC" dirty="0" smtClean="0"/>
              <a:t> </a:t>
            </a:r>
            <a:r>
              <a:rPr lang="es-EC" dirty="0" err="1" smtClean="0"/>
              <a:t>is</a:t>
            </a:r>
            <a:r>
              <a:rPr lang="es-EC" dirty="0" smtClean="0"/>
              <a:t> a </a:t>
            </a:r>
            <a:r>
              <a:rPr lang="es-EC" dirty="0" err="1" smtClean="0"/>
              <a:t>proffesor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2231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381</Words>
  <Application>Microsoft Office PowerPoint</Application>
  <PresentationFormat>Panorámica</PresentationFormat>
  <Paragraphs>58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RDF Schema</vt:lpstr>
      <vt:lpstr>Content</vt:lpstr>
      <vt:lpstr>RDF and RDF Schema</vt:lpstr>
      <vt:lpstr>RDF Schema</vt:lpstr>
      <vt:lpstr>RDF Schema: the language</vt:lpstr>
      <vt:lpstr>RDF Schema: the language</vt:lpstr>
      <vt:lpstr>RDF Schema Sample</vt:lpstr>
      <vt:lpstr>Some more RDF(S)</vt:lpstr>
      <vt:lpstr>Example</vt:lpstr>
      <vt:lpstr>RDF vs. RDFS layers</vt:lpstr>
      <vt:lpstr>Práctica 10</vt:lpstr>
      <vt:lpstr>Preguntas?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 Schema</dc:title>
  <dc:creator>Usuario-03</dc:creator>
  <cp:lastModifiedBy>Usuario-03</cp:lastModifiedBy>
  <cp:revision>22</cp:revision>
  <dcterms:created xsi:type="dcterms:W3CDTF">2019-01-16T01:11:43Z</dcterms:created>
  <dcterms:modified xsi:type="dcterms:W3CDTF">2020-11-01T02:41:56Z</dcterms:modified>
</cp:coreProperties>
</file>