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257" r:id="rId4"/>
    <p:sldId id="258" r:id="rId5"/>
    <p:sldId id="259" r:id="rId6"/>
    <p:sldId id="317" r:id="rId7"/>
    <p:sldId id="260" r:id="rId8"/>
    <p:sldId id="318" r:id="rId9"/>
    <p:sldId id="319" r:id="rId10"/>
    <p:sldId id="320" r:id="rId11"/>
    <p:sldId id="321" r:id="rId12"/>
    <p:sldId id="322" r:id="rId13"/>
    <p:sldId id="323" r:id="rId14"/>
    <p:sldId id="339" r:id="rId15"/>
    <p:sldId id="340" r:id="rId16"/>
  </p:sldIdLst>
  <p:sldSz cx="10693400" cy="7562850"/>
  <p:notesSz cx="10693400" cy="756285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2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78" y="60"/>
      </p:cViewPr>
      <p:guideLst>
        <p:guide orient="horz" pos="286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111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1" y="76200"/>
                </a:lnTo>
                <a:lnTo>
                  <a:pt x="1981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09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4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DFD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20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CFD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826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CFC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321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BFC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2379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BFC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436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A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641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A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847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9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0532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9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2590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8F9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4571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8F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6628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7F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8686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6F8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0743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6F8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2800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5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4858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5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683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4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889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4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9095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3F6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3011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3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5069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2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9705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2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9107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1F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165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1F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3222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5279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F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07337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FF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09318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FF2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1375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E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3433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D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5490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DF0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7548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CF0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952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CE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2158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B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2364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B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25701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27758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A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29816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9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31797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9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133854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8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13591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8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13796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7E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140027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1" y="76200"/>
                </a:lnTo>
                <a:lnTo>
                  <a:pt x="1981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7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142008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6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144065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5E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14612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5E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14818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4E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5023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4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52295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3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54276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3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56333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2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58391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2E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60448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1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62506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1E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164487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0E6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66544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E0E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6860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FE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17065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FE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17271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E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174774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E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176755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DE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178812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C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18087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C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182927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B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184985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B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186966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AE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189023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A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191081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9E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193138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9E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195195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8D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197253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8D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19923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7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01291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7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0334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6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0540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6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07464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5DD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0944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4D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11502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4DC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13560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3DB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15617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3DB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17674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2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19732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2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21713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1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23770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1D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25828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0D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27885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D0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29943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F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3192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F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33981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ED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36039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ED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38096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D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40153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DD6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42211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CD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44192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BD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46249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B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48307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A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50364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A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52422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9D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54403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9D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56460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8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58518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8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60575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7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62632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7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646902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6D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66671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6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68728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5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70786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5C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72843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4C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74901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3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7688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3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7893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2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8099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2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8305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1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5111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1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709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0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915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C0C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9120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FC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9326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FC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95322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EC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97380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EC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99361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DC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01418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DC9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03476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CC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05533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CC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07590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BC8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0957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AC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1162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AC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1368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9C6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1574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9C6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17801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8C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19859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19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8C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2184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7C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23897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7C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25955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6C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28012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6C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30069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5C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32051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5C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34108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4C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36165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4C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38223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3C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40280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2C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42338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2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4431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1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4637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1B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4843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0B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50491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0BE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52548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FB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54530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FB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56587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EB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58644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EB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6070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DB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6275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D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64817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CB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66798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CB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68855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BBB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7091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BB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7297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A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75027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9B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77009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9B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79066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8B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81123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8B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83181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7B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85238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7B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87296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6B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89277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6B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91334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5B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9339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5B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9544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4B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97506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4B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99488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3B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01545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3B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03602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2B3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0566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1B3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07717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1B2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09775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1" y="76200"/>
                </a:lnTo>
                <a:lnTo>
                  <a:pt x="1981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0B2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11756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A0B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13813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FB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15871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FB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17928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E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19985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EB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2196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DA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2402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DA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26081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CA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42813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CA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43019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BA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432254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BA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43423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AA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436292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AAC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438350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9AC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440407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98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442464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8AB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444446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7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446503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7AA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448560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6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450618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6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452675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5A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454733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5A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45671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4A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458771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4A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460829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3A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462886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3A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464943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2A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466925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2A6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468982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1A5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471039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0A5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473097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90A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475154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FA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477212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FA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479193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EA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481250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EA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483308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DA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485365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DA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487422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CA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48940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CA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491461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BA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493518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BA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495576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AA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497633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A9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499691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99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50167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99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50372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89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50578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79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50784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79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509901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69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51188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69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51394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59C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51599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59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51805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49B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520112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49A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522170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1" y="76199"/>
                </a:lnTo>
                <a:lnTo>
                  <a:pt x="1981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39A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524151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39A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526208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29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528266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29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530323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19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532380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19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53436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0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53641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80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53847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F9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54053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E9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542591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E9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544649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D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54663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D95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548687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C9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550745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C94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552802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B93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54859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B9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56841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A9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58898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A9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560955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992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563013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99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565070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89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567128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89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56910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79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57116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69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57322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68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575281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58F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577338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58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579320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48E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581377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48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583434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38D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8549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38D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58754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28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896070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28C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591588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18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593645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18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59570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08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59776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708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599817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F8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601799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F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603856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E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605913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D8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607971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D88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610028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C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612009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C87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614067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B8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616124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B8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61818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A8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62023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61" y="76200"/>
                </a:lnTo>
                <a:lnTo>
                  <a:pt x="2056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A8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622295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98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624276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86" y="76200"/>
                </a:lnTo>
                <a:lnTo>
                  <a:pt x="2058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98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626335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88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628392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8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63045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7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632507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799" y="76200"/>
                </a:lnTo>
                <a:lnTo>
                  <a:pt x="1979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78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634487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6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636544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5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638602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5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640659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86" y="76200"/>
                </a:lnTo>
                <a:lnTo>
                  <a:pt x="2058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48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642718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48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644775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38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64675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37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64881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27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650871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27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65292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17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654986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17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65696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07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65902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607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661082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61" y="76200"/>
                </a:lnTo>
                <a:lnTo>
                  <a:pt x="2056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F7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663138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F7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665196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E7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667253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E7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669234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D7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671292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C7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673349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C7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675406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86" y="76200"/>
                </a:lnTo>
                <a:lnTo>
                  <a:pt x="2058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B7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677465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1" y="76200"/>
                </a:lnTo>
                <a:lnTo>
                  <a:pt x="1981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B7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67944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A79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68150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A7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683561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97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685619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9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687676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61" y="76200"/>
                </a:lnTo>
                <a:lnTo>
                  <a:pt x="2056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8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689732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87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691713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77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693771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77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695828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67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697885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86" y="76200"/>
                </a:lnTo>
                <a:lnTo>
                  <a:pt x="2058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67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699944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799" y="76200"/>
                </a:lnTo>
                <a:lnTo>
                  <a:pt x="19799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57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701924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47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703981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86" y="76200"/>
                </a:lnTo>
                <a:lnTo>
                  <a:pt x="2058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473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706040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373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708098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37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710155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27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712212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1" y="76200"/>
                </a:lnTo>
                <a:lnTo>
                  <a:pt x="1981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272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71419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17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716251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61" y="76200"/>
                </a:lnTo>
                <a:lnTo>
                  <a:pt x="2056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17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718307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07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720364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507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7224223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1" y="76200"/>
                </a:lnTo>
                <a:lnTo>
                  <a:pt x="1981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F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724403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86" y="76200"/>
                </a:lnTo>
                <a:lnTo>
                  <a:pt x="2058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F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72646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E6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72851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E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73057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D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73263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D6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734691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2" y="76200"/>
                </a:lnTo>
                <a:lnTo>
                  <a:pt x="1981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C6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73667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B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73873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B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74078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A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74284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A6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744902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799" y="76199"/>
                </a:lnTo>
                <a:lnTo>
                  <a:pt x="197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6B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746882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6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748939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86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750997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86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753054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76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755112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76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757169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24" y="76199"/>
                </a:lnTo>
                <a:lnTo>
                  <a:pt x="1982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6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75915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6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76120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56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76326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56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76532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46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767381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36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769362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36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77142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26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773477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61" y="76199"/>
                </a:lnTo>
                <a:lnTo>
                  <a:pt x="2056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26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775533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16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777591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16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779648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06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781629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06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783687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F62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785744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F6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787801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E6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789860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1" y="76199"/>
                </a:lnTo>
                <a:lnTo>
                  <a:pt x="1981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E6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791841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D6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79389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D6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79595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C60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79801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C5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800071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61" y="76199"/>
                </a:lnTo>
                <a:lnTo>
                  <a:pt x="2056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B5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802127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A5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804108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A5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806166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95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808223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95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81028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85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812339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799" y="76199"/>
                </a:lnTo>
                <a:lnTo>
                  <a:pt x="197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85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814319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75C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816378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75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818435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65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82049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65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82255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55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824607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1" y="76199"/>
                </a:lnTo>
                <a:lnTo>
                  <a:pt x="1981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55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826589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45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828646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61" y="76199"/>
                </a:lnTo>
                <a:lnTo>
                  <a:pt x="2056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459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830702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35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832759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25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8348173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1" y="76199"/>
                </a:lnTo>
                <a:lnTo>
                  <a:pt x="1981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25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836798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15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838857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15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840914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0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84297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305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84502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F5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847086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F5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849068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E5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851125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E5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853182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D5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85524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D5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857297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799" y="76199"/>
                </a:lnTo>
                <a:lnTo>
                  <a:pt x="197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C5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859277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C52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861334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B52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863392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B5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865449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A5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867507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95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869564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24" y="76199"/>
                </a:lnTo>
                <a:lnTo>
                  <a:pt x="1982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950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87154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850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873604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84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875661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74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87771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74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879776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64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88175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64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88381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54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885872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61" y="76199"/>
                </a:lnTo>
                <a:lnTo>
                  <a:pt x="2056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54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887928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44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889987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44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8920448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799" y="76199"/>
                </a:lnTo>
                <a:lnTo>
                  <a:pt x="197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34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894024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34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896082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24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898139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14A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900196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14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9022543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24" y="76199"/>
                </a:lnTo>
                <a:lnTo>
                  <a:pt x="1982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04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90423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204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90629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F4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908351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F48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910409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E48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9124663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E4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914447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61" y="76199"/>
                </a:lnTo>
                <a:lnTo>
                  <a:pt x="2056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D4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916503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D4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918562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C4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920619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C4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922677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B45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924734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799" y="76199"/>
                </a:lnTo>
                <a:lnTo>
                  <a:pt x="197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B4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926714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A4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928771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A4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930830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94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932888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84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9349454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1" y="76199"/>
                </a:lnTo>
                <a:lnTo>
                  <a:pt x="1981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84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93692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74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93898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7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941041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61" y="76199"/>
                </a:lnTo>
                <a:lnTo>
                  <a:pt x="2056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6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943097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641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945154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5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9472123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24" y="76199"/>
                </a:lnTo>
                <a:lnTo>
                  <a:pt x="1982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5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949194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43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951252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43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953309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33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955367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33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9574244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1" y="76199"/>
                </a:lnTo>
                <a:lnTo>
                  <a:pt x="1981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23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959405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23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961463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13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963520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03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965577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103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967635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F3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9696925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799" y="76199"/>
                </a:lnTo>
                <a:lnTo>
                  <a:pt x="197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F3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971672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E3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973729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E3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975787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D3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977844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D3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9799021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24" y="76199"/>
                </a:lnTo>
                <a:lnTo>
                  <a:pt x="1982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C39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981884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C3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983942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B3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9859994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3" y="76199"/>
                </a:lnTo>
                <a:lnTo>
                  <a:pt x="2057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B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988056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A3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990114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A37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992171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2" y="76199"/>
                </a:lnTo>
                <a:lnTo>
                  <a:pt x="19812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936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994152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936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996210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83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998267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73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1000324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73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10023824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799" y="76199"/>
                </a:lnTo>
                <a:lnTo>
                  <a:pt x="197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63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10043623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634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10064197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533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10084771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533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10105345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432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10125919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86" y="76199"/>
                </a:lnTo>
                <a:lnTo>
                  <a:pt x="2058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432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10146506" y="1034796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199"/>
                </a:moveTo>
                <a:lnTo>
                  <a:pt x="19811" y="76199"/>
                </a:lnTo>
                <a:lnTo>
                  <a:pt x="19811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331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10166318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33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10186892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23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10207466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23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10228040" y="1034796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199"/>
                </a:moveTo>
                <a:lnTo>
                  <a:pt x="20574" y="76199"/>
                </a:lnTo>
                <a:lnTo>
                  <a:pt x="20574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130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10248613" y="1034796"/>
            <a:ext cx="51435" cy="76200"/>
          </a:xfrm>
          <a:custGeom>
            <a:avLst/>
            <a:gdLst/>
            <a:ahLst/>
            <a:cxnLst/>
            <a:rect l="l" t="t" r="r" b="b"/>
            <a:pathLst>
              <a:path w="51434" h="76200">
                <a:moveTo>
                  <a:pt x="0" y="76199"/>
                </a:moveTo>
                <a:lnTo>
                  <a:pt x="51225" y="76199"/>
                </a:lnTo>
                <a:lnTo>
                  <a:pt x="51225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12F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10268425" y="1034796"/>
            <a:ext cx="31750" cy="76200"/>
          </a:xfrm>
          <a:custGeom>
            <a:avLst/>
            <a:gdLst/>
            <a:ahLst/>
            <a:cxnLst/>
            <a:rect l="l" t="t" r="r" b="b"/>
            <a:pathLst>
              <a:path w="31750" h="76200">
                <a:moveTo>
                  <a:pt x="0" y="76199"/>
                </a:moveTo>
                <a:lnTo>
                  <a:pt x="31413" y="76199"/>
                </a:lnTo>
                <a:lnTo>
                  <a:pt x="3141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2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4385" y="4784090"/>
            <a:ext cx="8184629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452" y="2080514"/>
            <a:ext cx="9348495" cy="4468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76670" y="6879259"/>
            <a:ext cx="310515" cy="27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279F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.org/TR/owl2-manchester-syntax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2009/REC-owl2-overview-20091027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876425"/>
            <a:ext cx="913412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90"/>
              </a:lnSpc>
            </a:pPr>
            <a:r>
              <a:rPr lang="es-EC" spc="-5" dirty="0"/>
              <a:t>OWL </a:t>
            </a:r>
            <a:r>
              <a:rPr lang="es-EC" dirty="0"/>
              <a:t>Web </a:t>
            </a:r>
            <a:r>
              <a:rPr lang="es-EC" dirty="0" err="1"/>
              <a:t>Ontology</a:t>
            </a:r>
            <a:r>
              <a:rPr lang="es-EC" spc="-100" dirty="0"/>
              <a:t> </a:t>
            </a:r>
            <a:r>
              <a:rPr lang="es-EC" dirty="0" err="1"/>
              <a:t>Language</a:t>
            </a:r>
            <a:endParaRPr lang="es-EC" dirty="0"/>
          </a:p>
        </p:txBody>
      </p:sp>
      <p:sp>
        <p:nvSpPr>
          <p:cNvPr id="3" name="object 3"/>
          <p:cNvSpPr txBox="1"/>
          <p:nvPr/>
        </p:nvSpPr>
        <p:spPr>
          <a:xfrm>
            <a:off x="1841500" y="3324225"/>
            <a:ext cx="7637780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dirty="0" smtClean="0">
                <a:solidFill>
                  <a:srgbClr val="00279F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6100" y="276225"/>
            <a:ext cx="9829800" cy="615553"/>
          </a:xfrm>
        </p:spPr>
        <p:txBody>
          <a:bodyPr/>
          <a:lstStyle/>
          <a:p>
            <a:r>
              <a:rPr lang="es-EC" dirty="0" smtClean="0"/>
              <a:t>… </a:t>
            </a:r>
            <a:r>
              <a:rPr lang="es-EC" dirty="0"/>
              <a:t>Suposición Mundo Abierto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577193" y="1541818"/>
            <a:ext cx="9075420" cy="559240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Ejemplo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i="1" dirty="0" smtClean="0">
                <a:solidFill>
                  <a:schemeClr val="tx1"/>
                </a:solidFill>
              </a:rPr>
              <a:t>“Mauricio </a:t>
            </a:r>
            <a:r>
              <a:rPr lang="en-US" sz="3600" i="1" dirty="0" err="1" smtClean="0">
                <a:solidFill>
                  <a:schemeClr val="tx1"/>
                </a:solidFill>
              </a:rPr>
              <a:t>es</a:t>
            </a:r>
            <a:r>
              <a:rPr lang="en-US" sz="3600" i="1" dirty="0" smtClean="0">
                <a:solidFill>
                  <a:schemeClr val="tx1"/>
                </a:solidFill>
              </a:rPr>
              <a:t> un </a:t>
            </a:r>
            <a:r>
              <a:rPr lang="en-US" sz="3600" i="1" dirty="0" err="1" smtClean="0">
                <a:solidFill>
                  <a:schemeClr val="tx1"/>
                </a:solidFill>
              </a:rPr>
              <a:t>ciudadano</a:t>
            </a:r>
            <a:r>
              <a:rPr lang="en-US" sz="3600" i="1" dirty="0" smtClean="0">
                <a:solidFill>
                  <a:schemeClr val="tx1"/>
                </a:solidFill>
              </a:rPr>
              <a:t> de USA.”</a:t>
            </a:r>
            <a:r>
              <a:rPr lang="en-US" sz="3600" dirty="0" smtClean="0">
                <a:solidFill>
                  <a:schemeClr val="tx1"/>
                </a:solidFill>
              </a:rPr>
              <a:t> </a:t>
            </a:r>
          </a:p>
          <a:p>
            <a:pPr lvl="1"/>
            <a:r>
              <a:rPr lang="en-US" sz="3600" dirty="0" err="1" smtClean="0">
                <a:solidFill>
                  <a:schemeClr val="tx1"/>
                </a:solidFill>
              </a:rPr>
              <a:t>Bajo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una</a:t>
            </a:r>
            <a:r>
              <a:rPr lang="en-US" sz="3600" dirty="0" smtClean="0">
                <a:solidFill>
                  <a:schemeClr val="tx1"/>
                </a:solidFill>
              </a:rPr>
              <a:t> CWA, la </a:t>
            </a:r>
            <a:r>
              <a:rPr lang="en-US" sz="3600" dirty="0" err="1" smtClean="0">
                <a:solidFill>
                  <a:schemeClr val="tx1"/>
                </a:solidFill>
              </a:rPr>
              <a:t>respuesta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es</a:t>
            </a:r>
            <a:r>
              <a:rPr lang="en-US" sz="3600" dirty="0" smtClean="0">
                <a:solidFill>
                  <a:schemeClr val="tx1"/>
                </a:solidFill>
              </a:rPr>
              <a:t> </a:t>
            </a:r>
            <a:r>
              <a:rPr lang="en-US" sz="3600" b="1" i="1" dirty="0" smtClean="0">
                <a:solidFill>
                  <a:schemeClr val="tx1"/>
                </a:solidFill>
              </a:rPr>
              <a:t>no</a:t>
            </a:r>
            <a:r>
              <a:rPr lang="en-US" sz="3600" dirty="0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3600" dirty="0" err="1" smtClean="0">
                <a:solidFill>
                  <a:schemeClr val="tx1"/>
                </a:solidFill>
              </a:rPr>
              <a:t>Bajo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una</a:t>
            </a:r>
            <a:r>
              <a:rPr lang="en-US" sz="3600" dirty="0" smtClean="0">
                <a:solidFill>
                  <a:schemeClr val="tx1"/>
                </a:solidFill>
              </a:rPr>
              <a:t> OWA, la </a:t>
            </a:r>
            <a:r>
              <a:rPr lang="en-US" sz="3600" dirty="0" err="1" smtClean="0">
                <a:solidFill>
                  <a:schemeClr val="tx1"/>
                </a:solidFill>
              </a:rPr>
              <a:t>respuesta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es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b="1" i="1" dirty="0" smtClean="0">
                <a:solidFill>
                  <a:schemeClr val="tx1"/>
                </a:solidFill>
              </a:rPr>
              <a:t>no lo </a:t>
            </a:r>
            <a:r>
              <a:rPr lang="en-US" sz="3600" b="1" i="1" dirty="0" err="1" smtClean="0">
                <a:solidFill>
                  <a:schemeClr val="tx1"/>
                </a:solidFill>
              </a:rPr>
              <a:t>sé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600" dirty="0">
                <a:solidFill>
                  <a:schemeClr val="tx1"/>
                </a:solidFill>
              </a:rPr>
              <a:t>asuma que la siguiente afirmación es verdadera</a:t>
            </a:r>
            <a:r>
              <a:rPr lang="es-EC" sz="3600" dirty="0" smtClean="0">
                <a:solidFill>
                  <a:schemeClr val="tx1"/>
                </a:solidFill>
              </a:rPr>
              <a:t>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600" dirty="0" smtClean="0">
                <a:solidFill>
                  <a:schemeClr val="tx1"/>
                </a:solidFill>
              </a:rPr>
              <a:t>"</a:t>
            </a:r>
            <a:r>
              <a:rPr lang="es-EC" sz="3600" b="1" dirty="0">
                <a:solidFill>
                  <a:schemeClr val="tx1"/>
                </a:solidFill>
              </a:rPr>
              <a:t>una persona solo puede ser ciudadano de un país</a:t>
            </a:r>
            <a:r>
              <a:rPr lang="es-EC" sz="3600" dirty="0">
                <a:solidFill>
                  <a:schemeClr val="tx1"/>
                </a:solidFill>
              </a:rPr>
              <a:t>".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C" sz="3600" dirty="0">
                <a:solidFill>
                  <a:schemeClr val="tx1"/>
                </a:solidFill>
              </a:rPr>
              <a:t>Agregue la siguiente declaración: "</a:t>
            </a:r>
            <a:r>
              <a:rPr lang="es-EC" sz="3600" b="1" dirty="0">
                <a:solidFill>
                  <a:schemeClr val="tx1"/>
                </a:solidFill>
              </a:rPr>
              <a:t>Mauricio es un ciudadano de Ecuador</a:t>
            </a:r>
            <a:r>
              <a:rPr lang="es-EC" sz="3600" dirty="0">
                <a:solidFill>
                  <a:schemeClr val="tx1"/>
                </a:solidFill>
              </a:rPr>
              <a:t>".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588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2300" y="276225"/>
            <a:ext cx="9829800" cy="615553"/>
          </a:xfrm>
        </p:spPr>
        <p:txBody>
          <a:bodyPr/>
          <a:lstStyle/>
          <a:p>
            <a:r>
              <a:rPr lang="es-EC" dirty="0" smtClean="0"/>
              <a:t>… </a:t>
            </a:r>
            <a:r>
              <a:rPr lang="es-EC" dirty="0"/>
              <a:t>Suposición Mundo Abierto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622300" y="1507331"/>
            <a:ext cx="9075420" cy="49911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Sistema </a:t>
            </a:r>
            <a:r>
              <a:rPr lang="en-US" sz="3200" dirty="0" err="1" smtClean="0">
                <a:solidFill>
                  <a:schemeClr val="tx1"/>
                </a:solidFill>
              </a:rPr>
              <a:t>Mundo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Cerrado</a:t>
            </a:r>
            <a:r>
              <a:rPr lang="en-US" sz="3200" dirty="0" smtClean="0">
                <a:solidFill>
                  <a:schemeClr val="tx1"/>
                </a:solidFill>
              </a:rPr>
              <a:t> (CWA), </a:t>
            </a:r>
            <a:r>
              <a:rPr lang="en-US" sz="3200" b="1" dirty="0" smtClean="0">
                <a:solidFill>
                  <a:schemeClr val="tx1"/>
                </a:solidFill>
              </a:rPr>
              <a:t>error</a:t>
            </a:r>
          </a:p>
          <a:p>
            <a:pPr lvl="1"/>
            <a:r>
              <a:rPr lang="es-EC" sz="3200" dirty="0"/>
              <a:t>Una persona solo puede ser ciudadano de un país y asumimos que Estados Unidos y Ecuador son países diferentes</a:t>
            </a:r>
            <a:r>
              <a:rPr lang="es-EC" sz="3200" dirty="0" smtClean="0"/>
              <a:t>.</a:t>
            </a:r>
          </a:p>
          <a:p>
            <a:pPr lvl="1"/>
            <a:r>
              <a:rPr lang="en-US" sz="3200" dirty="0" smtClean="0"/>
              <a:t>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Sistema </a:t>
            </a:r>
            <a:r>
              <a:rPr lang="en-US" sz="3200" dirty="0" err="1" smtClean="0">
                <a:solidFill>
                  <a:schemeClr val="tx1"/>
                </a:solidFill>
              </a:rPr>
              <a:t>Mundo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Abierto</a:t>
            </a:r>
            <a:r>
              <a:rPr lang="en-US" sz="3200" dirty="0" smtClean="0">
                <a:solidFill>
                  <a:schemeClr val="tx1"/>
                </a:solidFill>
              </a:rPr>
              <a:t> (OWA), </a:t>
            </a:r>
            <a:r>
              <a:rPr lang="es-EC" sz="3200" dirty="0">
                <a:solidFill>
                  <a:schemeClr val="tx1"/>
                </a:solidFill>
              </a:rPr>
              <a:t>en lugar de generar un error, </a:t>
            </a:r>
            <a:r>
              <a:rPr lang="es-EC" sz="3200" b="1" dirty="0">
                <a:solidFill>
                  <a:schemeClr val="tx1"/>
                </a:solidFill>
              </a:rPr>
              <a:t>inferiría una nueva declaración</a:t>
            </a:r>
            <a:r>
              <a:rPr lang="es-EC" sz="3200" dirty="0" smtClean="0">
                <a:solidFill>
                  <a:schemeClr val="tx1"/>
                </a:solidFill>
              </a:rPr>
              <a:t>.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s-EC" sz="3200" dirty="0"/>
              <a:t>La lógica es la siguiente: "Si una persona solo puede ser ciudadano de un país, y si Mauricio es ciudadano de </a:t>
            </a:r>
            <a:r>
              <a:rPr lang="es-EC" sz="3200" dirty="0" smtClean="0"/>
              <a:t>EE.UU</a:t>
            </a:r>
            <a:r>
              <a:rPr lang="es-EC" sz="3200" dirty="0"/>
              <a:t>. </a:t>
            </a:r>
            <a:r>
              <a:rPr lang="es-EC" sz="3200" dirty="0" smtClean="0"/>
              <a:t>y </a:t>
            </a:r>
            <a:r>
              <a:rPr lang="es-EC" sz="3200" dirty="0"/>
              <a:t>Ecuador, entonces </a:t>
            </a:r>
            <a:r>
              <a:rPr lang="es-EC" sz="3200" dirty="0" smtClean="0"/>
              <a:t>EE.UU</a:t>
            </a:r>
            <a:r>
              <a:rPr lang="es-EC" sz="3200" dirty="0"/>
              <a:t>. </a:t>
            </a:r>
            <a:r>
              <a:rPr lang="es-EC" sz="3200" dirty="0" smtClean="0"/>
              <a:t>y </a:t>
            </a:r>
            <a:r>
              <a:rPr lang="es-EC" sz="3200" dirty="0"/>
              <a:t>Ecuador deben ser lo mismo".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410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9900" y="276225"/>
            <a:ext cx="9906000" cy="615553"/>
          </a:xfrm>
        </p:spPr>
        <p:txBody>
          <a:bodyPr/>
          <a:lstStyle/>
          <a:p>
            <a:r>
              <a:rPr lang="es-EC" dirty="0" smtClean="0"/>
              <a:t>… </a:t>
            </a:r>
            <a:r>
              <a:rPr lang="es-EC" dirty="0"/>
              <a:t>Suposición </a:t>
            </a:r>
            <a:r>
              <a:rPr lang="es-EC" dirty="0" smtClean="0"/>
              <a:t>Nombre Único 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764666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600" dirty="0">
                <a:solidFill>
                  <a:schemeClr val="tx1"/>
                </a:solidFill>
              </a:rPr>
              <a:t>En el caso de CWA, asumimos que USA y Ecuador son países diferentes.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600" dirty="0">
                <a:solidFill>
                  <a:schemeClr val="tx1"/>
                </a:solidFill>
              </a:rPr>
              <a:t>Con OWA, esto no se asume.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600" dirty="0">
                <a:solidFill>
                  <a:schemeClr val="tx1"/>
                </a:solidFill>
              </a:rPr>
              <a:t>Esto es lo que se llama </a:t>
            </a:r>
            <a:r>
              <a:rPr lang="es-EC" sz="3600" b="1" dirty="0" smtClean="0">
                <a:solidFill>
                  <a:schemeClr val="tx1"/>
                </a:solidFill>
              </a:rPr>
              <a:t>Suposición de Nombre Único</a:t>
            </a:r>
            <a:r>
              <a:rPr lang="es-EC" sz="3600" dirty="0" smtClean="0">
                <a:solidFill>
                  <a:schemeClr val="tx1"/>
                </a:solidFill>
              </a:rPr>
              <a:t> (UNA).</a:t>
            </a:r>
            <a:endParaRPr lang="es-EC" sz="3600" dirty="0">
              <a:solidFill>
                <a:schemeClr val="tx1"/>
              </a:solidFill>
            </a:endParaRPr>
          </a:p>
          <a:p>
            <a:pPr lvl="2"/>
            <a:endParaRPr lang="es-EC" sz="3600" dirty="0" smtClean="0"/>
          </a:p>
          <a:p>
            <a:pPr lvl="2"/>
            <a:r>
              <a:rPr lang="es-EC" sz="3600" dirty="0" smtClean="0"/>
              <a:t>Los </a:t>
            </a:r>
            <a:r>
              <a:rPr lang="es-EC" sz="3600" dirty="0"/>
              <a:t>sistemas CWA tienen UNA.</a:t>
            </a:r>
          </a:p>
          <a:p>
            <a:pPr lvl="2"/>
            <a:r>
              <a:rPr lang="es-EC" sz="3600" dirty="0"/>
              <a:t>Los sistemas OWA no tienen UNA</a:t>
            </a:r>
          </a:p>
        </p:txBody>
      </p:sp>
    </p:spTree>
    <p:extLst>
      <p:ext uri="{BB962C8B-B14F-4D97-AF65-F5344CB8AC3E}">
        <p14:creationId xmlns:p14="http://schemas.microsoft.com/office/powerpoint/2010/main" val="11756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300" y="352425"/>
            <a:ext cx="9829800" cy="615553"/>
          </a:xfrm>
        </p:spPr>
        <p:txBody>
          <a:bodyPr/>
          <a:lstStyle/>
          <a:p>
            <a:r>
              <a:rPr lang="en-US" dirty="0" err="1" smtClean="0"/>
              <a:t>Suposición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/>
              <a:t> </a:t>
            </a:r>
            <a:r>
              <a:rPr lang="en-US" dirty="0" err="1" smtClean="0"/>
              <a:t>Único</a:t>
            </a:r>
            <a:r>
              <a:rPr lang="en-US" dirty="0"/>
              <a:t> (UNA</a:t>
            </a:r>
            <a:r>
              <a:rPr lang="en-US" dirty="0" smtClean="0"/>
              <a:t>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2300" y="1495425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err="1"/>
              <a:t>Consideremos</a:t>
            </a:r>
            <a:r>
              <a:rPr lang="en-US" sz="3200" dirty="0"/>
              <a:t> </a:t>
            </a:r>
            <a:r>
              <a:rPr lang="en-US" sz="3200" dirty="0" err="1" smtClean="0"/>
              <a:t>otro</a:t>
            </a:r>
            <a:r>
              <a:rPr lang="en-US" sz="3200" dirty="0" smtClean="0"/>
              <a:t> </a:t>
            </a:r>
            <a:r>
              <a:rPr lang="en-US" sz="3200" dirty="0" err="1" smtClean="0"/>
              <a:t>ejemplo</a:t>
            </a:r>
            <a:r>
              <a:rPr lang="en-US" sz="3200" dirty="0" smtClean="0"/>
              <a:t> </a:t>
            </a:r>
            <a:r>
              <a:rPr lang="en-US" sz="3200" dirty="0"/>
              <a:t>: </a:t>
            </a:r>
          </a:p>
          <a:p>
            <a:endParaRPr lang="en-US" sz="3200" dirty="0"/>
          </a:p>
          <a:p>
            <a:pPr marL="504200" lvl="1"/>
            <a:r>
              <a:rPr lang="en-US" sz="3200" dirty="0"/>
              <a:t>:</a:t>
            </a:r>
            <a:r>
              <a:rPr lang="en-US" sz="3200" dirty="0" smtClean="0"/>
              <a:t>Pedro :</a:t>
            </a:r>
            <a:r>
              <a:rPr lang="en-US" sz="3200" dirty="0" err="1" smtClean="0"/>
              <a:t>padreDe</a:t>
            </a:r>
            <a:r>
              <a:rPr lang="en-US" sz="3200" dirty="0" smtClean="0"/>
              <a:t> </a:t>
            </a:r>
            <a:r>
              <a:rPr lang="en-US" sz="3200" dirty="0"/>
              <a:t>:</a:t>
            </a:r>
            <a:r>
              <a:rPr lang="en-US" sz="3200" dirty="0" smtClean="0"/>
              <a:t>Julia, </a:t>
            </a:r>
            <a:r>
              <a:rPr lang="en-US" sz="3200" dirty="0"/>
              <a:t>:</a:t>
            </a:r>
            <a:r>
              <a:rPr lang="en-US" sz="3200" dirty="0" err="1" smtClean="0"/>
              <a:t>María</a:t>
            </a:r>
            <a:r>
              <a:rPr lang="en-US" sz="3200" dirty="0" smtClean="0"/>
              <a:t> </a:t>
            </a:r>
            <a:r>
              <a:rPr lang="en-US" sz="3200" dirty="0"/>
              <a:t>. </a:t>
            </a:r>
          </a:p>
          <a:p>
            <a:pPr marL="504200" lvl="1"/>
            <a:endParaRPr lang="en-US" sz="3200" dirty="0"/>
          </a:p>
          <a:p>
            <a:r>
              <a:rPr lang="es-EC" sz="3200" dirty="0"/>
              <a:t>• ¿Cuántos hijos tiene Pedro?</a:t>
            </a:r>
          </a:p>
          <a:p>
            <a:endParaRPr lang="es-EC" sz="3200" dirty="0"/>
          </a:p>
          <a:p>
            <a:pPr lvl="1"/>
            <a:r>
              <a:rPr lang="es-EC" sz="3200" dirty="0"/>
              <a:t>• La intuición dice: dos niños.</a:t>
            </a:r>
          </a:p>
          <a:p>
            <a:pPr lvl="1"/>
            <a:r>
              <a:rPr lang="es-EC" sz="3200" dirty="0"/>
              <a:t>• Sin embargo, también podría tener tres o más</a:t>
            </a:r>
          </a:p>
          <a:p>
            <a:pPr lvl="1"/>
            <a:r>
              <a:rPr lang="es-EC" sz="3200" dirty="0"/>
              <a:t>    (o también solo uno)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184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974" y="253040"/>
            <a:ext cx="9900425" cy="651229"/>
          </a:xfrm>
          <a:prstGeom prst="rect">
            <a:avLst/>
          </a:prstGeom>
        </p:spPr>
        <p:txBody>
          <a:bodyPr vert="horz" wrap="square" lIns="0" tIns="35331" rIns="0" bIns="0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26173">
              <a:spcBef>
                <a:spcPts val="279"/>
              </a:spcBef>
            </a:pPr>
            <a:r>
              <a:rPr spc="31" dirty="0"/>
              <a:t>S</a:t>
            </a:r>
            <a:r>
              <a:rPr lang="es-EC" spc="31" dirty="0" err="1"/>
              <a:t>intaxis</a:t>
            </a:r>
            <a:r>
              <a:rPr spc="31" dirty="0"/>
              <a:t> – DL, </a:t>
            </a:r>
            <a:r>
              <a:rPr spc="21" dirty="0"/>
              <a:t>OWL,</a:t>
            </a:r>
            <a:r>
              <a:rPr spc="-124" dirty="0"/>
              <a:t> </a:t>
            </a:r>
            <a:r>
              <a:rPr spc="31" dirty="0"/>
              <a:t>Manchester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272" y="1255763"/>
            <a:ext cx="4284260" cy="992422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185" dirty="0" err="1">
                <a:latin typeface="Arial"/>
                <a:cs typeface="Arial"/>
              </a:rPr>
              <a:t>Prot</a:t>
            </a:r>
            <a:r>
              <a:rPr lang="es-EC" sz="2061" spc="-185" dirty="0">
                <a:latin typeface="Arial"/>
                <a:cs typeface="Arial"/>
              </a:rPr>
              <a:t>é</a:t>
            </a:r>
            <a:r>
              <a:rPr sz="2061" spc="-185" dirty="0">
                <a:latin typeface="Arial"/>
                <a:cs typeface="Arial"/>
              </a:rPr>
              <a:t>g</a:t>
            </a:r>
            <a:r>
              <a:rPr lang="es-EC" sz="2061" spc="-185" dirty="0">
                <a:latin typeface="Arial"/>
                <a:cs typeface="Arial"/>
              </a:rPr>
              <a:t>é</a:t>
            </a:r>
            <a:r>
              <a:rPr sz="2061" spc="-185" dirty="0"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us</a:t>
            </a:r>
            <a:r>
              <a:rPr lang="es-EC" sz="2061" spc="-10" dirty="0">
                <a:latin typeface="Arial"/>
                <a:cs typeface="Arial"/>
              </a:rPr>
              <a:t>a la sintaxis </a:t>
            </a:r>
            <a:r>
              <a:rPr sz="2061" spc="-10" dirty="0">
                <a:latin typeface="Arial"/>
                <a:cs typeface="Arial"/>
              </a:rPr>
              <a:t>Manchester</a:t>
            </a:r>
            <a:r>
              <a:rPr sz="2061" spc="-21" dirty="0">
                <a:latin typeface="Arial"/>
                <a:cs typeface="Arial"/>
              </a:rPr>
              <a:t> </a:t>
            </a:r>
            <a:endParaRPr sz="2061" dirty="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2164" dirty="0">
              <a:latin typeface="Times New Roman"/>
              <a:cs typeface="Times New Roman"/>
            </a:endParaRPr>
          </a:p>
          <a:p>
            <a:pPr marL="863705">
              <a:tabLst>
                <a:tab pos="3585689" algn="l"/>
              </a:tabLst>
            </a:pPr>
            <a:r>
              <a:rPr sz="2061" spc="-10" dirty="0">
                <a:solidFill>
                  <a:srgbClr val="3333B2"/>
                </a:solidFill>
                <a:latin typeface="Arial"/>
                <a:cs typeface="Arial"/>
              </a:rPr>
              <a:t>DL	</a:t>
            </a:r>
            <a:r>
              <a:rPr sz="2061" spc="-31" dirty="0">
                <a:solidFill>
                  <a:srgbClr val="3333B2"/>
                </a:solidFill>
                <a:latin typeface="Arial"/>
                <a:cs typeface="Arial"/>
              </a:rPr>
              <a:t>OWL</a:t>
            </a:r>
            <a:endParaRPr sz="206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1024" y="1890211"/>
            <a:ext cx="1414566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10" dirty="0">
                <a:solidFill>
                  <a:srgbClr val="3333B2"/>
                </a:solidFill>
                <a:latin typeface="Arial"/>
                <a:cs typeface="Arial"/>
              </a:rPr>
              <a:t>Manchester</a:t>
            </a:r>
            <a:endParaRPr sz="206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8723" y="2515967"/>
            <a:ext cx="255171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288" dirty="0">
                <a:latin typeface="Lucida Sans Unicode"/>
                <a:cs typeface="Lucida Sans Unicode"/>
              </a:rPr>
              <a:t>T</a:t>
            </a:r>
            <a:endParaRPr sz="2061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6887" y="2583873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7" name="object 7"/>
          <p:cNvSpPr/>
          <p:nvPr/>
        </p:nvSpPr>
        <p:spPr>
          <a:xfrm>
            <a:off x="7035488" y="2583873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8" name="object 8"/>
          <p:cNvSpPr txBox="1"/>
          <p:nvPr/>
        </p:nvSpPr>
        <p:spPr>
          <a:xfrm>
            <a:off x="1468723" y="2828849"/>
            <a:ext cx="255171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52" dirty="0">
                <a:latin typeface="Lucida Sans Unicode"/>
                <a:cs typeface="Lucida Sans Unicode"/>
              </a:rPr>
              <a:t>⊥</a:t>
            </a:r>
            <a:endParaRPr sz="2061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6887" y="2896752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10" name="object 10"/>
          <p:cNvSpPr/>
          <p:nvPr/>
        </p:nvSpPr>
        <p:spPr>
          <a:xfrm>
            <a:off x="7035488" y="2896752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11" name="object 11"/>
          <p:cNvSpPr/>
          <p:nvPr/>
        </p:nvSpPr>
        <p:spPr>
          <a:xfrm>
            <a:off x="3346887" y="3209632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12" name="object 12"/>
          <p:cNvSpPr/>
          <p:nvPr/>
        </p:nvSpPr>
        <p:spPr>
          <a:xfrm>
            <a:off x="7035488" y="3209632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13" name="object 13"/>
          <p:cNvSpPr/>
          <p:nvPr/>
        </p:nvSpPr>
        <p:spPr>
          <a:xfrm>
            <a:off x="3346887" y="3522512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14" name="object 14"/>
          <p:cNvSpPr/>
          <p:nvPr/>
        </p:nvSpPr>
        <p:spPr>
          <a:xfrm>
            <a:off x="7035488" y="3522512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15" name="object 15"/>
          <p:cNvSpPr txBox="1"/>
          <p:nvPr/>
        </p:nvSpPr>
        <p:spPr>
          <a:xfrm>
            <a:off x="1468721" y="3141752"/>
            <a:ext cx="1748251" cy="1005631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 marR="10469">
              <a:spcBef>
                <a:spcPts val="195"/>
              </a:spcBef>
            </a:pPr>
            <a:r>
              <a:rPr sz="2061" spc="-10" dirty="0">
                <a:latin typeface="Arial"/>
                <a:cs typeface="Arial"/>
              </a:rPr>
              <a:t>Concept</a:t>
            </a:r>
            <a:r>
              <a:rPr lang="es-EC" sz="2061" spc="-10" dirty="0">
                <a:latin typeface="Arial"/>
                <a:cs typeface="Arial"/>
              </a:rPr>
              <a:t>o</a:t>
            </a:r>
            <a:r>
              <a:rPr sz="2061" spc="-10" dirty="0">
                <a:latin typeface="Arial"/>
                <a:cs typeface="Arial"/>
              </a:rPr>
              <a:t>  </a:t>
            </a:r>
            <a:endParaRPr lang="es-EC" sz="2061" spc="-10" dirty="0">
              <a:latin typeface="Arial"/>
              <a:cs typeface="Arial"/>
            </a:endParaRPr>
          </a:p>
          <a:p>
            <a:pPr marL="26173" marR="10469">
              <a:spcBef>
                <a:spcPts val="195"/>
              </a:spcBef>
            </a:pPr>
            <a:r>
              <a:rPr sz="2061" spc="-10" dirty="0" err="1">
                <a:latin typeface="Arial"/>
                <a:cs typeface="Arial"/>
              </a:rPr>
              <a:t>Rol</a:t>
            </a:r>
            <a:endParaRPr sz="2061" dirty="0">
              <a:latin typeface="Arial"/>
              <a:cs typeface="Arial"/>
            </a:endParaRPr>
          </a:p>
          <a:p>
            <a:pPr marL="26173">
              <a:lnSpc>
                <a:spcPts val="2452"/>
              </a:lnSpc>
            </a:pPr>
            <a:r>
              <a:rPr sz="2061" spc="-144" dirty="0">
                <a:latin typeface="Lucida Sans Unicode"/>
                <a:cs typeface="Lucida Sans Unicode"/>
              </a:rPr>
              <a:t>¬</a:t>
            </a:r>
            <a:r>
              <a:rPr sz="2061" i="1" spc="-144" dirty="0">
                <a:latin typeface="Arial"/>
                <a:cs typeface="Arial"/>
              </a:rPr>
              <a:t>C</a:t>
            </a:r>
            <a:endParaRPr sz="206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6887" y="3835391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17" name="object 17"/>
          <p:cNvSpPr/>
          <p:nvPr/>
        </p:nvSpPr>
        <p:spPr>
          <a:xfrm>
            <a:off x="7035488" y="3835391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1468722" y="4080392"/>
                <a:ext cx="735417" cy="342244"/>
              </a:xfrm>
              <a:prstGeom prst="rect">
                <a:avLst/>
              </a:prstGeom>
            </p:spPr>
            <p:txBody>
              <a:bodyPr vert="horz" wrap="square" lIns="0" tIns="24863" rIns="0" bIns="0" rtlCol="0">
                <a:spAutoFit/>
              </a:bodyPr>
              <a:lstStyle/>
              <a:p>
                <a:pPr marL="26173">
                  <a:spcBef>
                    <a:spcPts val="195"/>
                  </a:spcBef>
                </a:pPr>
                <a:r>
                  <a:rPr sz="2061" i="1" spc="-10" dirty="0">
                    <a:latin typeface="Arial"/>
                    <a:cs typeface="Arial"/>
                  </a:rPr>
                  <a:t>C </a:t>
                </a:r>
                <a14:m>
                  <m:oMath xmlns:m="http://schemas.openxmlformats.org/officeDocument/2006/math">
                    <m:r>
                      <a:rPr lang="es-EC" sz="2061" i="1" spc="-154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⊔</m:t>
                    </m:r>
                  </m:oMath>
                </a14:m>
                <a:r>
                  <a:rPr sz="2061" spc="-351" dirty="0">
                    <a:latin typeface="Lucida Sans Unicode"/>
                    <a:cs typeface="Lucida Sans Unicode"/>
                  </a:rPr>
                  <a:t> </a:t>
                </a:r>
                <a:r>
                  <a:rPr sz="2061" i="1" spc="-10" dirty="0">
                    <a:latin typeface="Arial"/>
                    <a:cs typeface="Arial"/>
                  </a:rPr>
                  <a:t>D</a:t>
                </a:r>
                <a:endParaRPr sz="206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4" y="1875452"/>
                <a:ext cx="356870" cy="166071"/>
              </a:xfrm>
              <a:prstGeom prst="rect">
                <a:avLst/>
              </a:prstGeom>
              <a:blipFill rotWithShape="0">
                <a:blip r:embed="rId2"/>
                <a:stretch>
                  <a:fillRect l="-18644" t="-29630" r="-13559" b="-3703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/>
          <p:nvPr/>
        </p:nvSpPr>
        <p:spPr>
          <a:xfrm>
            <a:off x="3346887" y="4148295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20" name="object 20"/>
          <p:cNvSpPr/>
          <p:nvPr/>
        </p:nvSpPr>
        <p:spPr>
          <a:xfrm>
            <a:off x="7035488" y="4148295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1468722" y="4393271"/>
                <a:ext cx="735417" cy="342244"/>
              </a:xfrm>
              <a:prstGeom prst="rect">
                <a:avLst/>
              </a:prstGeom>
            </p:spPr>
            <p:txBody>
              <a:bodyPr vert="horz" wrap="square" lIns="0" tIns="24863" rIns="0" bIns="0" rtlCol="0">
                <a:spAutoFit/>
              </a:bodyPr>
              <a:lstStyle/>
              <a:p>
                <a:pPr marL="26173">
                  <a:spcBef>
                    <a:spcPts val="195"/>
                  </a:spcBef>
                </a:pPr>
                <a:r>
                  <a:rPr sz="2061" i="1" spc="-10" dirty="0">
                    <a:latin typeface="Arial"/>
                    <a:cs typeface="Arial"/>
                  </a:rPr>
                  <a:t>C </a:t>
                </a:r>
                <a14:m>
                  <m:oMath xmlns:m="http://schemas.openxmlformats.org/officeDocument/2006/math">
                    <m:r>
                      <a:rPr lang="es-EC" sz="2061" i="1" spc="-154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⊓</m:t>
                    </m:r>
                  </m:oMath>
                </a14:m>
                <a:r>
                  <a:rPr sz="2061" spc="-351" dirty="0">
                    <a:latin typeface="Lucida Sans Unicode"/>
                    <a:cs typeface="Lucida Sans Unicode"/>
                  </a:rPr>
                  <a:t> </a:t>
                </a:r>
                <a:r>
                  <a:rPr sz="2061" i="1" spc="-10" dirty="0">
                    <a:latin typeface="Arial"/>
                    <a:cs typeface="Arial"/>
                  </a:rPr>
                  <a:t>D</a:t>
                </a:r>
                <a:endParaRPr sz="206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14" y="2027280"/>
                <a:ext cx="356870" cy="166071"/>
              </a:xfrm>
              <a:prstGeom prst="rect">
                <a:avLst/>
              </a:prstGeom>
              <a:blipFill rotWithShape="0">
                <a:blip r:embed="rId3"/>
                <a:stretch>
                  <a:fillRect l="-18644" t="-29630" r="-13559" b="-3703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3346887" y="4461175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23" name="object 23"/>
          <p:cNvSpPr/>
          <p:nvPr/>
        </p:nvSpPr>
        <p:spPr>
          <a:xfrm>
            <a:off x="7035488" y="4461175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24" name="object 24"/>
          <p:cNvSpPr txBox="1"/>
          <p:nvPr/>
        </p:nvSpPr>
        <p:spPr>
          <a:xfrm>
            <a:off x="1468724" y="4706151"/>
            <a:ext cx="574462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235" dirty="0">
                <a:latin typeface="Lucida Sans Unicode"/>
                <a:cs typeface="Lucida Sans Unicode"/>
              </a:rPr>
              <a:t>∃</a:t>
            </a:r>
            <a:r>
              <a:rPr sz="2061" i="1" spc="216" dirty="0">
                <a:latin typeface="Arial"/>
                <a:cs typeface="Arial"/>
              </a:rPr>
              <a:t>r</a:t>
            </a:r>
            <a:r>
              <a:rPr sz="2061" i="1" spc="-10" dirty="0">
                <a:latin typeface="Arial"/>
                <a:cs typeface="Arial"/>
              </a:rPr>
              <a:t>.C</a:t>
            </a:r>
            <a:endParaRPr sz="2061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46887" y="4774056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26" name="object 26"/>
          <p:cNvSpPr/>
          <p:nvPr/>
        </p:nvSpPr>
        <p:spPr>
          <a:xfrm>
            <a:off x="7035488" y="4774056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27" name="object 27"/>
          <p:cNvSpPr txBox="1"/>
          <p:nvPr/>
        </p:nvSpPr>
        <p:spPr>
          <a:xfrm>
            <a:off x="1468724" y="5019055"/>
            <a:ext cx="574462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690" dirty="0">
                <a:latin typeface="Lucida Sans Unicode"/>
                <a:cs typeface="Lucida Sans Unicode"/>
              </a:rPr>
              <a:t>∀</a:t>
            </a:r>
            <a:r>
              <a:rPr sz="2061" i="1" spc="216" dirty="0">
                <a:latin typeface="Arial"/>
                <a:cs typeface="Arial"/>
              </a:rPr>
              <a:t>r</a:t>
            </a:r>
            <a:r>
              <a:rPr sz="2061" i="1" spc="-10" dirty="0">
                <a:latin typeface="Arial"/>
                <a:cs typeface="Arial"/>
              </a:rPr>
              <a:t>.C</a:t>
            </a:r>
            <a:endParaRPr sz="2061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46887" y="5086936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29" name="object 29"/>
          <p:cNvSpPr/>
          <p:nvPr/>
        </p:nvSpPr>
        <p:spPr>
          <a:xfrm>
            <a:off x="7035488" y="5086936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30" name="object 30"/>
          <p:cNvSpPr txBox="1"/>
          <p:nvPr/>
        </p:nvSpPr>
        <p:spPr>
          <a:xfrm>
            <a:off x="1468724" y="5331935"/>
            <a:ext cx="1145000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21" dirty="0">
                <a:latin typeface="Tahoma"/>
                <a:cs typeface="Tahoma"/>
              </a:rPr>
              <a:t>(</a:t>
            </a:r>
            <a:r>
              <a:rPr sz="2061" spc="-21" dirty="0">
                <a:latin typeface="Lucida Sans Unicode"/>
                <a:cs typeface="Lucida Sans Unicode"/>
              </a:rPr>
              <a:t>≥ </a:t>
            </a:r>
            <a:r>
              <a:rPr sz="2061" i="1" spc="-10" dirty="0">
                <a:latin typeface="Arial"/>
                <a:cs typeface="Arial"/>
              </a:rPr>
              <a:t>n r</a:t>
            </a:r>
            <a:r>
              <a:rPr sz="2061" i="1" spc="-515" dirty="0">
                <a:latin typeface="Arial"/>
                <a:cs typeface="Arial"/>
              </a:rPr>
              <a:t> </a:t>
            </a:r>
            <a:r>
              <a:rPr sz="2061" i="1" spc="31" dirty="0">
                <a:latin typeface="Arial"/>
                <a:cs typeface="Arial"/>
              </a:rPr>
              <a:t>.C</a:t>
            </a:r>
            <a:r>
              <a:rPr sz="2061" spc="31" dirty="0">
                <a:latin typeface="Tahoma"/>
                <a:cs typeface="Tahoma"/>
              </a:rPr>
              <a:t>)</a:t>
            </a:r>
            <a:endParaRPr sz="2061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46887" y="5399814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32" name="object 32"/>
          <p:cNvSpPr/>
          <p:nvPr/>
        </p:nvSpPr>
        <p:spPr>
          <a:xfrm>
            <a:off x="7035488" y="5399814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33" name="object 33"/>
          <p:cNvSpPr txBox="1"/>
          <p:nvPr/>
        </p:nvSpPr>
        <p:spPr>
          <a:xfrm>
            <a:off x="1468724" y="5644815"/>
            <a:ext cx="1145000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21" dirty="0">
                <a:latin typeface="Tahoma"/>
                <a:cs typeface="Tahoma"/>
              </a:rPr>
              <a:t>(</a:t>
            </a:r>
            <a:r>
              <a:rPr sz="2061" spc="-21" dirty="0">
                <a:latin typeface="Lucida Sans Unicode"/>
                <a:cs typeface="Lucida Sans Unicode"/>
              </a:rPr>
              <a:t>≤ </a:t>
            </a:r>
            <a:r>
              <a:rPr sz="2061" i="1" spc="-10" dirty="0">
                <a:latin typeface="Arial"/>
                <a:cs typeface="Arial"/>
              </a:rPr>
              <a:t>n r</a:t>
            </a:r>
            <a:r>
              <a:rPr sz="2061" i="1" spc="-515" dirty="0">
                <a:latin typeface="Arial"/>
                <a:cs typeface="Arial"/>
              </a:rPr>
              <a:t> </a:t>
            </a:r>
            <a:r>
              <a:rPr sz="2061" i="1" spc="31" dirty="0">
                <a:latin typeface="Arial"/>
                <a:cs typeface="Arial"/>
              </a:rPr>
              <a:t>.C</a:t>
            </a:r>
            <a:r>
              <a:rPr sz="2061" spc="31" dirty="0">
                <a:latin typeface="Tahoma"/>
                <a:cs typeface="Tahoma"/>
              </a:rPr>
              <a:t>)</a:t>
            </a:r>
            <a:endParaRPr sz="2061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46887" y="5712694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35" name="object 35"/>
          <p:cNvSpPr/>
          <p:nvPr/>
        </p:nvSpPr>
        <p:spPr>
          <a:xfrm>
            <a:off x="7035488" y="5712694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36" name="object 36"/>
          <p:cNvSpPr txBox="1"/>
          <p:nvPr/>
        </p:nvSpPr>
        <p:spPr>
          <a:xfrm>
            <a:off x="1468724" y="5957693"/>
            <a:ext cx="1145000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52" dirty="0">
                <a:latin typeface="Tahoma"/>
                <a:cs typeface="Tahoma"/>
              </a:rPr>
              <a:t>(=</a:t>
            </a:r>
            <a:r>
              <a:rPr sz="2061" spc="-133" dirty="0">
                <a:latin typeface="Tahoma"/>
                <a:cs typeface="Tahoma"/>
              </a:rPr>
              <a:t> </a:t>
            </a:r>
            <a:r>
              <a:rPr sz="2061" i="1" spc="-10" dirty="0">
                <a:latin typeface="Arial"/>
                <a:cs typeface="Arial"/>
              </a:rPr>
              <a:t>n</a:t>
            </a:r>
            <a:r>
              <a:rPr sz="2061" i="1" spc="-31" dirty="0">
                <a:latin typeface="Arial"/>
                <a:cs typeface="Arial"/>
              </a:rPr>
              <a:t> </a:t>
            </a:r>
            <a:r>
              <a:rPr sz="2061" i="1" spc="-10" dirty="0">
                <a:latin typeface="Arial"/>
                <a:cs typeface="Arial"/>
              </a:rPr>
              <a:t>r</a:t>
            </a:r>
            <a:r>
              <a:rPr sz="2061" i="1" spc="-372" dirty="0">
                <a:latin typeface="Arial"/>
                <a:cs typeface="Arial"/>
              </a:rPr>
              <a:t> </a:t>
            </a:r>
            <a:r>
              <a:rPr sz="2061" i="1" spc="31" dirty="0">
                <a:latin typeface="Arial"/>
                <a:cs typeface="Arial"/>
              </a:rPr>
              <a:t>.C</a:t>
            </a:r>
            <a:r>
              <a:rPr sz="2061" spc="31" dirty="0">
                <a:latin typeface="Tahoma"/>
                <a:cs typeface="Tahoma"/>
              </a:rPr>
              <a:t>)</a:t>
            </a:r>
            <a:endParaRPr sz="2061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46887" y="6025599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38" name="object 38"/>
          <p:cNvSpPr txBox="1"/>
          <p:nvPr/>
        </p:nvSpPr>
        <p:spPr>
          <a:xfrm>
            <a:off x="3477170" y="2515968"/>
            <a:ext cx="3428457" cy="3874749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 marR="2027092">
              <a:spcBef>
                <a:spcPts val="195"/>
              </a:spcBef>
            </a:pPr>
            <a:r>
              <a:rPr sz="2061" spc="-10" dirty="0">
                <a:latin typeface="Arial"/>
                <a:cs typeface="Arial"/>
              </a:rPr>
              <a:t>owl:Thing  </a:t>
            </a:r>
            <a:r>
              <a:rPr sz="2061" spc="-42" dirty="0">
                <a:latin typeface="Arial"/>
                <a:cs typeface="Arial"/>
              </a:rPr>
              <a:t>o</a:t>
            </a:r>
            <a:r>
              <a:rPr sz="2061" spc="-10" dirty="0">
                <a:latin typeface="Arial"/>
                <a:cs typeface="Arial"/>
              </a:rPr>
              <a:t>wl:Nothing  Class</a:t>
            </a:r>
            <a:endParaRPr sz="2061" dirty="0">
              <a:latin typeface="Arial"/>
              <a:cs typeface="Arial"/>
            </a:endParaRPr>
          </a:p>
          <a:p>
            <a:pPr marL="26173" marR="10469">
              <a:lnSpc>
                <a:spcPts val="2472"/>
              </a:lnSpc>
              <a:spcBef>
                <a:spcPts val="52"/>
              </a:spcBef>
            </a:pPr>
            <a:r>
              <a:rPr sz="2061" spc="-10" dirty="0">
                <a:latin typeface="Arial"/>
                <a:cs typeface="Arial"/>
              </a:rPr>
              <a:t>Object </a:t>
            </a:r>
            <a:r>
              <a:rPr sz="2061" dirty="0">
                <a:latin typeface="Arial"/>
                <a:cs typeface="Arial"/>
              </a:rPr>
              <a:t>property  </a:t>
            </a:r>
            <a:r>
              <a:rPr sz="2061" spc="-10" dirty="0">
                <a:latin typeface="Arial"/>
                <a:cs typeface="Arial"/>
              </a:rPr>
              <a:t>ObjectComplementOf(C)  ObjectUnionOf(C D)  ObjectIntersectionOf(C D)  </a:t>
            </a:r>
            <a:r>
              <a:rPr sz="2061" spc="-21" dirty="0">
                <a:latin typeface="Arial"/>
                <a:cs typeface="Arial"/>
              </a:rPr>
              <a:t>ObjectSomeValuesFrom(r </a:t>
            </a:r>
            <a:r>
              <a:rPr sz="2061" spc="-10" dirty="0">
                <a:latin typeface="Arial"/>
                <a:cs typeface="Arial"/>
              </a:rPr>
              <a:t>C)  </a:t>
            </a:r>
            <a:r>
              <a:rPr sz="2061" spc="-21" dirty="0">
                <a:latin typeface="Arial"/>
                <a:cs typeface="Arial"/>
              </a:rPr>
              <a:t>ObjectAllValuesFrom(r </a:t>
            </a:r>
            <a:r>
              <a:rPr sz="2061" spc="-10" dirty="0">
                <a:latin typeface="Arial"/>
                <a:cs typeface="Arial"/>
              </a:rPr>
              <a:t>C)  ObjectMinCardinality(n r C)  ObjectMaxCardinality(n r C)  ObjectExactCardinality(n r</a:t>
            </a:r>
            <a:r>
              <a:rPr sz="2061" spc="-42" dirty="0"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C)</a:t>
            </a:r>
            <a:endParaRPr sz="2061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35488" y="6025599"/>
            <a:ext cx="0" cy="314057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71"/>
          </a:p>
        </p:txBody>
      </p:sp>
      <p:sp>
        <p:nvSpPr>
          <p:cNvPr id="40" name="object 40"/>
          <p:cNvSpPr txBox="1"/>
          <p:nvPr/>
        </p:nvSpPr>
        <p:spPr>
          <a:xfrm>
            <a:off x="7165745" y="2515967"/>
            <a:ext cx="1846394" cy="3861925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 marR="444940">
              <a:spcBef>
                <a:spcPts val="195"/>
              </a:spcBef>
            </a:pPr>
            <a:r>
              <a:rPr sz="2061" spc="-10" dirty="0">
                <a:latin typeface="Arial"/>
                <a:cs typeface="Arial"/>
              </a:rPr>
              <a:t>owl:Thing  </a:t>
            </a:r>
            <a:r>
              <a:rPr sz="2061" spc="-42" dirty="0">
                <a:latin typeface="Arial"/>
                <a:cs typeface="Arial"/>
              </a:rPr>
              <a:t>o</a:t>
            </a:r>
            <a:r>
              <a:rPr sz="2061" spc="-10" dirty="0">
                <a:latin typeface="Arial"/>
                <a:cs typeface="Arial"/>
              </a:rPr>
              <a:t>wl:Nothing  Class</a:t>
            </a:r>
            <a:endParaRPr sz="2061">
              <a:latin typeface="Arial"/>
              <a:cs typeface="Arial"/>
            </a:endParaRPr>
          </a:p>
          <a:p>
            <a:pPr marL="26173" marR="10469">
              <a:lnSpc>
                <a:spcPts val="2472"/>
              </a:lnSpc>
              <a:spcBef>
                <a:spcPts val="52"/>
              </a:spcBef>
            </a:pPr>
            <a:r>
              <a:rPr sz="2061" spc="-10" dirty="0">
                <a:latin typeface="Arial"/>
                <a:cs typeface="Arial"/>
              </a:rPr>
              <a:t>Object</a:t>
            </a:r>
            <a:r>
              <a:rPr sz="2061" spc="-133" dirty="0">
                <a:latin typeface="Arial"/>
                <a:cs typeface="Arial"/>
              </a:rPr>
              <a:t> </a:t>
            </a:r>
            <a:r>
              <a:rPr sz="2061" dirty="0">
                <a:latin typeface="Arial"/>
                <a:cs typeface="Arial"/>
              </a:rPr>
              <a:t>property  </a:t>
            </a:r>
            <a:r>
              <a:rPr sz="2061" spc="-1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061" spc="-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C</a:t>
            </a:r>
            <a:endParaRPr sz="2061">
              <a:latin typeface="Arial"/>
              <a:cs typeface="Arial"/>
            </a:endParaRPr>
          </a:p>
          <a:p>
            <a:pPr marL="26173">
              <a:lnSpc>
                <a:spcPts val="2370"/>
              </a:lnSpc>
            </a:pPr>
            <a:r>
              <a:rPr sz="2061" spc="-10" dirty="0">
                <a:latin typeface="Arial"/>
                <a:cs typeface="Arial"/>
              </a:rPr>
              <a:t>C </a:t>
            </a:r>
            <a:r>
              <a:rPr sz="2061" spc="-1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061" spc="-4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D</a:t>
            </a:r>
            <a:endParaRPr sz="2061">
              <a:latin typeface="Arial"/>
              <a:cs typeface="Arial"/>
            </a:endParaRPr>
          </a:p>
          <a:p>
            <a:pPr marL="26173" marR="744619">
              <a:lnSpc>
                <a:spcPts val="2472"/>
              </a:lnSpc>
              <a:spcBef>
                <a:spcPts val="82"/>
              </a:spcBef>
            </a:pPr>
            <a:r>
              <a:rPr sz="2061" spc="-10" dirty="0">
                <a:latin typeface="Arial"/>
                <a:cs typeface="Arial"/>
              </a:rPr>
              <a:t>C </a:t>
            </a:r>
            <a:r>
              <a:rPr sz="2061" spc="-1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061" spc="-10" dirty="0">
                <a:latin typeface="Arial"/>
                <a:cs typeface="Arial"/>
              </a:rPr>
              <a:t>D  r </a:t>
            </a:r>
            <a:r>
              <a:rPr sz="2061" spc="-10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2061" spc="-17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C  </a:t>
            </a:r>
            <a:r>
              <a:rPr sz="2061" dirty="0"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r </a:t>
            </a:r>
            <a:r>
              <a:rPr sz="2061" spc="-10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061" spc="-9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C</a:t>
            </a:r>
            <a:endParaRPr sz="2061">
              <a:latin typeface="Arial"/>
              <a:cs typeface="Arial"/>
            </a:endParaRPr>
          </a:p>
          <a:p>
            <a:pPr marL="26173">
              <a:lnSpc>
                <a:spcPts val="2359"/>
              </a:lnSpc>
            </a:pPr>
            <a:r>
              <a:rPr sz="2061" spc="-10" dirty="0">
                <a:latin typeface="Arial"/>
                <a:cs typeface="Arial"/>
              </a:rPr>
              <a:t>r </a:t>
            </a:r>
            <a:r>
              <a:rPr sz="2061" spc="-10" dirty="0">
                <a:solidFill>
                  <a:srgbClr val="FF0000"/>
                </a:solidFill>
                <a:latin typeface="Arial"/>
                <a:cs typeface="Arial"/>
              </a:rPr>
              <a:t>min </a:t>
            </a:r>
            <a:r>
              <a:rPr sz="2061" spc="-10" dirty="0">
                <a:latin typeface="Arial"/>
                <a:cs typeface="Arial"/>
              </a:rPr>
              <a:t>n</a:t>
            </a:r>
            <a:r>
              <a:rPr sz="2061" spc="-52" dirty="0"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C</a:t>
            </a:r>
            <a:endParaRPr sz="2061">
              <a:latin typeface="Arial"/>
              <a:cs typeface="Arial"/>
            </a:endParaRPr>
          </a:p>
          <a:p>
            <a:pPr marL="26173">
              <a:lnSpc>
                <a:spcPts val="2463"/>
              </a:lnSpc>
            </a:pPr>
            <a:r>
              <a:rPr sz="2061" spc="-10" dirty="0">
                <a:latin typeface="Arial"/>
                <a:cs typeface="Arial"/>
              </a:rPr>
              <a:t>r </a:t>
            </a:r>
            <a:r>
              <a:rPr sz="2061" spc="-10" dirty="0">
                <a:solidFill>
                  <a:srgbClr val="FF0000"/>
                </a:solidFill>
                <a:latin typeface="Arial"/>
                <a:cs typeface="Arial"/>
              </a:rPr>
              <a:t>max </a:t>
            </a:r>
            <a:r>
              <a:rPr sz="2061" spc="-10" dirty="0">
                <a:latin typeface="Arial"/>
                <a:cs typeface="Arial"/>
              </a:rPr>
              <a:t>n</a:t>
            </a:r>
            <a:r>
              <a:rPr sz="2061" spc="-52" dirty="0"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C</a:t>
            </a:r>
            <a:endParaRPr sz="2061">
              <a:latin typeface="Arial"/>
              <a:cs typeface="Arial"/>
            </a:endParaRPr>
          </a:p>
          <a:p>
            <a:pPr marL="26173">
              <a:lnSpc>
                <a:spcPts val="2472"/>
              </a:lnSpc>
            </a:pPr>
            <a:r>
              <a:rPr sz="2061" spc="-10" dirty="0">
                <a:latin typeface="Arial"/>
                <a:cs typeface="Arial"/>
              </a:rPr>
              <a:t>r </a:t>
            </a:r>
            <a:r>
              <a:rPr sz="2061" spc="-21" dirty="0">
                <a:solidFill>
                  <a:srgbClr val="FF0000"/>
                </a:solidFill>
                <a:latin typeface="Arial"/>
                <a:cs typeface="Arial"/>
              </a:rPr>
              <a:t>exactly </a:t>
            </a:r>
            <a:r>
              <a:rPr sz="2061" spc="-10" dirty="0">
                <a:latin typeface="Arial"/>
                <a:cs typeface="Arial"/>
              </a:rPr>
              <a:t>n</a:t>
            </a:r>
            <a:r>
              <a:rPr sz="2061" spc="-52" dirty="0">
                <a:latin typeface="Arial"/>
                <a:cs typeface="Arial"/>
              </a:rPr>
              <a:t> </a:t>
            </a:r>
            <a:r>
              <a:rPr sz="2061" spc="-10" dirty="0">
                <a:latin typeface="Arial"/>
                <a:cs typeface="Arial"/>
              </a:rPr>
              <a:t>C</a:t>
            </a:r>
            <a:endParaRPr sz="2061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12270" y="6574005"/>
            <a:ext cx="7118629" cy="342244"/>
          </a:xfrm>
          <a:prstGeom prst="rect">
            <a:avLst/>
          </a:prstGeom>
        </p:spPr>
        <p:txBody>
          <a:bodyPr vert="horz" wrap="square" lIns="0" tIns="24863" rIns="0" bIns="0" rtlCol="0">
            <a:spAutoFit/>
          </a:bodyPr>
          <a:lstStyle/>
          <a:p>
            <a:pPr marL="26173">
              <a:spcBef>
                <a:spcPts val="195"/>
              </a:spcBef>
            </a:pPr>
            <a:r>
              <a:rPr sz="2061" spc="-10" dirty="0">
                <a:latin typeface="Courier New"/>
                <a:cs typeface="Courier New"/>
                <a:hlinkClick r:id="rId4"/>
              </a:rPr>
              <a:t>https://www.w3.org/TR/owl2-manchester-syntax/</a:t>
            </a:r>
            <a:endParaRPr sz="206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60878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74700" y="4679051"/>
            <a:ext cx="9067800" cy="204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C" dirty="0" smtClean="0"/>
              <a:t>Taller 11 – Práctica OWL</a:t>
            </a:r>
            <a:br>
              <a:rPr lang="es-EC" dirty="0" smtClean="0"/>
            </a:br>
            <a:r>
              <a:rPr lang="es-EC" dirty="0" smtClean="0"/>
              <a:t>Ontología básica en </a:t>
            </a:r>
            <a:r>
              <a:rPr lang="es-EC" dirty="0"/>
              <a:t>Protege</a:t>
            </a:r>
            <a:br>
              <a:rPr lang="es-EC" dirty="0"/>
            </a:br>
            <a:r>
              <a:rPr lang="es-EC" dirty="0"/>
              <a:t>https://protege.stanford.edu/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87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00" y="352425"/>
            <a:ext cx="9089390" cy="615553"/>
          </a:xfrm>
        </p:spPr>
        <p:txBody>
          <a:bodyPr/>
          <a:lstStyle/>
          <a:p>
            <a:r>
              <a:rPr lang="es-EC" dirty="0" smtClean="0"/>
              <a:t>Contenido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74942" y="1419225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altLang="es-EC" sz="3200" dirty="0" smtClean="0">
                <a:solidFill>
                  <a:schemeClr val="tx1"/>
                </a:solidFill>
              </a:rPr>
              <a:t>Limitaciones </a:t>
            </a:r>
            <a:r>
              <a:rPr lang="es-EC" altLang="es-EC" sz="3200" dirty="0">
                <a:solidFill>
                  <a:schemeClr val="tx1"/>
                </a:solidFill>
              </a:rPr>
              <a:t>del poder expresivo </a:t>
            </a:r>
            <a:r>
              <a:rPr lang="es-EC" altLang="es-EC" sz="3200" dirty="0" smtClean="0">
                <a:solidFill>
                  <a:schemeClr val="tx1"/>
                </a:solidFill>
              </a:rPr>
              <a:t>de </a:t>
            </a:r>
            <a:r>
              <a:rPr lang="es-EC" altLang="es-EC" sz="3200" dirty="0" err="1" smtClean="0">
                <a:solidFill>
                  <a:schemeClr val="tx1"/>
                </a:solidFill>
              </a:rPr>
              <a:t>RDFs</a:t>
            </a:r>
            <a:endParaRPr lang="es-EC" altLang="es-EC" sz="32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3200" dirty="0">
                <a:solidFill>
                  <a:schemeClr val="tx1"/>
                </a:solidFill>
              </a:rPr>
              <a:t>OWL2: Introducción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3200" dirty="0" smtClean="0">
                <a:solidFill>
                  <a:schemeClr val="tx1"/>
                </a:solidFill>
              </a:rPr>
              <a:t>Conceptos Básicos de </a:t>
            </a:r>
            <a:r>
              <a:rPr lang="en-US" sz="3200" dirty="0" smtClean="0">
                <a:solidFill>
                  <a:schemeClr val="tx1"/>
                </a:solidFill>
              </a:rPr>
              <a:t>OWL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s-EC" sz="3200" dirty="0" smtClean="0">
                <a:solidFill>
                  <a:schemeClr val="tx1"/>
                </a:solidFill>
              </a:rPr>
              <a:t>El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lenguaje</a:t>
            </a:r>
            <a:r>
              <a:rPr lang="en-US" altLang="es-EC" sz="3200" dirty="0" smtClean="0">
                <a:solidFill>
                  <a:schemeClr val="tx1"/>
                </a:solidFill>
              </a:rPr>
              <a:t> OWL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s-EC" sz="3200" dirty="0" err="1" smtClean="0">
                <a:solidFill>
                  <a:schemeClr val="tx1"/>
                </a:solidFill>
              </a:rPr>
              <a:t>Nuevos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Axiomas</a:t>
            </a:r>
            <a:endParaRPr lang="en-US" altLang="es-EC" sz="32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Property </a:t>
            </a:r>
            <a:r>
              <a:rPr lang="en-US" sz="3200" dirty="0"/>
              <a:t>Axioms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Equality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 Axioms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3200" dirty="0" err="1">
                <a:solidFill>
                  <a:schemeClr val="tx1"/>
                </a:solidFill>
              </a:rPr>
              <a:t>Syntax</a:t>
            </a:r>
            <a:r>
              <a:rPr lang="es-EC" sz="3200" dirty="0">
                <a:solidFill>
                  <a:schemeClr val="tx1"/>
                </a:solidFill>
              </a:rPr>
              <a:t> – DL, </a:t>
            </a:r>
            <a:r>
              <a:rPr lang="es-EC" sz="3200" dirty="0"/>
              <a:t>OWL, Manchester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055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2073" y="470408"/>
            <a:ext cx="2433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RDF/RDFS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93839" y="2063495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839" y="2920745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839" y="3777996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2811" y="1216726"/>
            <a:ext cx="8635365" cy="47346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Verdana"/>
                <a:cs typeface="Verdana"/>
              </a:rPr>
              <a:t>RDF: </a:t>
            </a:r>
            <a:r>
              <a:rPr lang="es-EC" sz="3200" spc="-5" dirty="0">
                <a:latin typeface="Verdana"/>
                <a:cs typeface="Verdana"/>
              </a:rPr>
              <a:t>Triples para hacer afirmaciones sobre recursos</a:t>
            </a:r>
            <a:r>
              <a:rPr lang="es-EC" sz="3200" spc="-5" dirty="0" smtClean="0">
                <a:latin typeface="Verdana"/>
                <a:cs typeface="Verdana"/>
              </a:rPr>
              <a:t>.</a:t>
            </a: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 smtClean="0">
                <a:latin typeface="Verdana"/>
                <a:cs typeface="Verdana"/>
              </a:rPr>
              <a:t>RDFS </a:t>
            </a:r>
            <a:r>
              <a:rPr sz="3200" dirty="0" err="1" smtClean="0">
                <a:latin typeface="Verdana"/>
                <a:cs typeface="Verdana"/>
              </a:rPr>
              <a:t>ext</a:t>
            </a:r>
            <a:r>
              <a:rPr lang="es-EC" sz="3200" dirty="0" err="1" smtClean="0">
                <a:latin typeface="Verdana"/>
                <a:cs typeface="Verdana"/>
              </a:rPr>
              <a:t>iende</a:t>
            </a:r>
            <a:r>
              <a:rPr sz="3200" dirty="0" smtClean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RDF </a:t>
            </a:r>
            <a:r>
              <a:rPr lang="es-EC" sz="3200" spc="-5" dirty="0" smtClean="0">
                <a:latin typeface="Verdana"/>
                <a:cs typeface="Verdana"/>
              </a:rPr>
              <a:t>con un </a:t>
            </a:r>
            <a:r>
              <a:rPr sz="3200" spc="-5" dirty="0" smtClean="0">
                <a:latin typeface="Verdana"/>
                <a:cs typeface="Verdana"/>
              </a:rPr>
              <a:t>“</a:t>
            </a:r>
            <a:r>
              <a:rPr lang="es-EC" sz="3200" spc="-5" dirty="0">
                <a:latin typeface="Verdana"/>
                <a:cs typeface="Verdana"/>
              </a:rPr>
              <a:t>esquema </a:t>
            </a:r>
            <a:r>
              <a:rPr lang="es-EC" sz="3200" spc="-5" dirty="0" smtClean="0">
                <a:latin typeface="Verdana"/>
                <a:cs typeface="Verdana"/>
              </a:rPr>
              <a:t>de vocabulario</a:t>
            </a:r>
            <a:r>
              <a:rPr sz="3200" spc="-5" dirty="0" smtClean="0">
                <a:latin typeface="Verdana"/>
                <a:cs typeface="Verdana"/>
              </a:rPr>
              <a:t>”,</a:t>
            </a:r>
            <a:endParaRPr sz="32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800" spc="-5" dirty="0" smtClean="0">
                <a:latin typeface="Verdana"/>
                <a:cs typeface="Verdana"/>
              </a:rPr>
              <a:t>e.</a:t>
            </a:r>
            <a:r>
              <a:rPr lang="es-EC" sz="2800" spc="-5" dirty="0">
                <a:latin typeface="Verdana"/>
                <a:cs typeface="Verdana"/>
              </a:rPr>
              <a:t>j</a:t>
            </a:r>
            <a:r>
              <a:rPr sz="2800" spc="-5" dirty="0" smtClean="0">
                <a:latin typeface="Verdana"/>
                <a:cs typeface="Verdana"/>
              </a:rPr>
              <a:t>.:</a:t>
            </a:r>
            <a:endParaRPr sz="2800" dirty="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5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Verdana"/>
                <a:cs typeface="Verdana"/>
              </a:rPr>
              <a:t>Class, Property</a:t>
            </a:r>
            <a:endParaRPr sz="28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Verdana"/>
                <a:cs typeface="Verdana"/>
              </a:rPr>
              <a:t>type, subClassOf,</a:t>
            </a:r>
            <a:r>
              <a:rPr sz="2800" spc="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subPropertyOf</a:t>
            </a:r>
            <a:endParaRPr sz="2800" dirty="0">
              <a:latin typeface="Verdana"/>
              <a:cs typeface="Verdana"/>
            </a:endParaRPr>
          </a:p>
          <a:p>
            <a:pPr marL="755650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285" algn="l"/>
              </a:tabLst>
            </a:pPr>
            <a:r>
              <a:rPr sz="2800" spc="-5" dirty="0">
                <a:latin typeface="Verdana"/>
                <a:cs typeface="Verdana"/>
              </a:rPr>
              <a:t>range,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domain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110" y="6825995"/>
            <a:ext cx="20320" cy="76200"/>
          </a:xfrm>
          <a:custGeom>
            <a:avLst/>
            <a:gdLst/>
            <a:ahLst/>
            <a:cxnLst/>
            <a:rect l="l" t="t" r="r" b="b"/>
            <a:pathLst>
              <a:path w="20320" h="76200">
                <a:moveTo>
                  <a:pt x="0" y="76200"/>
                </a:moveTo>
                <a:lnTo>
                  <a:pt x="19811" y="76200"/>
                </a:lnTo>
                <a:lnTo>
                  <a:pt x="19811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E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922" y="6825995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4" y="76200"/>
                </a:lnTo>
                <a:lnTo>
                  <a:pt x="20574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DF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496" y="6825995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DFD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070" y="6825995"/>
            <a:ext cx="20955" cy="76200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0" y="76200"/>
                </a:moveTo>
                <a:lnTo>
                  <a:pt x="20573" y="76200"/>
                </a:lnTo>
                <a:lnTo>
                  <a:pt x="20573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CFD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287" y="470408"/>
            <a:ext cx="680546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 smtClean="0"/>
              <a:t>Limita</a:t>
            </a:r>
            <a:r>
              <a:rPr lang="es-EC" sz="3200" spc="-5" dirty="0" err="1" smtClean="0"/>
              <a:t>ciones</a:t>
            </a:r>
            <a:r>
              <a:rPr lang="es-EC" sz="3200" spc="-5" dirty="0" smtClean="0"/>
              <a:t> de </a:t>
            </a:r>
            <a:r>
              <a:rPr sz="3200" spc="-5" dirty="0" smtClean="0"/>
              <a:t>RDFS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393839" y="2920745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839" y="5492496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2811" y="1292605"/>
            <a:ext cx="8535035" cy="501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7622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C" sz="2500" dirty="0">
                <a:latin typeface="Verdana"/>
                <a:cs typeface="Verdana"/>
              </a:rPr>
              <a:t>RDFS es demasiado débil para describir los recursos con suficiente detalle</a:t>
            </a:r>
            <a:r>
              <a:rPr lang="es-EC" sz="2500" dirty="0" smtClean="0">
                <a:latin typeface="Verdana"/>
                <a:cs typeface="Verdana"/>
              </a:rPr>
              <a:t>:</a:t>
            </a:r>
            <a:endParaRPr sz="25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Verdana"/>
              <a:buChar char="•"/>
            </a:pPr>
            <a:endParaRPr sz="3600" dirty="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lang="es-EC" sz="2300" spc="-5" dirty="0">
                <a:latin typeface="Verdana"/>
                <a:cs typeface="Verdana"/>
              </a:rPr>
              <a:t>Sin restricciones localizadas de rango y dominio</a:t>
            </a:r>
          </a:p>
          <a:p>
            <a:pPr marL="1212850" lvl="2" indent="-286385">
              <a:buChar char="–"/>
              <a:tabLst>
                <a:tab pos="756285" algn="l"/>
              </a:tabLst>
            </a:pPr>
            <a:r>
              <a:rPr lang="es-EC" sz="2300" spc="-5" dirty="0">
                <a:latin typeface="Verdana"/>
                <a:cs typeface="Verdana"/>
              </a:rPr>
              <a:t>No </a:t>
            </a:r>
            <a:r>
              <a:rPr lang="es-EC" sz="2300" spc="-5" dirty="0" smtClean="0">
                <a:latin typeface="Verdana"/>
                <a:cs typeface="Verdana"/>
              </a:rPr>
              <a:t>se puede </a:t>
            </a:r>
            <a:r>
              <a:rPr lang="es-EC" sz="2300" spc="-5" dirty="0">
                <a:latin typeface="Verdana"/>
                <a:cs typeface="Verdana"/>
              </a:rPr>
              <a:t>decir que el rango de </a:t>
            </a:r>
            <a:r>
              <a:rPr lang="es-EC" sz="2300" b="1" spc="-5" dirty="0" err="1" smtClean="0">
                <a:latin typeface="Verdana"/>
                <a:cs typeface="Verdana"/>
              </a:rPr>
              <a:t>tieneHijo</a:t>
            </a:r>
            <a:r>
              <a:rPr lang="es-EC" sz="2300" spc="-5" dirty="0" smtClean="0">
                <a:latin typeface="Verdana"/>
                <a:cs typeface="Verdana"/>
              </a:rPr>
              <a:t> </a:t>
            </a:r>
            <a:r>
              <a:rPr lang="es-EC" sz="2300" spc="-5" dirty="0">
                <a:latin typeface="Verdana"/>
                <a:cs typeface="Verdana"/>
              </a:rPr>
              <a:t>sea persona cuando se aplica a personas y elefantes cuando se aplica a </a:t>
            </a:r>
            <a:r>
              <a:rPr lang="es-EC" sz="2300" spc="-5" dirty="0" smtClean="0">
                <a:latin typeface="Verdana"/>
                <a:cs typeface="Verdana"/>
              </a:rPr>
              <a:t>elefantes</a:t>
            </a:r>
          </a:p>
          <a:p>
            <a:pPr marL="755650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lang="es-EC" sz="2300" spc="-5" dirty="0">
                <a:latin typeface="Verdana"/>
                <a:cs typeface="Verdana"/>
              </a:rPr>
              <a:t>Sin restricciones de existencia / </a:t>
            </a:r>
            <a:r>
              <a:rPr lang="es-EC" sz="2300" spc="-5" dirty="0" err="1">
                <a:latin typeface="Verdana"/>
                <a:cs typeface="Verdana"/>
              </a:rPr>
              <a:t>cardinalidad</a:t>
            </a:r>
            <a:r>
              <a:rPr lang="es-EC" sz="2300" spc="-5" dirty="0">
                <a:latin typeface="Verdana"/>
                <a:cs typeface="Verdana"/>
              </a:rPr>
              <a:t>.</a:t>
            </a:r>
          </a:p>
          <a:p>
            <a:pPr marL="1212850" lvl="2" indent="-285750" algn="just">
              <a:spcBef>
                <a:spcPts val="5"/>
              </a:spcBef>
              <a:buChar char="–"/>
              <a:tabLst>
                <a:tab pos="755650" algn="l"/>
              </a:tabLst>
            </a:pPr>
            <a:r>
              <a:rPr lang="es-EC" sz="2300" spc="-5" dirty="0">
                <a:latin typeface="Verdana"/>
                <a:cs typeface="Verdana"/>
              </a:rPr>
              <a:t>No </a:t>
            </a:r>
            <a:r>
              <a:rPr lang="es-EC" sz="2300" spc="-5" dirty="0" smtClean="0">
                <a:latin typeface="Verdana"/>
                <a:cs typeface="Verdana"/>
              </a:rPr>
              <a:t>se puede </a:t>
            </a:r>
            <a:r>
              <a:rPr lang="es-EC" sz="2300" spc="-5" dirty="0">
                <a:latin typeface="Verdana"/>
                <a:cs typeface="Verdana"/>
              </a:rPr>
              <a:t>decir que todas las instancias de persona tengan una madre que también sea una persona, o que las personas tengan exactamente 2 padres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543" y="470408"/>
            <a:ext cx="66622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 smtClean="0"/>
              <a:t>Limita</a:t>
            </a:r>
            <a:r>
              <a:rPr lang="es-EC" sz="3200" spc="-5" dirty="0" err="1" smtClean="0"/>
              <a:t>ciones</a:t>
            </a:r>
            <a:r>
              <a:rPr lang="es-EC" sz="3200" spc="-5" dirty="0" smtClean="0"/>
              <a:t> de </a:t>
            </a:r>
            <a:r>
              <a:rPr sz="3200" spc="-5" dirty="0" smtClean="0"/>
              <a:t>RDFS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548007" y="3617235"/>
            <a:ext cx="75565" cy="34036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200" dirty="0">
                <a:latin typeface="Verdana"/>
                <a:cs typeface="Verdana"/>
              </a:rPr>
              <a:t>’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839" y="3777996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011" y="1223865"/>
            <a:ext cx="8415655" cy="58560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98450" indent="-286385" algn="just">
              <a:lnSpc>
                <a:spcPct val="100000"/>
              </a:lnSpc>
              <a:spcBef>
                <a:spcPts val="645"/>
              </a:spcBef>
              <a:buChar char="–"/>
              <a:tabLst>
                <a:tab pos="299085" algn="l"/>
              </a:tabLst>
            </a:pPr>
            <a:r>
              <a:rPr lang="es-EC" sz="2300" spc="-5" dirty="0">
                <a:latin typeface="Verdana"/>
                <a:cs typeface="Verdana"/>
              </a:rPr>
              <a:t>Sin propiedades transitivas, inversas o simétricas.</a:t>
            </a:r>
          </a:p>
          <a:p>
            <a:pPr marL="755650" lvl="1" indent="-286385" algn="just">
              <a:spcBef>
                <a:spcPts val="645"/>
              </a:spcBef>
              <a:buChar char="–"/>
              <a:tabLst>
                <a:tab pos="299085" algn="l"/>
              </a:tabLst>
            </a:pPr>
            <a:r>
              <a:rPr lang="es-EC" sz="2300" spc="-5" dirty="0">
                <a:latin typeface="Verdana"/>
                <a:cs typeface="Verdana"/>
              </a:rPr>
              <a:t>No </a:t>
            </a:r>
            <a:r>
              <a:rPr lang="es-EC" sz="2300" spc="-5" dirty="0" smtClean="0">
                <a:latin typeface="Verdana"/>
                <a:cs typeface="Verdana"/>
              </a:rPr>
              <a:t>se puede </a:t>
            </a:r>
            <a:r>
              <a:rPr lang="es-EC" sz="2300" spc="-5" dirty="0">
                <a:latin typeface="Verdana"/>
                <a:cs typeface="Verdana"/>
              </a:rPr>
              <a:t>decir que </a:t>
            </a:r>
            <a:r>
              <a:rPr lang="es-EC" sz="2300" b="1" spc="-5" dirty="0" err="1" smtClean="0">
                <a:latin typeface="Verdana"/>
                <a:cs typeface="Verdana"/>
              </a:rPr>
              <a:t>esParteDe</a:t>
            </a:r>
            <a:r>
              <a:rPr lang="es-EC" sz="2300" spc="-5" dirty="0" smtClean="0">
                <a:latin typeface="Verdana"/>
                <a:cs typeface="Verdana"/>
              </a:rPr>
              <a:t> </a:t>
            </a:r>
            <a:r>
              <a:rPr lang="es-EC" sz="2300" spc="-5" dirty="0">
                <a:latin typeface="Verdana"/>
                <a:cs typeface="Verdana"/>
              </a:rPr>
              <a:t>es una propiedad transitiva, que </a:t>
            </a:r>
            <a:r>
              <a:rPr lang="es-EC" sz="2300" b="1" spc="-5" dirty="0" err="1" smtClean="0">
                <a:latin typeface="Verdana"/>
                <a:cs typeface="Verdana"/>
              </a:rPr>
              <a:t>tieneParte</a:t>
            </a:r>
            <a:r>
              <a:rPr lang="es-EC" sz="2300" spc="-5" dirty="0" smtClean="0">
                <a:latin typeface="Verdana"/>
                <a:cs typeface="Verdana"/>
              </a:rPr>
              <a:t> </a:t>
            </a:r>
            <a:r>
              <a:rPr lang="es-EC" sz="2300" spc="-5" dirty="0">
                <a:latin typeface="Verdana"/>
                <a:cs typeface="Verdana"/>
              </a:rPr>
              <a:t>es el inverso de </a:t>
            </a:r>
            <a:r>
              <a:rPr lang="es-EC" sz="2300" b="1" spc="-5" dirty="0" err="1" smtClean="0">
                <a:latin typeface="Verdana"/>
                <a:cs typeface="Verdana"/>
              </a:rPr>
              <a:t>esParteDe</a:t>
            </a:r>
            <a:r>
              <a:rPr lang="es-EC" sz="2300" spc="-5" dirty="0" smtClean="0">
                <a:latin typeface="Verdana"/>
                <a:cs typeface="Verdana"/>
              </a:rPr>
              <a:t> </a:t>
            </a:r>
            <a:r>
              <a:rPr lang="es-EC" sz="2300" spc="-5" dirty="0">
                <a:latin typeface="Verdana"/>
                <a:cs typeface="Verdana"/>
              </a:rPr>
              <a:t>o que </a:t>
            </a:r>
            <a:r>
              <a:rPr lang="es-EC" sz="2300" spc="-5" dirty="0" smtClean="0">
                <a:latin typeface="Verdana"/>
                <a:cs typeface="Verdana"/>
              </a:rPr>
              <a:t>dos propiedades son simétricas</a:t>
            </a:r>
          </a:p>
          <a:p>
            <a:pPr marL="298450" indent="-286385" algn="just">
              <a:lnSpc>
                <a:spcPct val="100000"/>
              </a:lnSpc>
              <a:spcBef>
                <a:spcPts val="645"/>
              </a:spcBef>
              <a:buChar char="–"/>
              <a:tabLst>
                <a:tab pos="299085" algn="l"/>
              </a:tabLst>
            </a:pPr>
            <a:endParaRPr sz="32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Char char="–"/>
              <a:tabLst>
                <a:tab pos="299085" algn="l"/>
              </a:tabLst>
            </a:pPr>
            <a:r>
              <a:rPr lang="es-EC" sz="2300" spc="-5" dirty="0">
                <a:latin typeface="Verdana"/>
                <a:cs typeface="Verdana"/>
              </a:rPr>
              <a:t>No </a:t>
            </a:r>
            <a:r>
              <a:rPr lang="es-EC" sz="2300" spc="-5" dirty="0" smtClean="0">
                <a:latin typeface="Verdana"/>
                <a:cs typeface="Verdana"/>
              </a:rPr>
              <a:t>desigual/igualdad</a:t>
            </a:r>
            <a:endParaRPr lang="es-EC" sz="2300" spc="-5" dirty="0">
              <a:latin typeface="Verdana"/>
              <a:cs typeface="Verdana"/>
            </a:endParaRPr>
          </a:p>
          <a:p>
            <a:pPr marL="755650" lvl="1" indent="-286385">
              <a:buChar char="–"/>
              <a:tabLst>
                <a:tab pos="299085" algn="l"/>
              </a:tabLst>
            </a:pPr>
            <a:r>
              <a:rPr lang="es-EC" sz="2300" spc="-5" dirty="0">
                <a:latin typeface="Verdana"/>
                <a:cs typeface="Verdana"/>
              </a:rPr>
              <a:t>No </a:t>
            </a:r>
            <a:r>
              <a:rPr lang="es-EC" sz="2300" spc="-5" dirty="0" smtClean="0">
                <a:latin typeface="Verdana"/>
                <a:cs typeface="Verdana"/>
              </a:rPr>
              <a:t>se puede </a:t>
            </a:r>
            <a:r>
              <a:rPr lang="es-EC" sz="2300" spc="-5" dirty="0">
                <a:latin typeface="Verdana"/>
                <a:cs typeface="Verdana"/>
              </a:rPr>
              <a:t>decir que una </a:t>
            </a:r>
            <a:r>
              <a:rPr lang="es-EC" sz="2300" spc="-5" dirty="0" smtClean="0">
                <a:latin typeface="Verdana"/>
                <a:cs typeface="Verdana"/>
              </a:rPr>
              <a:t>clase/instancia </a:t>
            </a:r>
            <a:r>
              <a:rPr lang="es-EC" sz="2300" spc="-5" dirty="0">
                <a:latin typeface="Verdana"/>
                <a:cs typeface="Verdana"/>
              </a:rPr>
              <a:t>es igual a otra </a:t>
            </a:r>
            <a:r>
              <a:rPr lang="es-EC" sz="2300" spc="-5" dirty="0" smtClean="0">
                <a:latin typeface="Verdana"/>
                <a:cs typeface="Verdana"/>
              </a:rPr>
              <a:t>clase/instancia</a:t>
            </a:r>
          </a:p>
          <a:p>
            <a:pPr marL="755650" lvl="1" indent="-286385">
              <a:buChar char="–"/>
              <a:tabLst>
                <a:tab pos="299085" algn="l"/>
              </a:tabLst>
            </a:pPr>
            <a:r>
              <a:rPr lang="es-EC" sz="2300" spc="-5" dirty="0" smtClean="0">
                <a:latin typeface="Verdana"/>
                <a:cs typeface="Verdana"/>
              </a:rPr>
              <a:t>No se puede decir </a:t>
            </a:r>
            <a:r>
              <a:rPr lang="es-EC" sz="2300" spc="-5" dirty="0">
                <a:latin typeface="Verdana"/>
                <a:cs typeface="Verdana"/>
              </a:rPr>
              <a:t>que las </a:t>
            </a:r>
            <a:r>
              <a:rPr lang="es-EC" sz="2300" spc="-5" dirty="0" smtClean="0">
                <a:latin typeface="Verdana"/>
                <a:cs typeface="Verdana"/>
              </a:rPr>
              <a:t>clases/instancias </a:t>
            </a:r>
            <a:r>
              <a:rPr lang="es-EC" sz="2300" spc="-5" dirty="0">
                <a:latin typeface="Verdana"/>
                <a:cs typeface="Verdana"/>
              </a:rPr>
              <a:t>son definitivamente </a:t>
            </a:r>
            <a:r>
              <a:rPr lang="es-EC" sz="2300" spc="-5" dirty="0" smtClean="0">
                <a:latin typeface="Verdana"/>
                <a:cs typeface="Verdana"/>
              </a:rPr>
              <a:t>diferentes/desunidas</a:t>
            </a:r>
            <a:r>
              <a:rPr lang="es-EC" sz="2300" spc="-5" dirty="0">
                <a:latin typeface="Verdana"/>
                <a:cs typeface="Verdana"/>
              </a:rPr>
              <a:t>.</a:t>
            </a:r>
            <a:r>
              <a:rPr sz="2200" spc="-5" dirty="0" smtClean="0">
                <a:latin typeface="Verdana"/>
                <a:cs typeface="Verdana"/>
              </a:rPr>
              <a:t>.</a:t>
            </a:r>
            <a:endParaRPr sz="22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buChar char="–"/>
              <a:tabLst>
                <a:tab pos="299085" algn="l"/>
              </a:tabLst>
            </a:pPr>
            <a:r>
              <a:rPr sz="2300" spc="-5" dirty="0">
                <a:latin typeface="Verdana"/>
                <a:cs typeface="Verdana"/>
              </a:rPr>
              <a:t>No </a:t>
            </a:r>
            <a:r>
              <a:rPr lang="es-EC" sz="2300" spc="-5" dirty="0" smtClean="0">
                <a:latin typeface="Verdana"/>
                <a:cs typeface="Verdana"/>
              </a:rPr>
              <a:t>combinación de clases</a:t>
            </a:r>
            <a:endParaRPr sz="2300" dirty="0">
              <a:latin typeface="Verdana"/>
              <a:cs typeface="Verdana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698500" algn="l"/>
              </a:tabLst>
            </a:pPr>
            <a:r>
              <a:rPr lang="es-EC" sz="2200" dirty="0" smtClean="0">
                <a:latin typeface="Verdana"/>
                <a:cs typeface="Verdana"/>
              </a:rPr>
              <a:t>No se puede </a:t>
            </a:r>
            <a:r>
              <a:rPr lang="es-EC" sz="2200" dirty="0">
                <a:latin typeface="Verdana"/>
                <a:cs typeface="Verdana"/>
              </a:rPr>
              <a:t>decir que una clase sea la unión, intersección, etc. de otras clases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4700" y="276225"/>
            <a:ext cx="9089390" cy="615553"/>
          </a:xfrm>
        </p:spPr>
        <p:txBody>
          <a:bodyPr/>
          <a:lstStyle/>
          <a:p>
            <a:r>
              <a:rPr lang="en-US" altLang="es-EC" dirty="0" smtClean="0"/>
              <a:t>OWL2: </a:t>
            </a:r>
            <a:r>
              <a:rPr lang="en-US" altLang="es-EC" dirty="0" err="1" smtClean="0"/>
              <a:t>Introducción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88670" y="1571625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s-EC" sz="3200" dirty="0" smtClean="0">
                <a:solidFill>
                  <a:schemeClr val="tx1"/>
                </a:solidFill>
              </a:rPr>
              <a:t>OWL2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es</a:t>
            </a:r>
            <a:r>
              <a:rPr lang="en-US" altLang="es-EC" sz="3200" dirty="0" smtClean="0">
                <a:solidFill>
                  <a:schemeClr val="tx1"/>
                </a:solidFill>
              </a:rPr>
              <a:t> la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versión</a:t>
            </a:r>
            <a:r>
              <a:rPr lang="en-US" altLang="es-EC" sz="3200" dirty="0" smtClean="0">
                <a:solidFill>
                  <a:schemeClr val="tx1"/>
                </a:solidFill>
              </a:rPr>
              <a:t> actual de </a:t>
            </a:r>
            <a:r>
              <a:rPr lang="en-US" altLang="es-EC" sz="3200" b="1" dirty="0" smtClean="0">
                <a:solidFill>
                  <a:schemeClr val="tx1"/>
                </a:solidFill>
              </a:rPr>
              <a:t>Web Ontology Language</a:t>
            </a:r>
            <a:r>
              <a:rPr lang="en-US" altLang="es-EC" sz="3200" dirty="0" smtClean="0">
                <a:solidFill>
                  <a:schemeClr val="tx1"/>
                </a:solidFill>
              </a:rPr>
              <a:t> y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una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recomendación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desde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Octubre</a:t>
            </a:r>
            <a:r>
              <a:rPr lang="en-US" altLang="es-EC" sz="3200" dirty="0" smtClean="0">
                <a:solidFill>
                  <a:schemeClr val="tx1"/>
                </a:solidFill>
              </a:rPr>
              <a:t> 2009</a:t>
            </a:r>
            <a:r>
              <a:rPr lang="en-US" altLang="es-EC" sz="3200" dirty="0" smtClean="0"/>
              <a:t>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s-EC" sz="3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s-EC" sz="3200" dirty="0" smtClean="0">
                <a:solidFill>
                  <a:schemeClr val="tx1"/>
                </a:solidFill>
              </a:rPr>
              <a:t>La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versión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previa</a:t>
            </a:r>
            <a:r>
              <a:rPr lang="en-US" altLang="es-EC" sz="3200" dirty="0" smtClean="0">
                <a:solidFill>
                  <a:schemeClr val="tx1"/>
                </a:solidFill>
              </a:rPr>
              <a:t> de OWL (</a:t>
            </a:r>
            <a:r>
              <a:rPr lang="en-US" altLang="es-EC" sz="3200" dirty="0">
                <a:solidFill>
                  <a:schemeClr val="tx1"/>
                </a:solidFill>
              </a:rPr>
              <a:t>OWL 1)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llegó</a:t>
            </a:r>
            <a:r>
              <a:rPr lang="en-US" altLang="es-EC" sz="3200" dirty="0" smtClean="0">
                <a:solidFill>
                  <a:schemeClr val="tx1"/>
                </a:solidFill>
              </a:rPr>
              <a:t> a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ser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una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recomendación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en</a:t>
            </a:r>
            <a:r>
              <a:rPr lang="en-US" altLang="es-EC" sz="3200" dirty="0" smtClean="0">
                <a:solidFill>
                  <a:schemeClr val="tx1"/>
                </a:solidFill>
              </a:rPr>
              <a:t> 2004</a:t>
            </a:r>
            <a:r>
              <a:rPr lang="en-US" altLang="es-EC" sz="32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s-EC" sz="3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s-EC" sz="3200" dirty="0" smtClean="0">
                <a:solidFill>
                  <a:schemeClr val="tx1"/>
                </a:solidFill>
              </a:rPr>
              <a:t>Toda la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documentación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sobre</a:t>
            </a:r>
            <a:r>
              <a:rPr lang="en-US" altLang="es-EC" sz="3200" dirty="0" smtClean="0">
                <a:solidFill>
                  <a:schemeClr val="tx1"/>
                </a:solidFill>
              </a:rPr>
              <a:t> OWL2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puede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ser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encontrado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  <a:r>
              <a:rPr lang="en-US" altLang="es-EC" sz="3200" dirty="0" err="1" smtClean="0">
                <a:solidFill>
                  <a:schemeClr val="tx1"/>
                </a:solidFill>
              </a:rPr>
              <a:t>en</a:t>
            </a:r>
            <a:r>
              <a:rPr lang="en-US" altLang="es-EC" sz="3200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s-EC" sz="3200" dirty="0">
              <a:hlinkClick r:id="rId2"/>
            </a:endParaRPr>
          </a:p>
          <a:p>
            <a:pPr lvl="1">
              <a:lnSpc>
                <a:spcPct val="80000"/>
              </a:lnSpc>
            </a:pPr>
            <a:r>
              <a:rPr lang="en-US" altLang="es-EC" sz="3200" dirty="0" smtClean="0">
                <a:hlinkClick r:id="rId2"/>
              </a:rPr>
              <a:t>http</a:t>
            </a:r>
            <a:r>
              <a:rPr lang="en-US" altLang="es-EC" sz="3200" dirty="0">
                <a:hlinkClick r:id="rId2"/>
              </a:rPr>
              <a:t>://www.w3.org/TR/2009/REC-owl2-overview-20091027/</a:t>
            </a:r>
            <a:r>
              <a:rPr lang="en-US" altLang="es-EC" sz="3200" dirty="0"/>
              <a:t> 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252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3347" y="500888"/>
            <a:ext cx="6429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Ontology Web Language --</a:t>
            </a:r>
            <a:r>
              <a:rPr sz="2800" spc="-45" dirty="0"/>
              <a:t> </a:t>
            </a:r>
            <a:r>
              <a:rPr sz="2800" dirty="0"/>
              <a:t>OWL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6476123" y="1184147"/>
            <a:ext cx="9525" cy="22225"/>
          </a:xfrm>
          <a:custGeom>
            <a:avLst/>
            <a:gdLst/>
            <a:ahLst/>
            <a:cxnLst/>
            <a:rect l="l" t="t" r="r" b="b"/>
            <a:pathLst>
              <a:path w="9525" h="22225">
                <a:moveTo>
                  <a:pt x="9144" y="22098"/>
                </a:moveTo>
                <a:lnTo>
                  <a:pt x="9144" y="0"/>
                </a:lnTo>
                <a:lnTo>
                  <a:pt x="0" y="0"/>
                </a:lnTo>
                <a:lnTo>
                  <a:pt x="0" y="22098"/>
                </a:lnTo>
                <a:lnTo>
                  <a:pt x="9144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6123" y="1117853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144" y="38099"/>
                </a:moveTo>
                <a:lnTo>
                  <a:pt x="9144" y="0"/>
                </a:lnTo>
                <a:lnTo>
                  <a:pt x="0" y="0"/>
                </a:lnTo>
                <a:lnTo>
                  <a:pt x="0" y="38099"/>
                </a:lnTo>
                <a:lnTo>
                  <a:pt x="9144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96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33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62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99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29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6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295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32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62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99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628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965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95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32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961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98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28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965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94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31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961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298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27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964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294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31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960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97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27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64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93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3"/>
                </a:moveTo>
                <a:lnTo>
                  <a:pt x="38100" y="0"/>
                </a:lnTo>
                <a:lnTo>
                  <a:pt x="0" y="0"/>
                </a:lnTo>
                <a:lnTo>
                  <a:pt x="0" y="9143"/>
                </a:lnTo>
                <a:lnTo>
                  <a:pt x="38100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30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60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297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626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963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293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630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59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296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626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963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292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629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959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296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625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62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292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629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958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295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25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962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291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6289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9584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29547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62491" y="1097280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144"/>
                </a:moveTo>
                <a:lnTo>
                  <a:pt x="38100" y="0"/>
                </a:lnTo>
                <a:lnTo>
                  <a:pt x="0" y="0"/>
                </a:lnTo>
                <a:lnTo>
                  <a:pt x="0" y="9144"/>
                </a:lnTo>
                <a:lnTo>
                  <a:pt x="381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0299" y="11224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143" y="38099"/>
                </a:moveTo>
                <a:lnTo>
                  <a:pt x="9143" y="0"/>
                </a:lnTo>
                <a:lnTo>
                  <a:pt x="0" y="0"/>
                </a:lnTo>
                <a:lnTo>
                  <a:pt x="0" y="38099"/>
                </a:lnTo>
                <a:lnTo>
                  <a:pt x="9143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22639" y="1325923"/>
            <a:ext cx="1022985" cy="737870"/>
          </a:xfrm>
          <a:custGeom>
            <a:avLst/>
            <a:gdLst/>
            <a:ahLst/>
            <a:cxnLst/>
            <a:rect l="l" t="t" r="r" b="b"/>
            <a:pathLst>
              <a:path w="1022985" h="737869">
                <a:moveTo>
                  <a:pt x="1022604" y="400768"/>
                </a:moveTo>
                <a:lnTo>
                  <a:pt x="1019037" y="353973"/>
                </a:lnTo>
                <a:lnTo>
                  <a:pt x="1009481" y="309749"/>
                </a:lnTo>
                <a:lnTo>
                  <a:pt x="994409" y="268165"/>
                </a:lnTo>
                <a:lnTo>
                  <a:pt x="974292" y="229292"/>
                </a:lnTo>
                <a:lnTo>
                  <a:pt x="949602" y="193200"/>
                </a:lnTo>
                <a:lnTo>
                  <a:pt x="920812" y="159961"/>
                </a:lnTo>
                <a:lnTo>
                  <a:pt x="888394" y="129644"/>
                </a:lnTo>
                <a:lnTo>
                  <a:pt x="852820" y="102321"/>
                </a:lnTo>
                <a:lnTo>
                  <a:pt x="814563" y="78061"/>
                </a:lnTo>
                <a:lnTo>
                  <a:pt x="774096" y="56936"/>
                </a:lnTo>
                <a:lnTo>
                  <a:pt x="731889" y="39016"/>
                </a:lnTo>
                <a:lnTo>
                  <a:pt x="688415" y="24371"/>
                </a:lnTo>
                <a:lnTo>
                  <a:pt x="644148" y="13072"/>
                </a:lnTo>
                <a:lnTo>
                  <a:pt x="599558" y="5189"/>
                </a:lnTo>
                <a:lnTo>
                  <a:pt x="555118" y="794"/>
                </a:lnTo>
                <a:lnTo>
                  <a:pt x="513588" y="0"/>
                </a:lnTo>
                <a:lnTo>
                  <a:pt x="509016" y="35"/>
                </a:lnTo>
                <a:lnTo>
                  <a:pt x="469444" y="716"/>
                </a:lnTo>
                <a:lnTo>
                  <a:pt x="424764" y="5026"/>
                </a:lnTo>
                <a:lnTo>
                  <a:pt x="380005" y="12817"/>
                </a:lnTo>
                <a:lnTo>
                  <a:pt x="335629" y="24024"/>
                </a:lnTo>
                <a:lnTo>
                  <a:pt x="292093" y="38581"/>
                </a:lnTo>
                <a:lnTo>
                  <a:pt x="249857" y="56420"/>
                </a:lnTo>
                <a:lnTo>
                  <a:pt x="209380" y="77477"/>
                </a:lnTo>
                <a:lnTo>
                  <a:pt x="171121" y="101683"/>
                </a:lnTo>
                <a:lnTo>
                  <a:pt x="135539" y="128973"/>
                </a:lnTo>
                <a:lnTo>
                  <a:pt x="103094" y="159280"/>
                </a:lnTo>
                <a:lnTo>
                  <a:pt x="74244" y="192538"/>
                </a:lnTo>
                <a:lnTo>
                  <a:pt x="49449" y="228681"/>
                </a:lnTo>
                <a:lnTo>
                  <a:pt x="29168" y="267641"/>
                </a:lnTo>
                <a:lnTo>
                  <a:pt x="13860" y="309354"/>
                </a:lnTo>
                <a:lnTo>
                  <a:pt x="3984" y="353751"/>
                </a:lnTo>
                <a:lnTo>
                  <a:pt x="0" y="400768"/>
                </a:lnTo>
                <a:lnTo>
                  <a:pt x="762" y="411436"/>
                </a:lnTo>
                <a:lnTo>
                  <a:pt x="6049" y="461125"/>
                </a:lnTo>
                <a:lnTo>
                  <a:pt x="9906" y="475084"/>
                </a:lnTo>
                <a:lnTo>
                  <a:pt x="9906" y="400768"/>
                </a:lnTo>
                <a:lnTo>
                  <a:pt x="14082" y="352001"/>
                </a:lnTo>
                <a:lnTo>
                  <a:pt x="24832" y="306147"/>
                </a:lnTo>
                <a:lnTo>
                  <a:pt x="41602" y="263281"/>
                </a:lnTo>
                <a:lnTo>
                  <a:pt x="63840" y="223477"/>
                </a:lnTo>
                <a:lnTo>
                  <a:pt x="90994" y="186809"/>
                </a:lnTo>
                <a:lnTo>
                  <a:pt x="122510" y="153354"/>
                </a:lnTo>
                <a:lnTo>
                  <a:pt x="157836" y="123184"/>
                </a:lnTo>
                <a:lnTo>
                  <a:pt x="196419" y="96376"/>
                </a:lnTo>
                <a:lnTo>
                  <a:pt x="237708" y="73003"/>
                </a:lnTo>
                <a:lnTo>
                  <a:pt x="281149" y="53141"/>
                </a:lnTo>
                <a:lnTo>
                  <a:pt x="326190" y="36863"/>
                </a:lnTo>
                <a:lnTo>
                  <a:pt x="372279" y="24246"/>
                </a:lnTo>
                <a:lnTo>
                  <a:pt x="418862" y="15363"/>
                </a:lnTo>
                <a:lnTo>
                  <a:pt x="465387" y="10289"/>
                </a:lnTo>
                <a:lnTo>
                  <a:pt x="509016" y="9159"/>
                </a:lnTo>
                <a:lnTo>
                  <a:pt x="509016" y="8338"/>
                </a:lnTo>
                <a:lnTo>
                  <a:pt x="511301" y="9100"/>
                </a:lnTo>
                <a:lnTo>
                  <a:pt x="537210" y="9862"/>
                </a:lnTo>
                <a:lnTo>
                  <a:pt x="563118" y="11386"/>
                </a:lnTo>
                <a:lnTo>
                  <a:pt x="612648" y="17482"/>
                </a:lnTo>
                <a:lnTo>
                  <a:pt x="671755" y="29736"/>
                </a:lnTo>
                <a:lnTo>
                  <a:pt x="729234" y="47962"/>
                </a:lnTo>
                <a:lnTo>
                  <a:pt x="779928" y="70056"/>
                </a:lnTo>
                <a:lnTo>
                  <a:pt x="828217" y="97020"/>
                </a:lnTo>
                <a:lnTo>
                  <a:pt x="873116" y="129174"/>
                </a:lnTo>
                <a:lnTo>
                  <a:pt x="913638" y="166834"/>
                </a:lnTo>
                <a:lnTo>
                  <a:pt x="948291" y="207775"/>
                </a:lnTo>
                <a:lnTo>
                  <a:pt x="976681" y="254064"/>
                </a:lnTo>
                <a:lnTo>
                  <a:pt x="997651" y="304268"/>
                </a:lnTo>
                <a:lnTo>
                  <a:pt x="1010042" y="356950"/>
                </a:lnTo>
                <a:lnTo>
                  <a:pt x="1012698" y="410674"/>
                </a:lnTo>
                <a:lnTo>
                  <a:pt x="1012698" y="475868"/>
                </a:lnTo>
                <a:lnTo>
                  <a:pt x="1018866" y="447599"/>
                </a:lnTo>
                <a:lnTo>
                  <a:pt x="1022604" y="400768"/>
                </a:lnTo>
                <a:close/>
              </a:path>
              <a:path w="1022985" h="737869">
                <a:moveTo>
                  <a:pt x="258213" y="737572"/>
                </a:moveTo>
                <a:lnTo>
                  <a:pt x="200862" y="707516"/>
                </a:lnTo>
                <a:lnTo>
                  <a:pt x="162459" y="681441"/>
                </a:lnTo>
                <a:lnTo>
                  <a:pt x="127142" y="652071"/>
                </a:lnTo>
                <a:lnTo>
                  <a:pt x="95444" y="619476"/>
                </a:lnTo>
                <a:lnTo>
                  <a:pt x="67899" y="583730"/>
                </a:lnTo>
                <a:lnTo>
                  <a:pt x="45039" y="544904"/>
                </a:lnTo>
                <a:lnTo>
                  <a:pt x="27398" y="503071"/>
                </a:lnTo>
                <a:lnTo>
                  <a:pt x="15509" y="458304"/>
                </a:lnTo>
                <a:lnTo>
                  <a:pt x="9906" y="410674"/>
                </a:lnTo>
                <a:lnTo>
                  <a:pt x="9906" y="475084"/>
                </a:lnTo>
                <a:lnTo>
                  <a:pt x="39562" y="554577"/>
                </a:lnTo>
                <a:lnTo>
                  <a:pt x="65944" y="597084"/>
                </a:lnTo>
                <a:lnTo>
                  <a:pt x="97513" y="635940"/>
                </a:lnTo>
                <a:lnTo>
                  <a:pt x="133350" y="670516"/>
                </a:lnTo>
                <a:lnTo>
                  <a:pt x="169886" y="698713"/>
                </a:lnTo>
                <a:lnTo>
                  <a:pt x="208759" y="723559"/>
                </a:lnTo>
                <a:lnTo>
                  <a:pt x="235505" y="737572"/>
                </a:lnTo>
                <a:lnTo>
                  <a:pt x="258213" y="737572"/>
                </a:lnTo>
                <a:close/>
              </a:path>
              <a:path w="1022985" h="737869">
                <a:moveTo>
                  <a:pt x="511301" y="9100"/>
                </a:moveTo>
                <a:lnTo>
                  <a:pt x="509016" y="8338"/>
                </a:lnTo>
                <a:lnTo>
                  <a:pt x="509778" y="9100"/>
                </a:lnTo>
                <a:lnTo>
                  <a:pt x="511301" y="9100"/>
                </a:lnTo>
                <a:close/>
              </a:path>
              <a:path w="1022985" h="737869">
                <a:moveTo>
                  <a:pt x="511301" y="9100"/>
                </a:moveTo>
                <a:lnTo>
                  <a:pt x="509778" y="9100"/>
                </a:lnTo>
                <a:lnTo>
                  <a:pt x="509016" y="8338"/>
                </a:lnTo>
                <a:lnTo>
                  <a:pt x="509016" y="9159"/>
                </a:lnTo>
                <a:lnTo>
                  <a:pt x="511301" y="9100"/>
                </a:lnTo>
                <a:close/>
              </a:path>
              <a:path w="1022985" h="737869">
                <a:moveTo>
                  <a:pt x="1012698" y="475868"/>
                </a:moveTo>
                <a:lnTo>
                  <a:pt x="1012698" y="410674"/>
                </a:lnTo>
                <a:lnTo>
                  <a:pt x="1006920" y="462553"/>
                </a:lnTo>
                <a:lnTo>
                  <a:pt x="992262" y="512579"/>
                </a:lnTo>
                <a:lnTo>
                  <a:pt x="969802" y="559873"/>
                </a:lnTo>
                <a:lnTo>
                  <a:pt x="940618" y="603561"/>
                </a:lnTo>
                <a:lnTo>
                  <a:pt x="905789" y="642766"/>
                </a:lnTo>
                <a:lnTo>
                  <a:pt x="866394" y="676612"/>
                </a:lnTo>
                <a:lnTo>
                  <a:pt x="830590" y="702782"/>
                </a:lnTo>
                <a:lnTo>
                  <a:pt x="790220" y="726041"/>
                </a:lnTo>
                <a:lnTo>
                  <a:pt x="765315" y="737572"/>
                </a:lnTo>
                <a:lnTo>
                  <a:pt x="787013" y="737572"/>
                </a:lnTo>
                <a:lnTo>
                  <a:pt x="852968" y="698853"/>
                </a:lnTo>
                <a:lnTo>
                  <a:pt x="888416" y="671608"/>
                </a:lnTo>
                <a:lnTo>
                  <a:pt x="920715" y="641374"/>
                </a:lnTo>
                <a:lnTo>
                  <a:pt x="949405" y="608215"/>
                </a:lnTo>
                <a:lnTo>
                  <a:pt x="974025" y="572194"/>
                </a:lnTo>
                <a:lnTo>
                  <a:pt x="994116" y="533375"/>
                </a:lnTo>
                <a:lnTo>
                  <a:pt x="1009216" y="491822"/>
                </a:lnTo>
                <a:lnTo>
                  <a:pt x="1012698" y="475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403481" y="1569973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DAML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59415" y="1325599"/>
            <a:ext cx="1022985" cy="738505"/>
          </a:xfrm>
          <a:custGeom>
            <a:avLst/>
            <a:gdLst/>
            <a:ahLst/>
            <a:cxnLst/>
            <a:rect l="l" t="t" r="r" b="b"/>
            <a:pathLst>
              <a:path w="1022985" h="738505">
                <a:moveTo>
                  <a:pt x="514350" y="9514"/>
                </a:moveTo>
                <a:lnTo>
                  <a:pt x="514350" y="1042"/>
                </a:lnTo>
                <a:lnTo>
                  <a:pt x="488592" y="0"/>
                </a:lnTo>
                <a:lnTo>
                  <a:pt x="434204" y="4729"/>
                </a:lnTo>
                <a:lnTo>
                  <a:pt x="378449" y="13586"/>
                </a:lnTo>
                <a:lnTo>
                  <a:pt x="319269" y="29485"/>
                </a:lnTo>
                <a:lnTo>
                  <a:pt x="238639" y="61997"/>
                </a:lnTo>
                <a:lnTo>
                  <a:pt x="189366" y="89701"/>
                </a:lnTo>
                <a:lnTo>
                  <a:pt x="143517" y="122606"/>
                </a:lnTo>
                <a:lnTo>
                  <a:pt x="102107" y="161062"/>
                </a:lnTo>
                <a:lnTo>
                  <a:pt x="67218" y="202645"/>
                </a:lnTo>
                <a:lnTo>
                  <a:pt x="39037" y="247733"/>
                </a:lnTo>
                <a:lnTo>
                  <a:pt x="18091" y="296033"/>
                </a:lnTo>
                <a:lnTo>
                  <a:pt x="4903" y="347251"/>
                </a:lnTo>
                <a:lnTo>
                  <a:pt x="0" y="401092"/>
                </a:lnTo>
                <a:lnTo>
                  <a:pt x="762" y="411760"/>
                </a:lnTo>
                <a:lnTo>
                  <a:pt x="5382" y="457888"/>
                </a:lnTo>
                <a:lnTo>
                  <a:pt x="9905" y="475403"/>
                </a:lnTo>
                <a:lnTo>
                  <a:pt x="9905" y="401092"/>
                </a:lnTo>
                <a:lnTo>
                  <a:pt x="14098" y="352290"/>
                </a:lnTo>
                <a:lnTo>
                  <a:pt x="24855" y="306413"/>
                </a:lnTo>
                <a:lnTo>
                  <a:pt x="41625" y="263534"/>
                </a:lnTo>
                <a:lnTo>
                  <a:pt x="63858" y="223727"/>
                </a:lnTo>
                <a:lnTo>
                  <a:pt x="91002" y="187064"/>
                </a:lnTo>
                <a:lnTo>
                  <a:pt x="122506" y="153618"/>
                </a:lnTo>
                <a:lnTo>
                  <a:pt x="157819" y="123463"/>
                </a:lnTo>
                <a:lnTo>
                  <a:pt x="196389" y="96671"/>
                </a:lnTo>
                <a:lnTo>
                  <a:pt x="237666" y="73315"/>
                </a:lnTo>
                <a:lnTo>
                  <a:pt x="281098" y="53468"/>
                </a:lnTo>
                <a:lnTo>
                  <a:pt x="326135" y="37203"/>
                </a:lnTo>
                <a:lnTo>
                  <a:pt x="372225" y="24594"/>
                </a:lnTo>
                <a:lnTo>
                  <a:pt x="418817" y="15712"/>
                </a:lnTo>
                <a:lnTo>
                  <a:pt x="465359" y="10631"/>
                </a:lnTo>
                <a:lnTo>
                  <a:pt x="509015" y="9485"/>
                </a:lnTo>
                <a:lnTo>
                  <a:pt x="509015" y="8662"/>
                </a:lnTo>
                <a:lnTo>
                  <a:pt x="511301" y="9424"/>
                </a:lnTo>
                <a:lnTo>
                  <a:pt x="514350" y="9514"/>
                </a:lnTo>
                <a:close/>
              </a:path>
              <a:path w="1022985" h="738505">
                <a:moveTo>
                  <a:pt x="258106" y="737896"/>
                </a:moveTo>
                <a:lnTo>
                  <a:pt x="200822" y="707875"/>
                </a:lnTo>
                <a:lnTo>
                  <a:pt x="162413" y="681798"/>
                </a:lnTo>
                <a:lnTo>
                  <a:pt x="127093" y="652424"/>
                </a:lnTo>
                <a:lnTo>
                  <a:pt x="95393" y="619826"/>
                </a:lnTo>
                <a:lnTo>
                  <a:pt x="67850" y="584075"/>
                </a:lnTo>
                <a:lnTo>
                  <a:pt x="44995" y="545245"/>
                </a:lnTo>
                <a:lnTo>
                  <a:pt x="27364" y="503407"/>
                </a:lnTo>
                <a:lnTo>
                  <a:pt x="15489" y="458634"/>
                </a:lnTo>
                <a:lnTo>
                  <a:pt x="9905" y="410998"/>
                </a:lnTo>
                <a:lnTo>
                  <a:pt x="9905" y="475403"/>
                </a:lnTo>
                <a:lnTo>
                  <a:pt x="34647" y="545330"/>
                </a:lnTo>
                <a:lnTo>
                  <a:pt x="57790" y="585564"/>
                </a:lnTo>
                <a:lnTo>
                  <a:pt x="85607" y="622755"/>
                </a:lnTo>
                <a:lnTo>
                  <a:pt x="117347" y="656362"/>
                </a:lnTo>
                <a:lnTo>
                  <a:pt x="152152" y="685977"/>
                </a:lnTo>
                <a:lnTo>
                  <a:pt x="189525" y="712214"/>
                </a:lnTo>
                <a:lnTo>
                  <a:pt x="229080" y="735074"/>
                </a:lnTo>
                <a:lnTo>
                  <a:pt x="235070" y="737896"/>
                </a:lnTo>
                <a:lnTo>
                  <a:pt x="258106" y="737896"/>
                </a:lnTo>
                <a:close/>
              </a:path>
              <a:path w="1022985" h="738505">
                <a:moveTo>
                  <a:pt x="511301" y="9424"/>
                </a:moveTo>
                <a:lnTo>
                  <a:pt x="509015" y="8662"/>
                </a:lnTo>
                <a:lnTo>
                  <a:pt x="509015" y="9485"/>
                </a:lnTo>
                <a:lnTo>
                  <a:pt x="511301" y="9424"/>
                </a:lnTo>
                <a:close/>
              </a:path>
              <a:path w="1022985" h="738505">
                <a:moveTo>
                  <a:pt x="1022603" y="401092"/>
                </a:moveTo>
                <a:lnTo>
                  <a:pt x="1018974" y="354277"/>
                </a:lnTo>
                <a:lnTo>
                  <a:pt x="1009378" y="310041"/>
                </a:lnTo>
                <a:lnTo>
                  <a:pt x="994285" y="268454"/>
                </a:lnTo>
                <a:lnTo>
                  <a:pt x="974165" y="229584"/>
                </a:lnTo>
                <a:lnTo>
                  <a:pt x="949486" y="193501"/>
                </a:lnTo>
                <a:lnTo>
                  <a:pt x="920703" y="160262"/>
                </a:lnTo>
                <a:lnTo>
                  <a:pt x="888328" y="129973"/>
                </a:lnTo>
                <a:lnTo>
                  <a:pt x="852787" y="102665"/>
                </a:lnTo>
                <a:lnTo>
                  <a:pt x="814564" y="78420"/>
                </a:lnTo>
                <a:lnTo>
                  <a:pt x="774128" y="57308"/>
                </a:lnTo>
                <a:lnTo>
                  <a:pt x="731948" y="39397"/>
                </a:lnTo>
                <a:lnTo>
                  <a:pt x="688492" y="24756"/>
                </a:lnTo>
                <a:lnTo>
                  <a:pt x="644231" y="13455"/>
                </a:lnTo>
                <a:lnTo>
                  <a:pt x="599632" y="5563"/>
                </a:lnTo>
                <a:lnTo>
                  <a:pt x="555166" y="1148"/>
                </a:lnTo>
                <a:lnTo>
                  <a:pt x="511301" y="280"/>
                </a:lnTo>
                <a:lnTo>
                  <a:pt x="514350" y="1042"/>
                </a:lnTo>
                <a:lnTo>
                  <a:pt x="514350" y="9514"/>
                </a:lnTo>
                <a:lnTo>
                  <a:pt x="563117" y="11710"/>
                </a:lnTo>
                <a:lnTo>
                  <a:pt x="612647" y="17806"/>
                </a:lnTo>
                <a:lnTo>
                  <a:pt x="671755" y="30060"/>
                </a:lnTo>
                <a:lnTo>
                  <a:pt x="729233" y="48286"/>
                </a:lnTo>
                <a:lnTo>
                  <a:pt x="779937" y="70355"/>
                </a:lnTo>
                <a:lnTo>
                  <a:pt x="828165" y="97393"/>
                </a:lnTo>
                <a:lnTo>
                  <a:pt x="873028" y="129595"/>
                </a:lnTo>
                <a:lnTo>
                  <a:pt x="913638" y="167158"/>
                </a:lnTo>
                <a:lnTo>
                  <a:pt x="948291" y="208099"/>
                </a:lnTo>
                <a:lnTo>
                  <a:pt x="976681" y="254389"/>
                </a:lnTo>
                <a:lnTo>
                  <a:pt x="997651" y="304593"/>
                </a:lnTo>
                <a:lnTo>
                  <a:pt x="1010042" y="357274"/>
                </a:lnTo>
                <a:lnTo>
                  <a:pt x="1012697" y="410998"/>
                </a:lnTo>
                <a:lnTo>
                  <a:pt x="1012697" y="476221"/>
                </a:lnTo>
                <a:lnTo>
                  <a:pt x="1018873" y="447917"/>
                </a:lnTo>
                <a:lnTo>
                  <a:pt x="1022603" y="401092"/>
                </a:lnTo>
                <a:close/>
              </a:path>
              <a:path w="1022985" h="738505">
                <a:moveTo>
                  <a:pt x="1012697" y="476221"/>
                </a:moveTo>
                <a:lnTo>
                  <a:pt x="1012697" y="410998"/>
                </a:lnTo>
                <a:lnTo>
                  <a:pt x="1007584" y="459564"/>
                </a:lnTo>
                <a:lnTo>
                  <a:pt x="994692" y="506387"/>
                </a:lnTo>
                <a:lnTo>
                  <a:pt x="974912" y="550854"/>
                </a:lnTo>
                <a:lnTo>
                  <a:pt x="949135" y="592352"/>
                </a:lnTo>
                <a:lnTo>
                  <a:pt x="918254" y="630266"/>
                </a:lnTo>
                <a:lnTo>
                  <a:pt x="883157" y="663982"/>
                </a:lnTo>
                <a:lnTo>
                  <a:pt x="837287" y="698421"/>
                </a:lnTo>
                <a:lnTo>
                  <a:pt x="789308" y="726762"/>
                </a:lnTo>
                <a:lnTo>
                  <a:pt x="764779" y="737896"/>
                </a:lnTo>
                <a:lnTo>
                  <a:pt x="786920" y="737896"/>
                </a:lnTo>
                <a:lnTo>
                  <a:pt x="852939" y="699149"/>
                </a:lnTo>
                <a:lnTo>
                  <a:pt x="888396" y="671904"/>
                </a:lnTo>
                <a:lnTo>
                  <a:pt x="920717" y="641656"/>
                </a:lnTo>
                <a:lnTo>
                  <a:pt x="949402" y="608515"/>
                </a:lnTo>
                <a:lnTo>
                  <a:pt x="974029" y="572497"/>
                </a:lnTo>
                <a:lnTo>
                  <a:pt x="994124" y="533683"/>
                </a:lnTo>
                <a:lnTo>
                  <a:pt x="1009226" y="492135"/>
                </a:lnTo>
                <a:lnTo>
                  <a:pt x="1012697" y="476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173607" y="1569973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980567" y="1325880"/>
            <a:ext cx="1024255" cy="737870"/>
          </a:xfrm>
          <a:custGeom>
            <a:avLst/>
            <a:gdLst/>
            <a:ahLst/>
            <a:cxnLst/>
            <a:rect l="l" t="t" r="r" b="b"/>
            <a:pathLst>
              <a:path w="1024254" h="737869">
                <a:moveTo>
                  <a:pt x="515874" y="9256"/>
                </a:moveTo>
                <a:lnTo>
                  <a:pt x="515874" y="1523"/>
                </a:lnTo>
                <a:lnTo>
                  <a:pt x="512064" y="0"/>
                </a:lnTo>
                <a:lnTo>
                  <a:pt x="485381" y="0"/>
                </a:lnTo>
                <a:lnTo>
                  <a:pt x="459486" y="1523"/>
                </a:lnTo>
                <a:lnTo>
                  <a:pt x="403285" y="8548"/>
                </a:lnTo>
                <a:lnTo>
                  <a:pt x="343116" y="22272"/>
                </a:lnTo>
                <a:lnTo>
                  <a:pt x="271181" y="46773"/>
                </a:lnTo>
                <a:lnTo>
                  <a:pt x="229335" y="66369"/>
                </a:lnTo>
                <a:lnTo>
                  <a:pt x="188901" y="89630"/>
                </a:lnTo>
                <a:lnTo>
                  <a:pt x="151148" y="116154"/>
                </a:lnTo>
                <a:lnTo>
                  <a:pt x="117348" y="145541"/>
                </a:lnTo>
                <a:lnTo>
                  <a:pt x="83727" y="181240"/>
                </a:lnTo>
                <a:lnTo>
                  <a:pt x="55126" y="219941"/>
                </a:lnTo>
                <a:lnTo>
                  <a:pt x="31999" y="261446"/>
                </a:lnTo>
                <a:lnTo>
                  <a:pt x="14799" y="305559"/>
                </a:lnTo>
                <a:lnTo>
                  <a:pt x="3981" y="352080"/>
                </a:lnTo>
                <a:lnTo>
                  <a:pt x="0" y="400812"/>
                </a:lnTo>
                <a:lnTo>
                  <a:pt x="0" y="411480"/>
                </a:lnTo>
                <a:lnTo>
                  <a:pt x="5662" y="458646"/>
                </a:lnTo>
                <a:lnTo>
                  <a:pt x="9893" y="474966"/>
                </a:lnTo>
                <a:lnTo>
                  <a:pt x="9893" y="400812"/>
                </a:lnTo>
                <a:lnTo>
                  <a:pt x="13961" y="352034"/>
                </a:lnTo>
                <a:lnTo>
                  <a:pt x="24658" y="306169"/>
                </a:lnTo>
                <a:lnTo>
                  <a:pt x="41425" y="263292"/>
                </a:lnTo>
                <a:lnTo>
                  <a:pt x="63701" y="223477"/>
                </a:lnTo>
                <a:lnTo>
                  <a:pt x="90925" y="186800"/>
                </a:lnTo>
                <a:lnTo>
                  <a:pt x="122537" y="153335"/>
                </a:lnTo>
                <a:lnTo>
                  <a:pt x="157978" y="123159"/>
                </a:lnTo>
                <a:lnTo>
                  <a:pt x="196685" y="96346"/>
                </a:lnTo>
                <a:lnTo>
                  <a:pt x="238101" y="72972"/>
                </a:lnTo>
                <a:lnTo>
                  <a:pt x="281662" y="53111"/>
                </a:lnTo>
                <a:lnTo>
                  <a:pt x="326811" y="36839"/>
                </a:lnTo>
                <a:lnTo>
                  <a:pt x="373016" y="24225"/>
                </a:lnTo>
                <a:lnTo>
                  <a:pt x="419626" y="15362"/>
                </a:lnTo>
                <a:lnTo>
                  <a:pt x="466172" y="10308"/>
                </a:lnTo>
                <a:lnTo>
                  <a:pt x="509003" y="9221"/>
                </a:lnTo>
                <a:lnTo>
                  <a:pt x="509003" y="7619"/>
                </a:lnTo>
                <a:lnTo>
                  <a:pt x="512064" y="9143"/>
                </a:lnTo>
                <a:lnTo>
                  <a:pt x="515874" y="9256"/>
                </a:lnTo>
                <a:close/>
              </a:path>
              <a:path w="1024254" h="737869">
                <a:moveTo>
                  <a:pt x="258519" y="737615"/>
                </a:moveTo>
                <a:lnTo>
                  <a:pt x="201168" y="707658"/>
                </a:lnTo>
                <a:lnTo>
                  <a:pt x="162637" y="681595"/>
                </a:lnTo>
                <a:lnTo>
                  <a:pt x="127201" y="652231"/>
                </a:lnTo>
                <a:lnTo>
                  <a:pt x="95401" y="619638"/>
                </a:lnTo>
                <a:lnTo>
                  <a:pt x="67779" y="583887"/>
                </a:lnTo>
                <a:lnTo>
                  <a:pt x="44875" y="545048"/>
                </a:lnTo>
                <a:lnTo>
                  <a:pt x="27232" y="503193"/>
                </a:lnTo>
                <a:lnTo>
                  <a:pt x="15391" y="458392"/>
                </a:lnTo>
                <a:lnTo>
                  <a:pt x="9893" y="410718"/>
                </a:lnTo>
                <a:lnTo>
                  <a:pt x="9893" y="474966"/>
                </a:lnTo>
                <a:lnTo>
                  <a:pt x="34313" y="544849"/>
                </a:lnTo>
                <a:lnTo>
                  <a:pt x="56867" y="584185"/>
                </a:lnTo>
                <a:lnTo>
                  <a:pt x="84618" y="621213"/>
                </a:lnTo>
                <a:lnTo>
                  <a:pt x="117348" y="656082"/>
                </a:lnTo>
                <a:lnTo>
                  <a:pt x="152140" y="685725"/>
                </a:lnTo>
                <a:lnTo>
                  <a:pt x="189525" y="711920"/>
                </a:lnTo>
                <a:lnTo>
                  <a:pt x="229095" y="734724"/>
                </a:lnTo>
                <a:lnTo>
                  <a:pt x="235238" y="737615"/>
                </a:lnTo>
                <a:lnTo>
                  <a:pt x="258519" y="737615"/>
                </a:lnTo>
                <a:close/>
              </a:path>
              <a:path w="1024254" h="737869">
                <a:moveTo>
                  <a:pt x="512064" y="9143"/>
                </a:moveTo>
                <a:lnTo>
                  <a:pt x="509003" y="7619"/>
                </a:lnTo>
                <a:lnTo>
                  <a:pt x="509003" y="9221"/>
                </a:lnTo>
                <a:lnTo>
                  <a:pt x="512064" y="9143"/>
                </a:lnTo>
                <a:close/>
              </a:path>
              <a:path w="1024254" h="737869">
                <a:moveTo>
                  <a:pt x="1024128" y="400812"/>
                </a:moveTo>
                <a:lnTo>
                  <a:pt x="1020382" y="353905"/>
                </a:lnTo>
                <a:lnTo>
                  <a:pt x="1010693" y="309604"/>
                </a:lnTo>
                <a:lnTo>
                  <a:pt x="995528" y="267974"/>
                </a:lnTo>
                <a:lnTo>
                  <a:pt x="975352" y="229082"/>
                </a:lnTo>
                <a:lnTo>
                  <a:pt x="950631" y="192993"/>
                </a:lnTo>
                <a:lnTo>
                  <a:pt x="921832" y="159775"/>
                </a:lnTo>
                <a:lnTo>
                  <a:pt x="889421" y="129492"/>
                </a:lnTo>
                <a:lnTo>
                  <a:pt x="853863" y="102212"/>
                </a:lnTo>
                <a:lnTo>
                  <a:pt x="815625" y="78001"/>
                </a:lnTo>
                <a:lnTo>
                  <a:pt x="775173" y="56924"/>
                </a:lnTo>
                <a:lnTo>
                  <a:pt x="732973" y="39048"/>
                </a:lnTo>
                <a:lnTo>
                  <a:pt x="689491" y="24439"/>
                </a:lnTo>
                <a:lnTo>
                  <a:pt x="645193" y="13164"/>
                </a:lnTo>
                <a:lnTo>
                  <a:pt x="600545" y="5288"/>
                </a:lnTo>
                <a:lnTo>
                  <a:pt x="556013" y="878"/>
                </a:lnTo>
                <a:lnTo>
                  <a:pt x="512064" y="0"/>
                </a:lnTo>
                <a:lnTo>
                  <a:pt x="515112" y="761"/>
                </a:lnTo>
                <a:lnTo>
                  <a:pt x="515874" y="1523"/>
                </a:lnTo>
                <a:lnTo>
                  <a:pt x="515874" y="9256"/>
                </a:lnTo>
                <a:lnTo>
                  <a:pt x="537959" y="9905"/>
                </a:lnTo>
                <a:lnTo>
                  <a:pt x="563880" y="11429"/>
                </a:lnTo>
                <a:lnTo>
                  <a:pt x="613410" y="17525"/>
                </a:lnTo>
                <a:lnTo>
                  <a:pt x="672892" y="29903"/>
                </a:lnTo>
                <a:lnTo>
                  <a:pt x="730745" y="48005"/>
                </a:lnTo>
                <a:lnTo>
                  <a:pt x="781336" y="70251"/>
                </a:lnTo>
                <a:lnTo>
                  <a:pt x="829559" y="97326"/>
                </a:lnTo>
                <a:lnTo>
                  <a:pt x="874479" y="129459"/>
                </a:lnTo>
                <a:lnTo>
                  <a:pt x="915162" y="166877"/>
                </a:lnTo>
                <a:lnTo>
                  <a:pt x="950100" y="208738"/>
                </a:lnTo>
                <a:lnTo>
                  <a:pt x="978411" y="254690"/>
                </a:lnTo>
                <a:lnTo>
                  <a:pt x="999157" y="304096"/>
                </a:lnTo>
                <a:lnTo>
                  <a:pt x="1011402" y="356318"/>
                </a:lnTo>
                <a:lnTo>
                  <a:pt x="1014209" y="410718"/>
                </a:lnTo>
                <a:lnTo>
                  <a:pt x="1014209" y="475658"/>
                </a:lnTo>
                <a:lnTo>
                  <a:pt x="1020335" y="447769"/>
                </a:lnTo>
                <a:lnTo>
                  <a:pt x="1024128" y="400812"/>
                </a:lnTo>
                <a:close/>
              </a:path>
              <a:path w="1024254" h="737869">
                <a:moveTo>
                  <a:pt x="515874" y="1523"/>
                </a:moveTo>
                <a:lnTo>
                  <a:pt x="515112" y="761"/>
                </a:lnTo>
                <a:lnTo>
                  <a:pt x="512064" y="0"/>
                </a:lnTo>
                <a:lnTo>
                  <a:pt x="515874" y="1523"/>
                </a:lnTo>
                <a:close/>
              </a:path>
              <a:path w="1024254" h="737869">
                <a:moveTo>
                  <a:pt x="1014209" y="475658"/>
                </a:moveTo>
                <a:lnTo>
                  <a:pt x="1014209" y="410718"/>
                </a:lnTo>
                <a:lnTo>
                  <a:pt x="1009001" y="459708"/>
                </a:lnTo>
                <a:lnTo>
                  <a:pt x="996138" y="506365"/>
                </a:lnTo>
                <a:lnTo>
                  <a:pt x="976447" y="550392"/>
                </a:lnTo>
                <a:lnTo>
                  <a:pt x="950754" y="591489"/>
                </a:lnTo>
                <a:lnTo>
                  <a:pt x="919886" y="629359"/>
                </a:lnTo>
                <a:lnTo>
                  <a:pt x="884669" y="663701"/>
                </a:lnTo>
                <a:lnTo>
                  <a:pt x="848655" y="691338"/>
                </a:lnTo>
                <a:lnTo>
                  <a:pt x="810311" y="715556"/>
                </a:lnTo>
                <a:lnTo>
                  <a:pt x="770011" y="736394"/>
                </a:lnTo>
                <a:lnTo>
                  <a:pt x="767089" y="737615"/>
                </a:lnTo>
                <a:lnTo>
                  <a:pt x="787927" y="737615"/>
                </a:lnTo>
                <a:lnTo>
                  <a:pt x="853549" y="699225"/>
                </a:lnTo>
                <a:lnTo>
                  <a:pt x="889128" y="672005"/>
                </a:lnTo>
                <a:lnTo>
                  <a:pt x="921569" y="641782"/>
                </a:lnTo>
                <a:lnTo>
                  <a:pt x="950404" y="608619"/>
                </a:lnTo>
                <a:lnTo>
                  <a:pt x="975166" y="572575"/>
                </a:lnTo>
                <a:lnTo>
                  <a:pt x="995387" y="533712"/>
                </a:lnTo>
                <a:lnTo>
                  <a:pt x="1010599" y="492090"/>
                </a:lnTo>
                <a:lnTo>
                  <a:pt x="1014209" y="475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244467" y="1569973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RDF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03355" y="2046732"/>
            <a:ext cx="22225" cy="17145"/>
          </a:xfrm>
          <a:custGeom>
            <a:avLst/>
            <a:gdLst/>
            <a:ahLst/>
            <a:cxnLst/>
            <a:rect l="l" t="t" r="r" b="b"/>
            <a:pathLst>
              <a:path w="22225" h="17144">
                <a:moveTo>
                  <a:pt x="22176" y="6095"/>
                </a:moveTo>
                <a:lnTo>
                  <a:pt x="14556" y="0"/>
                </a:lnTo>
                <a:lnTo>
                  <a:pt x="0" y="16763"/>
                </a:lnTo>
                <a:lnTo>
                  <a:pt x="12913" y="16763"/>
                </a:lnTo>
                <a:lnTo>
                  <a:pt x="2217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78971" y="1651254"/>
            <a:ext cx="2106295" cy="76200"/>
          </a:xfrm>
          <a:custGeom>
            <a:avLst/>
            <a:gdLst/>
            <a:ahLst/>
            <a:cxnLst/>
            <a:rect l="l" t="t" r="r" b="b"/>
            <a:pathLst>
              <a:path w="2106295" h="76200">
                <a:moveTo>
                  <a:pt x="2106155" y="42671"/>
                </a:moveTo>
                <a:lnTo>
                  <a:pt x="2106155" y="33527"/>
                </a:lnTo>
                <a:lnTo>
                  <a:pt x="2068055" y="33527"/>
                </a:lnTo>
                <a:lnTo>
                  <a:pt x="2068055" y="42671"/>
                </a:lnTo>
                <a:lnTo>
                  <a:pt x="2106155" y="42671"/>
                </a:lnTo>
                <a:close/>
              </a:path>
              <a:path w="2106295" h="76200">
                <a:moveTo>
                  <a:pt x="2039874" y="42671"/>
                </a:moveTo>
                <a:lnTo>
                  <a:pt x="2039874" y="33527"/>
                </a:lnTo>
                <a:lnTo>
                  <a:pt x="2001774" y="33527"/>
                </a:lnTo>
                <a:lnTo>
                  <a:pt x="2001774" y="42671"/>
                </a:lnTo>
                <a:lnTo>
                  <a:pt x="2039874" y="42671"/>
                </a:lnTo>
                <a:close/>
              </a:path>
              <a:path w="2106295" h="76200">
                <a:moveTo>
                  <a:pt x="1972805" y="42671"/>
                </a:moveTo>
                <a:lnTo>
                  <a:pt x="1972805" y="33527"/>
                </a:lnTo>
                <a:lnTo>
                  <a:pt x="1934705" y="33527"/>
                </a:lnTo>
                <a:lnTo>
                  <a:pt x="1934705" y="42671"/>
                </a:lnTo>
                <a:lnTo>
                  <a:pt x="1972805" y="42671"/>
                </a:lnTo>
                <a:close/>
              </a:path>
              <a:path w="2106295" h="76200">
                <a:moveTo>
                  <a:pt x="1906524" y="42671"/>
                </a:moveTo>
                <a:lnTo>
                  <a:pt x="1906524" y="33527"/>
                </a:lnTo>
                <a:lnTo>
                  <a:pt x="1868424" y="33527"/>
                </a:lnTo>
                <a:lnTo>
                  <a:pt x="1868424" y="42671"/>
                </a:lnTo>
                <a:lnTo>
                  <a:pt x="1906524" y="42671"/>
                </a:lnTo>
                <a:close/>
              </a:path>
              <a:path w="2106295" h="76200">
                <a:moveTo>
                  <a:pt x="1839455" y="42671"/>
                </a:moveTo>
                <a:lnTo>
                  <a:pt x="1839455" y="33527"/>
                </a:lnTo>
                <a:lnTo>
                  <a:pt x="1801355" y="33527"/>
                </a:lnTo>
                <a:lnTo>
                  <a:pt x="1801355" y="42671"/>
                </a:lnTo>
                <a:lnTo>
                  <a:pt x="1839455" y="42671"/>
                </a:lnTo>
                <a:close/>
              </a:path>
              <a:path w="2106295" h="76200">
                <a:moveTo>
                  <a:pt x="1773174" y="42671"/>
                </a:moveTo>
                <a:lnTo>
                  <a:pt x="1773174" y="33527"/>
                </a:lnTo>
                <a:lnTo>
                  <a:pt x="1735074" y="33527"/>
                </a:lnTo>
                <a:lnTo>
                  <a:pt x="1735074" y="42671"/>
                </a:lnTo>
                <a:lnTo>
                  <a:pt x="1773174" y="42671"/>
                </a:lnTo>
                <a:close/>
              </a:path>
              <a:path w="2106295" h="76200">
                <a:moveTo>
                  <a:pt x="1706105" y="42671"/>
                </a:moveTo>
                <a:lnTo>
                  <a:pt x="1706105" y="33527"/>
                </a:lnTo>
                <a:lnTo>
                  <a:pt x="1668005" y="33527"/>
                </a:lnTo>
                <a:lnTo>
                  <a:pt x="1668005" y="42671"/>
                </a:lnTo>
                <a:lnTo>
                  <a:pt x="1706105" y="42671"/>
                </a:lnTo>
                <a:close/>
              </a:path>
              <a:path w="2106295" h="76200">
                <a:moveTo>
                  <a:pt x="1639824" y="42671"/>
                </a:moveTo>
                <a:lnTo>
                  <a:pt x="1639824" y="33527"/>
                </a:lnTo>
                <a:lnTo>
                  <a:pt x="1601724" y="33527"/>
                </a:lnTo>
                <a:lnTo>
                  <a:pt x="1601724" y="42671"/>
                </a:lnTo>
                <a:lnTo>
                  <a:pt x="1639824" y="42671"/>
                </a:lnTo>
                <a:close/>
              </a:path>
              <a:path w="2106295" h="76200">
                <a:moveTo>
                  <a:pt x="1572755" y="42671"/>
                </a:moveTo>
                <a:lnTo>
                  <a:pt x="1572755" y="33527"/>
                </a:lnTo>
                <a:lnTo>
                  <a:pt x="1534655" y="33527"/>
                </a:lnTo>
                <a:lnTo>
                  <a:pt x="1534655" y="42671"/>
                </a:lnTo>
                <a:lnTo>
                  <a:pt x="1572755" y="42671"/>
                </a:lnTo>
                <a:close/>
              </a:path>
              <a:path w="2106295" h="76200">
                <a:moveTo>
                  <a:pt x="1506461" y="42671"/>
                </a:moveTo>
                <a:lnTo>
                  <a:pt x="1506461" y="33527"/>
                </a:lnTo>
                <a:lnTo>
                  <a:pt x="1468361" y="33527"/>
                </a:lnTo>
                <a:lnTo>
                  <a:pt x="1468361" y="42671"/>
                </a:lnTo>
                <a:lnTo>
                  <a:pt x="1506461" y="42671"/>
                </a:lnTo>
                <a:close/>
              </a:path>
              <a:path w="2106295" h="76200">
                <a:moveTo>
                  <a:pt x="1439405" y="42671"/>
                </a:moveTo>
                <a:lnTo>
                  <a:pt x="1439405" y="33527"/>
                </a:lnTo>
                <a:lnTo>
                  <a:pt x="1401305" y="33527"/>
                </a:lnTo>
                <a:lnTo>
                  <a:pt x="1401305" y="42671"/>
                </a:lnTo>
                <a:lnTo>
                  <a:pt x="1439405" y="42671"/>
                </a:lnTo>
                <a:close/>
              </a:path>
              <a:path w="2106295" h="76200">
                <a:moveTo>
                  <a:pt x="1373111" y="42671"/>
                </a:moveTo>
                <a:lnTo>
                  <a:pt x="1373111" y="33527"/>
                </a:lnTo>
                <a:lnTo>
                  <a:pt x="1335011" y="33527"/>
                </a:lnTo>
                <a:lnTo>
                  <a:pt x="1335011" y="42671"/>
                </a:lnTo>
                <a:lnTo>
                  <a:pt x="1373111" y="42671"/>
                </a:lnTo>
                <a:close/>
              </a:path>
              <a:path w="2106295" h="76200">
                <a:moveTo>
                  <a:pt x="1306068" y="42671"/>
                </a:moveTo>
                <a:lnTo>
                  <a:pt x="1306068" y="33527"/>
                </a:lnTo>
                <a:lnTo>
                  <a:pt x="1267968" y="33527"/>
                </a:lnTo>
                <a:lnTo>
                  <a:pt x="1267968" y="42671"/>
                </a:lnTo>
                <a:lnTo>
                  <a:pt x="1306068" y="42671"/>
                </a:lnTo>
                <a:close/>
              </a:path>
              <a:path w="2106295" h="76200">
                <a:moveTo>
                  <a:pt x="1239774" y="42671"/>
                </a:moveTo>
                <a:lnTo>
                  <a:pt x="1239774" y="33527"/>
                </a:lnTo>
                <a:lnTo>
                  <a:pt x="1201674" y="33527"/>
                </a:lnTo>
                <a:lnTo>
                  <a:pt x="1201674" y="42671"/>
                </a:lnTo>
                <a:lnTo>
                  <a:pt x="1239774" y="42671"/>
                </a:lnTo>
                <a:close/>
              </a:path>
              <a:path w="2106295" h="76200">
                <a:moveTo>
                  <a:pt x="1172718" y="42671"/>
                </a:moveTo>
                <a:lnTo>
                  <a:pt x="1172718" y="33527"/>
                </a:lnTo>
                <a:lnTo>
                  <a:pt x="1134618" y="33527"/>
                </a:lnTo>
                <a:lnTo>
                  <a:pt x="1134618" y="42671"/>
                </a:lnTo>
                <a:lnTo>
                  <a:pt x="1172718" y="42671"/>
                </a:lnTo>
                <a:close/>
              </a:path>
              <a:path w="2106295" h="76200">
                <a:moveTo>
                  <a:pt x="1106424" y="42671"/>
                </a:moveTo>
                <a:lnTo>
                  <a:pt x="1106424" y="33527"/>
                </a:lnTo>
                <a:lnTo>
                  <a:pt x="1068324" y="33527"/>
                </a:lnTo>
                <a:lnTo>
                  <a:pt x="1068324" y="42671"/>
                </a:lnTo>
                <a:lnTo>
                  <a:pt x="1106424" y="42671"/>
                </a:lnTo>
                <a:close/>
              </a:path>
              <a:path w="2106295" h="76200">
                <a:moveTo>
                  <a:pt x="1039368" y="42671"/>
                </a:moveTo>
                <a:lnTo>
                  <a:pt x="1039368" y="33527"/>
                </a:lnTo>
                <a:lnTo>
                  <a:pt x="1001268" y="33527"/>
                </a:lnTo>
                <a:lnTo>
                  <a:pt x="1001268" y="42671"/>
                </a:lnTo>
                <a:lnTo>
                  <a:pt x="1039368" y="42671"/>
                </a:lnTo>
                <a:close/>
              </a:path>
              <a:path w="2106295" h="76200">
                <a:moveTo>
                  <a:pt x="973074" y="42671"/>
                </a:moveTo>
                <a:lnTo>
                  <a:pt x="973074" y="33527"/>
                </a:lnTo>
                <a:lnTo>
                  <a:pt x="934974" y="33527"/>
                </a:lnTo>
                <a:lnTo>
                  <a:pt x="934974" y="42671"/>
                </a:lnTo>
                <a:lnTo>
                  <a:pt x="973074" y="42671"/>
                </a:lnTo>
                <a:close/>
              </a:path>
              <a:path w="2106295" h="76200">
                <a:moveTo>
                  <a:pt x="906018" y="42671"/>
                </a:moveTo>
                <a:lnTo>
                  <a:pt x="906018" y="33527"/>
                </a:lnTo>
                <a:lnTo>
                  <a:pt x="867918" y="33527"/>
                </a:lnTo>
                <a:lnTo>
                  <a:pt x="867918" y="42671"/>
                </a:lnTo>
                <a:lnTo>
                  <a:pt x="906018" y="42671"/>
                </a:lnTo>
                <a:close/>
              </a:path>
              <a:path w="2106295" h="76200">
                <a:moveTo>
                  <a:pt x="839724" y="42671"/>
                </a:moveTo>
                <a:lnTo>
                  <a:pt x="839724" y="33527"/>
                </a:lnTo>
                <a:lnTo>
                  <a:pt x="801624" y="33527"/>
                </a:lnTo>
                <a:lnTo>
                  <a:pt x="801624" y="42671"/>
                </a:lnTo>
                <a:lnTo>
                  <a:pt x="839724" y="42671"/>
                </a:lnTo>
                <a:close/>
              </a:path>
              <a:path w="2106295" h="76200">
                <a:moveTo>
                  <a:pt x="772668" y="42671"/>
                </a:moveTo>
                <a:lnTo>
                  <a:pt x="772668" y="33527"/>
                </a:lnTo>
                <a:lnTo>
                  <a:pt x="734568" y="33527"/>
                </a:lnTo>
                <a:lnTo>
                  <a:pt x="734568" y="42671"/>
                </a:lnTo>
                <a:lnTo>
                  <a:pt x="772668" y="42671"/>
                </a:lnTo>
                <a:close/>
              </a:path>
              <a:path w="2106295" h="76200">
                <a:moveTo>
                  <a:pt x="706374" y="42671"/>
                </a:moveTo>
                <a:lnTo>
                  <a:pt x="706374" y="33527"/>
                </a:lnTo>
                <a:lnTo>
                  <a:pt x="668274" y="33527"/>
                </a:lnTo>
                <a:lnTo>
                  <a:pt x="668274" y="42671"/>
                </a:lnTo>
                <a:lnTo>
                  <a:pt x="706374" y="42671"/>
                </a:lnTo>
                <a:close/>
              </a:path>
              <a:path w="2106295" h="76200">
                <a:moveTo>
                  <a:pt x="639318" y="42671"/>
                </a:moveTo>
                <a:lnTo>
                  <a:pt x="639318" y="33527"/>
                </a:lnTo>
                <a:lnTo>
                  <a:pt x="601218" y="33527"/>
                </a:lnTo>
                <a:lnTo>
                  <a:pt x="601218" y="42671"/>
                </a:lnTo>
                <a:lnTo>
                  <a:pt x="639318" y="42671"/>
                </a:lnTo>
                <a:close/>
              </a:path>
              <a:path w="2106295" h="76200">
                <a:moveTo>
                  <a:pt x="573024" y="42671"/>
                </a:moveTo>
                <a:lnTo>
                  <a:pt x="573024" y="33527"/>
                </a:lnTo>
                <a:lnTo>
                  <a:pt x="534924" y="33527"/>
                </a:lnTo>
                <a:lnTo>
                  <a:pt x="534924" y="42671"/>
                </a:lnTo>
                <a:lnTo>
                  <a:pt x="573024" y="42671"/>
                </a:lnTo>
                <a:close/>
              </a:path>
              <a:path w="2106295" h="76200">
                <a:moveTo>
                  <a:pt x="505968" y="42671"/>
                </a:moveTo>
                <a:lnTo>
                  <a:pt x="505968" y="33527"/>
                </a:lnTo>
                <a:lnTo>
                  <a:pt x="467868" y="33527"/>
                </a:lnTo>
                <a:lnTo>
                  <a:pt x="467868" y="42671"/>
                </a:lnTo>
                <a:lnTo>
                  <a:pt x="505968" y="42671"/>
                </a:lnTo>
                <a:close/>
              </a:path>
              <a:path w="2106295" h="76200">
                <a:moveTo>
                  <a:pt x="439674" y="42671"/>
                </a:moveTo>
                <a:lnTo>
                  <a:pt x="439674" y="33527"/>
                </a:lnTo>
                <a:lnTo>
                  <a:pt x="401574" y="33527"/>
                </a:lnTo>
                <a:lnTo>
                  <a:pt x="401574" y="42671"/>
                </a:lnTo>
                <a:lnTo>
                  <a:pt x="439674" y="42671"/>
                </a:lnTo>
                <a:close/>
              </a:path>
              <a:path w="2106295" h="76200">
                <a:moveTo>
                  <a:pt x="372618" y="42671"/>
                </a:moveTo>
                <a:lnTo>
                  <a:pt x="372618" y="33527"/>
                </a:lnTo>
                <a:lnTo>
                  <a:pt x="334518" y="33527"/>
                </a:lnTo>
                <a:lnTo>
                  <a:pt x="334518" y="42671"/>
                </a:lnTo>
                <a:lnTo>
                  <a:pt x="372618" y="42671"/>
                </a:lnTo>
                <a:close/>
              </a:path>
              <a:path w="2106295" h="76200">
                <a:moveTo>
                  <a:pt x="306324" y="42671"/>
                </a:moveTo>
                <a:lnTo>
                  <a:pt x="306324" y="33527"/>
                </a:lnTo>
                <a:lnTo>
                  <a:pt x="268224" y="33527"/>
                </a:lnTo>
                <a:lnTo>
                  <a:pt x="268224" y="42671"/>
                </a:lnTo>
                <a:lnTo>
                  <a:pt x="306324" y="42671"/>
                </a:lnTo>
                <a:close/>
              </a:path>
              <a:path w="2106295" h="76200">
                <a:moveTo>
                  <a:pt x="239268" y="42671"/>
                </a:moveTo>
                <a:lnTo>
                  <a:pt x="239268" y="33527"/>
                </a:lnTo>
                <a:lnTo>
                  <a:pt x="201168" y="33527"/>
                </a:lnTo>
                <a:lnTo>
                  <a:pt x="201168" y="42671"/>
                </a:lnTo>
                <a:lnTo>
                  <a:pt x="239268" y="42671"/>
                </a:lnTo>
                <a:close/>
              </a:path>
              <a:path w="2106295" h="76200">
                <a:moveTo>
                  <a:pt x="172974" y="42671"/>
                </a:moveTo>
                <a:lnTo>
                  <a:pt x="172974" y="33527"/>
                </a:lnTo>
                <a:lnTo>
                  <a:pt x="134874" y="33527"/>
                </a:lnTo>
                <a:lnTo>
                  <a:pt x="134874" y="42671"/>
                </a:lnTo>
                <a:lnTo>
                  <a:pt x="172974" y="42671"/>
                </a:lnTo>
                <a:close/>
              </a:path>
              <a:path w="2106295" h="76200">
                <a:moveTo>
                  <a:pt x="76200" y="33527"/>
                </a:moveTo>
                <a:lnTo>
                  <a:pt x="76200" y="0"/>
                </a:lnTo>
                <a:lnTo>
                  <a:pt x="0" y="38100"/>
                </a:lnTo>
                <a:lnTo>
                  <a:pt x="67818" y="72009"/>
                </a:lnTo>
                <a:lnTo>
                  <a:pt x="67818" y="33527"/>
                </a:lnTo>
                <a:lnTo>
                  <a:pt x="76200" y="33527"/>
                </a:lnTo>
                <a:close/>
              </a:path>
              <a:path w="2106295" h="76200">
                <a:moveTo>
                  <a:pt x="105918" y="42671"/>
                </a:moveTo>
                <a:lnTo>
                  <a:pt x="105918" y="33527"/>
                </a:lnTo>
                <a:lnTo>
                  <a:pt x="67818" y="33527"/>
                </a:lnTo>
                <a:lnTo>
                  <a:pt x="67818" y="42671"/>
                </a:lnTo>
                <a:lnTo>
                  <a:pt x="105918" y="42671"/>
                </a:lnTo>
                <a:close/>
              </a:path>
              <a:path w="2106295" h="76200">
                <a:moveTo>
                  <a:pt x="76200" y="76200"/>
                </a:moveTo>
                <a:lnTo>
                  <a:pt x="76200" y="42671"/>
                </a:lnTo>
                <a:lnTo>
                  <a:pt x="67818" y="42671"/>
                </a:lnTo>
                <a:lnTo>
                  <a:pt x="67818" y="7200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09601" y="1684782"/>
            <a:ext cx="878205" cy="379095"/>
          </a:xfrm>
          <a:custGeom>
            <a:avLst/>
            <a:gdLst/>
            <a:ahLst/>
            <a:cxnLst/>
            <a:rect l="l" t="t" r="r" b="b"/>
            <a:pathLst>
              <a:path w="878204" h="379094">
                <a:moveTo>
                  <a:pt x="877811" y="9143"/>
                </a:moveTo>
                <a:lnTo>
                  <a:pt x="874013" y="0"/>
                </a:lnTo>
                <a:lnTo>
                  <a:pt x="838949" y="15240"/>
                </a:lnTo>
                <a:lnTo>
                  <a:pt x="842759" y="23622"/>
                </a:lnTo>
                <a:lnTo>
                  <a:pt x="877811" y="9143"/>
                </a:lnTo>
                <a:close/>
              </a:path>
              <a:path w="878204" h="379094">
                <a:moveTo>
                  <a:pt x="816863" y="35051"/>
                </a:moveTo>
                <a:lnTo>
                  <a:pt x="813053" y="26669"/>
                </a:lnTo>
                <a:lnTo>
                  <a:pt x="778001" y="41910"/>
                </a:lnTo>
                <a:lnTo>
                  <a:pt x="781799" y="50292"/>
                </a:lnTo>
                <a:lnTo>
                  <a:pt x="816863" y="35051"/>
                </a:lnTo>
                <a:close/>
              </a:path>
              <a:path w="878204" h="379094">
                <a:moveTo>
                  <a:pt x="755141" y="61722"/>
                </a:moveTo>
                <a:lnTo>
                  <a:pt x="751319" y="53340"/>
                </a:lnTo>
                <a:lnTo>
                  <a:pt x="717041" y="67818"/>
                </a:lnTo>
                <a:lnTo>
                  <a:pt x="720089" y="76962"/>
                </a:lnTo>
                <a:lnTo>
                  <a:pt x="755141" y="61722"/>
                </a:lnTo>
                <a:close/>
              </a:path>
              <a:path w="878204" h="379094">
                <a:moveTo>
                  <a:pt x="694169" y="88392"/>
                </a:moveTo>
                <a:lnTo>
                  <a:pt x="690359" y="79248"/>
                </a:lnTo>
                <a:lnTo>
                  <a:pt x="655320" y="94487"/>
                </a:lnTo>
                <a:lnTo>
                  <a:pt x="659129" y="103631"/>
                </a:lnTo>
                <a:lnTo>
                  <a:pt x="694169" y="88392"/>
                </a:lnTo>
                <a:close/>
              </a:path>
              <a:path w="878204" h="379094">
                <a:moveTo>
                  <a:pt x="633209" y="115062"/>
                </a:moveTo>
                <a:lnTo>
                  <a:pt x="629399" y="105918"/>
                </a:lnTo>
                <a:lnTo>
                  <a:pt x="594347" y="121157"/>
                </a:lnTo>
                <a:lnTo>
                  <a:pt x="598170" y="129540"/>
                </a:lnTo>
                <a:lnTo>
                  <a:pt x="633209" y="115062"/>
                </a:lnTo>
                <a:close/>
              </a:path>
              <a:path w="878204" h="379094">
                <a:moveTo>
                  <a:pt x="571487" y="140969"/>
                </a:moveTo>
                <a:lnTo>
                  <a:pt x="567689" y="132587"/>
                </a:lnTo>
                <a:lnTo>
                  <a:pt x="533387" y="147828"/>
                </a:lnTo>
                <a:lnTo>
                  <a:pt x="537197" y="156210"/>
                </a:lnTo>
                <a:lnTo>
                  <a:pt x="571487" y="140969"/>
                </a:lnTo>
                <a:close/>
              </a:path>
              <a:path w="878204" h="379094">
                <a:moveTo>
                  <a:pt x="510539" y="167640"/>
                </a:moveTo>
                <a:lnTo>
                  <a:pt x="506729" y="159257"/>
                </a:lnTo>
                <a:lnTo>
                  <a:pt x="471677" y="174498"/>
                </a:lnTo>
                <a:lnTo>
                  <a:pt x="475475" y="182880"/>
                </a:lnTo>
                <a:lnTo>
                  <a:pt x="510539" y="167640"/>
                </a:lnTo>
                <a:close/>
              </a:path>
              <a:path w="878204" h="379094">
                <a:moveTo>
                  <a:pt x="449579" y="194310"/>
                </a:moveTo>
                <a:lnTo>
                  <a:pt x="445770" y="185166"/>
                </a:lnTo>
                <a:lnTo>
                  <a:pt x="410717" y="200406"/>
                </a:lnTo>
                <a:lnTo>
                  <a:pt x="414527" y="209550"/>
                </a:lnTo>
                <a:lnTo>
                  <a:pt x="449579" y="194310"/>
                </a:lnTo>
                <a:close/>
              </a:path>
              <a:path w="878204" h="379094">
                <a:moveTo>
                  <a:pt x="388619" y="220980"/>
                </a:moveTo>
                <a:lnTo>
                  <a:pt x="384797" y="211836"/>
                </a:lnTo>
                <a:lnTo>
                  <a:pt x="349757" y="227075"/>
                </a:lnTo>
                <a:lnTo>
                  <a:pt x="353555" y="236219"/>
                </a:lnTo>
                <a:lnTo>
                  <a:pt x="388619" y="220980"/>
                </a:lnTo>
                <a:close/>
              </a:path>
              <a:path w="878204" h="379094">
                <a:moveTo>
                  <a:pt x="326885" y="246887"/>
                </a:moveTo>
                <a:lnTo>
                  <a:pt x="323075" y="238506"/>
                </a:lnTo>
                <a:lnTo>
                  <a:pt x="288023" y="253745"/>
                </a:lnTo>
                <a:lnTo>
                  <a:pt x="291845" y="262128"/>
                </a:lnTo>
                <a:lnTo>
                  <a:pt x="326885" y="246887"/>
                </a:lnTo>
                <a:close/>
              </a:path>
              <a:path w="878204" h="379094">
                <a:moveTo>
                  <a:pt x="265925" y="273557"/>
                </a:moveTo>
                <a:lnTo>
                  <a:pt x="262127" y="265175"/>
                </a:lnTo>
                <a:lnTo>
                  <a:pt x="227075" y="280416"/>
                </a:lnTo>
                <a:lnTo>
                  <a:pt x="230873" y="288798"/>
                </a:lnTo>
                <a:lnTo>
                  <a:pt x="265925" y="273557"/>
                </a:lnTo>
                <a:close/>
              </a:path>
              <a:path w="878204" h="379094">
                <a:moveTo>
                  <a:pt x="204977" y="300228"/>
                </a:moveTo>
                <a:lnTo>
                  <a:pt x="201155" y="291084"/>
                </a:lnTo>
                <a:lnTo>
                  <a:pt x="166115" y="306324"/>
                </a:lnTo>
                <a:lnTo>
                  <a:pt x="169925" y="315468"/>
                </a:lnTo>
                <a:lnTo>
                  <a:pt x="204977" y="300228"/>
                </a:lnTo>
                <a:close/>
              </a:path>
              <a:path w="878204" h="379094">
                <a:moveTo>
                  <a:pt x="143243" y="326898"/>
                </a:moveTo>
                <a:lnTo>
                  <a:pt x="139445" y="317754"/>
                </a:lnTo>
                <a:lnTo>
                  <a:pt x="105155" y="332994"/>
                </a:lnTo>
                <a:lnTo>
                  <a:pt x="108203" y="342138"/>
                </a:lnTo>
                <a:lnTo>
                  <a:pt x="143243" y="326898"/>
                </a:lnTo>
                <a:close/>
              </a:path>
              <a:path w="878204" h="379094">
                <a:moveTo>
                  <a:pt x="82295" y="352806"/>
                </a:moveTo>
                <a:lnTo>
                  <a:pt x="78485" y="344424"/>
                </a:lnTo>
                <a:lnTo>
                  <a:pt x="43433" y="359663"/>
                </a:lnTo>
                <a:lnTo>
                  <a:pt x="47243" y="368045"/>
                </a:lnTo>
                <a:lnTo>
                  <a:pt x="82295" y="352806"/>
                </a:lnTo>
                <a:close/>
              </a:path>
              <a:path w="878204" h="379094">
                <a:moveTo>
                  <a:pt x="20989" y="378713"/>
                </a:moveTo>
                <a:lnTo>
                  <a:pt x="17525" y="371094"/>
                </a:lnTo>
                <a:lnTo>
                  <a:pt x="0" y="378713"/>
                </a:lnTo>
                <a:lnTo>
                  <a:pt x="20989" y="378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06937" y="1685544"/>
            <a:ext cx="481330" cy="378460"/>
          </a:xfrm>
          <a:custGeom>
            <a:avLst/>
            <a:gdLst/>
            <a:ahLst/>
            <a:cxnLst/>
            <a:rect l="l" t="t" r="r" b="b"/>
            <a:pathLst>
              <a:path w="481329" h="378460">
                <a:moveTo>
                  <a:pt x="481237" y="7619"/>
                </a:moveTo>
                <a:lnTo>
                  <a:pt x="475916" y="0"/>
                </a:lnTo>
                <a:lnTo>
                  <a:pt x="445423" y="23622"/>
                </a:lnTo>
                <a:lnTo>
                  <a:pt x="451532" y="31242"/>
                </a:lnTo>
                <a:lnTo>
                  <a:pt x="481237" y="7619"/>
                </a:lnTo>
                <a:close/>
              </a:path>
              <a:path w="481329" h="378460">
                <a:moveTo>
                  <a:pt x="429434" y="48768"/>
                </a:moveTo>
                <a:lnTo>
                  <a:pt x="423325" y="41148"/>
                </a:lnTo>
                <a:lnTo>
                  <a:pt x="393620" y="65531"/>
                </a:lnTo>
                <a:lnTo>
                  <a:pt x="399716" y="72389"/>
                </a:lnTo>
                <a:lnTo>
                  <a:pt x="429434" y="48768"/>
                </a:lnTo>
                <a:close/>
              </a:path>
              <a:path w="481329" h="378460">
                <a:moveTo>
                  <a:pt x="376856" y="90678"/>
                </a:moveTo>
                <a:lnTo>
                  <a:pt x="371509" y="83057"/>
                </a:lnTo>
                <a:lnTo>
                  <a:pt x="341042" y="106680"/>
                </a:lnTo>
                <a:lnTo>
                  <a:pt x="347125" y="114300"/>
                </a:lnTo>
                <a:lnTo>
                  <a:pt x="376856" y="90678"/>
                </a:lnTo>
                <a:close/>
              </a:path>
              <a:path w="481329" h="378460">
                <a:moveTo>
                  <a:pt x="325040" y="131825"/>
                </a:moveTo>
                <a:lnTo>
                  <a:pt x="318944" y="124206"/>
                </a:lnTo>
                <a:lnTo>
                  <a:pt x="289213" y="147828"/>
                </a:lnTo>
                <a:lnTo>
                  <a:pt x="295309" y="155448"/>
                </a:lnTo>
                <a:lnTo>
                  <a:pt x="325040" y="131825"/>
                </a:lnTo>
                <a:close/>
              </a:path>
              <a:path w="481329" h="378460">
                <a:moveTo>
                  <a:pt x="272449" y="173736"/>
                </a:moveTo>
                <a:lnTo>
                  <a:pt x="267128" y="166116"/>
                </a:lnTo>
                <a:lnTo>
                  <a:pt x="237397" y="189737"/>
                </a:lnTo>
                <a:lnTo>
                  <a:pt x="242744" y="197357"/>
                </a:lnTo>
                <a:lnTo>
                  <a:pt x="272449" y="173736"/>
                </a:lnTo>
                <a:close/>
              </a:path>
              <a:path w="481329" h="378460">
                <a:moveTo>
                  <a:pt x="220633" y="214883"/>
                </a:moveTo>
                <a:lnTo>
                  <a:pt x="214537" y="207263"/>
                </a:lnTo>
                <a:lnTo>
                  <a:pt x="184832" y="230886"/>
                </a:lnTo>
                <a:lnTo>
                  <a:pt x="190928" y="238506"/>
                </a:lnTo>
                <a:lnTo>
                  <a:pt x="220633" y="214883"/>
                </a:lnTo>
                <a:close/>
              </a:path>
              <a:path w="481329" h="378460">
                <a:moveTo>
                  <a:pt x="168068" y="256031"/>
                </a:moveTo>
                <a:lnTo>
                  <a:pt x="162734" y="249174"/>
                </a:lnTo>
                <a:lnTo>
                  <a:pt x="133016" y="272795"/>
                </a:lnTo>
                <a:lnTo>
                  <a:pt x="138337" y="280416"/>
                </a:lnTo>
                <a:lnTo>
                  <a:pt x="168068" y="256031"/>
                </a:lnTo>
                <a:close/>
              </a:path>
              <a:path w="481329" h="378460">
                <a:moveTo>
                  <a:pt x="116239" y="297942"/>
                </a:moveTo>
                <a:lnTo>
                  <a:pt x="110156" y="290322"/>
                </a:lnTo>
                <a:lnTo>
                  <a:pt x="80425" y="313944"/>
                </a:lnTo>
                <a:lnTo>
                  <a:pt x="86534" y="321563"/>
                </a:lnTo>
                <a:lnTo>
                  <a:pt x="116239" y="297942"/>
                </a:lnTo>
                <a:close/>
              </a:path>
              <a:path w="481329" h="378460">
                <a:moveTo>
                  <a:pt x="64423" y="339089"/>
                </a:moveTo>
                <a:lnTo>
                  <a:pt x="58340" y="332231"/>
                </a:lnTo>
                <a:lnTo>
                  <a:pt x="28609" y="355854"/>
                </a:lnTo>
                <a:lnTo>
                  <a:pt x="33956" y="363474"/>
                </a:lnTo>
                <a:lnTo>
                  <a:pt x="64423" y="339089"/>
                </a:lnTo>
                <a:close/>
              </a:path>
              <a:path w="481329" h="378460">
                <a:moveTo>
                  <a:pt x="9414" y="377951"/>
                </a:moveTo>
                <a:lnTo>
                  <a:pt x="5749" y="373380"/>
                </a:lnTo>
                <a:lnTo>
                  <a:pt x="0" y="377951"/>
                </a:lnTo>
                <a:lnTo>
                  <a:pt x="9414" y="377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16771" y="1206246"/>
            <a:ext cx="3968750" cy="483234"/>
          </a:xfrm>
          <a:custGeom>
            <a:avLst/>
            <a:gdLst/>
            <a:ahLst/>
            <a:cxnLst/>
            <a:rect l="l" t="t" r="r" b="b"/>
            <a:pathLst>
              <a:path w="3968750" h="483235">
                <a:moveTo>
                  <a:pt x="3968496" y="483107"/>
                </a:moveTo>
                <a:lnTo>
                  <a:pt x="3968496" y="445007"/>
                </a:lnTo>
                <a:lnTo>
                  <a:pt x="3959352" y="445007"/>
                </a:lnTo>
                <a:lnTo>
                  <a:pt x="3959352" y="483107"/>
                </a:lnTo>
                <a:lnTo>
                  <a:pt x="3968496" y="483107"/>
                </a:lnTo>
                <a:close/>
              </a:path>
              <a:path w="3968750" h="483235">
                <a:moveTo>
                  <a:pt x="3968496" y="416051"/>
                </a:moveTo>
                <a:lnTo>
                  <a:pt x="3968496" y="377951"/>
                </a:lnTo>
                <a:lnTo>
                  <a:pt x="3959352" y="377951"/>
                </a:lnTo>
                <a:lnTo>
                  <a:pt x="3959352" y="416051"/>
                </a:lnTo>
                <a:lnTo>
                  <a:pt x="3968496" y="416051"/>
                </a:lnTo>
                <a:close/>
              </a:path>
              <a:path w="3968750" h="483235">
                <a:moveTo>
                  <a:pt x="3968496" y="349757"/>
                </a:moveTo>
                <a:lnTo>
                  <a:pt x="3968496" y="311657"/>
                </a:lnTo>
                <a:lnTo>
                  <a:pt x="3959352" y="311657"/>
                </a:lnTo>
                <a:lnTo>
                  <a:pt x="3959352" y="349757"/>
                </a:lnTo>
                <a:lnTo>
                  <a:pt x="3968496" y="349757"/>
                </a:lnTo>
                <a:close/>
              </a:path>
              <a:path w="3968750" h="483235">
                <a:moveTo>
                  <a:pt x="3968496" y="282701"/>
                </a:moveTo>
                <a:lnTo>
                  <a:pt x="3968496" y="244601"/>
                </a:lnTo>
                <a:lnTo>
                  <a:pt x="3959352" y="244601"/>
                </a:lnTo>
                <a:lnTo>
                  <a:pt x="3959352" y="282701"/>
                </a:lnTo>
                <a:lnTo>
                  <a:pt x="3968496" y="282701"/>
                </a:lnTo>
                <a:close/>
              </a:path>
              <a:path w="3968750" h="483235">
                <a:moveTo>
                  <a:pt x="3968496" y="216407"/>
                </a:moveTo>
                <a:lnTo>
                  <a:pt x="3968496" y="178307"/>
                </a:lnTo>
                <a:lnTo>
                  <a:pt x="3959352" y="178307"/>
                </a:lnTo>
                <a:lnTo>
                  <a:pt x="3959352" y="216407"/>
                </a:lnTo>
                <a:lnTo>
                  <a:pt x="3968496" y="216407"/>
                </a:lnTo>
                <a:close/>
              </a:path>
              <a:path w="3968750" h="483235">
                <a:moveTo>
                  <a:pt x="3968496" y="149351"/>
                </a:moveTo>
                <a:lnTo>
                  <a:pt x="3968496" y="111251"/>
                </a:lnTo>
                <a:lnTo>
                  <a:pt x="3959352" y="111251"/>
                </a:lnTo>
                <a:lnTo>
                  <a:pt x="3959352" y="149351"/>
                </a:lnTo>
                <a:lnTo>
                  <a:pt x="3968496" y="149351"/>
                </a:lnTo>
                <a:close/>
              </a:path>
              <a:path w="3968750" h="483235">
                <a:moveTo>
                  <a:pt x="3968496" y="83057"/>
                </a:moveTo>
                <a:lnTo>
                  <a:pt x="3968496" y="44957"/>
                </a:lnTo>
                <a:lnTo>
                  <a:pt x="3959352" y="44957"/>
                </a:lnTo>
                <a:lnTo>
                  <a:pt x="3959352" y="83057"/>
                </a:lnTo>
                <a:lnTo>
                  <a:pt x="3968496" y="83057"/>
                </a:lnTo>
                <a:close/>
              </a:path>
              <a:path w="3968750" h="483235">
                <a:moveTo>
                  <a:pt x="3968496" y="16001"/>
                </a:moveTo>
                <a:lnTo>
                  <a:pt x="3968496" y="0"/>
                </a:lnTo>
                <a:lnTo>
                  <a:pt x="3959352" y="0"/>
                </a:lnTo>
                <a:lnTo>
                  <a:pt x="3959352" y="16001"/>
                </a:lnTo>
                <a:lnTo>
                  <a:pt x="3968496" y="16001"/>
                </a:lnTo>
                <a:close/>
              </a:path>
              <a:path w="3968750" h="483235">
                <a:moveTo>
                  <a:pt x="42672" y="21335"/>
                </a:moveTo>
                <a:lnTo>
                  <a:pt x="42672" y="0"/>
                </a:lnTo>
                <a:lnTo>
                  <a:pt x="33528" y="0"/>
                </a:lnTo>
                <a:lnTo>
                  <a:pt x="33528" y="21335"/>
                </a:lnTo>
                <a:lnTo>
                  <a:pt x="42672" y="21335"/>
                </a:lnTo>
                <a:close/>
              </a:path>
              <a:path w="3968750" h="483235">
                <a:moveTo>
                  <a:pt x="76200" y="48005"/>
                </a:moveTo>
                <a:lnTo>
                  <a:pt x="0" y="48005"/>
                </a:lnTo>
                <a:lnTo>
                  <a:pt x="33528" y="115062"/>
                </a:lnTo>
                <a:lnTo>
                  <a:pt x="33528" y="49529"/>
                </a:lnTo>
                <a:lnTo>
                  <a:pt x="42672" y="49529"/>
                </a:lnTo>
                <a:lnTo>
                  <a:pt x="42672" y="115061"/>
                </a:lnTo>
                <a:lnTo>
                  <a:pt x="76200" y="48005"/>
                </a:lnTo>
                <a:close/>
              </a:path>
              <a:path w="3968750" h="483235">
                <a:moveTo>
                  <a:pt x="42672" y="60959"/>
                </a:moveTo>
                <a:lnTo>
                  <a:pt x="42672" y="49529"/>
                </a:lnTo>
                <a:lnTo>
                  <a:pt x="33528" y="49529"/>
                </a:lnTo>
                <a:lnTo>
                  <a:pt x="33528" y="60959"/>
                </a:lnTo>
                <a:lnTo>
                  <a:pt x="42672" y="60959"/>
                </a:lnTo>
                <a:close/>
              </a:path>
              <a:path w="3968750" h="483235">
                <a:moveTo>
                  <a:pt x="42672" y="115061"/>
                </a:moveTo>
                <a:lnTo>
                  <a:pt x="42672" y="60959"/>
                </a:lnTo>
                <a:lnTo>
                  <a:pt x="33528" y="60959"/>
                </a:lnTo>
                <a:lnTo>
                  <a:pt x="33528" y="115062"/>
                </a:lnTo>
                <a:lnTo>
                  <a:pt x="38100" y="124205"/>
                </a:lnTo>
                <a:lnTo>
                  <a:pt x="42672" y="1150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58144" y="2063495"/>
            <a:ext cx="551815" cy="64135"/>
          </a:xfrm>
          <a:custGeom>
            <a:avLst/>
            <a:gdLst/>
            <a:ahLst/>
            <a:cxnLst/>
            <a:rect l="l" t="t" r="r" b="b"/>
            <a:pathLst>
              <a:path w="551814" h="64135">
                <a:moveTo>
                  <a:pt x="275796" y="54102"/>
                </a:moveTo>
                <a:lnTo>
                  <a:pt x="230721" y="53124"/>
                </a:lnTo>
                <a:lnTo>
                  <a:pt x="184999" y="48344"/>
                </a:lnTo>
                <a:lnTo>
                  <a:pt x="139164" y="39834"/>
                </a:lnTo>
                <a:lnTo>
                  <a:pt x="93749" y="27667"/>
                </a:lnTo>
                <a:lnTo>
                  <a:pt x="49288" y="11915"/>
                </a:lnTo>
                <a:lnTo>
                  <a:pt x="22708" y="0"/>
                </a:lnTo>
                <a:lnTo>
                  <a:pt x="0" y="0"/>
                </a:lnTo>
                <a:lnTo>
                  <a:pt x="56666" y="25306"/>
                </a:lnTo>
                <a:lnTo>
                  <a:pt x="100536" y="39624"/>
                </a:lnTo>
                <a:lnTo>
                  <a:pt x="161763" y="53635"/>
                </a:lnTo>
                <a:lnTo>
                  <a:pt x="223980" y="61722"/>
                </a:lnTo>
                <a:lnTo>
                  <a:pt x="271224" y="63873"/>
                </a:lnTo>
                <a:lnTo>
                  <a:pt x="271224" y="58674"/>
                </a:lnTo>
                <a:lnTo>
                  <a:pt x="271986" y="56388"/>
                </a:lnTo>
                <a:lnTo>
                  <a:pt x="273510" y="54864"/>
                </a:lnTo>
                <a:lnTo>
                  <a:pt x="275796" y="54102"/>
                </a:lnTo>
                <a:close/>
              </a:path>
              <a:path w="551814" h="64135">
                <a:moveTo>
                  <a:pt x="275796" y="54102"/>
                </a:moveTo>
                <a:lnTo>
                  <a:pt x="273510" y="54864"/>
                </a:lnTo>
                <a:lnTo>
                  <a:pt x="271986" y="56388"/>
                </a:lnTo>
                <a:lnTo>
                  <a:pt x="271224" y="58674"/>
                </a:lnTo>
                <a:lnTo>
                  <a:pt x="271986" y="60960"/>
                </a:lnTo>
                <a:lnTo>
                  <a:pt x="275796" y="54102"/>
                </a:lnTo>
                <a:close/>
              </a:path>
              <a:path w="551814" h="64135">
                <a:moveTo>
                  <a:pt x="551508" y="0"/>
                </a:moveTo>
                <a:lnTo>
                  <a:pt x="529810" y="0"/>
                </a:lnTo>
                <a:lnTo>
                  <a:pt x="511673" y="8397"/>
                </a:lnTo>
                <a:lnTo>
                  <a:pt x="467852" y="24572"/>
                </a:lnTo>
                <a:lnTo>
                  <a:pt x="425148" y="36576"/>
                </a:lnTo>
                <a:lnTo>
                  <a:pt x="363850" y="48334"/>
                </a:lnTo>
                <a:lnTo>
                  <a:pt x="301704" y="54102"/>
                </a:lnTo>
                <a:lnTo>
                  <a:pt x="275796" y="54102"/>
                </a:lnTo>
                <a:lnTo>
                  <a:pt x="271986" y="60960"/>
                </a:lnTo>
                <a:lnTo>
                  <a:pt x="271224" y="58674"/>
                </a:lnTo>
                <a:lnTo>
                  <a:pt x="271224" y="63873"/>
                </a:lnTo>
                <a:lnTo>
                  <a:pt x="275796" y="64008"/>
                </a:lnTo>
                <a:lnTo>
                  <a:pt x="280368" y="57150"/>
                </a:lnTo>
                <a:lnTo>
                  <a:pt x="281130" y="59436"/>
                </a:lnTo>
                <a:lnTo>
                  <a:pt x="281130" y="63881"/>
                </a:lnTo>
                <a:lnTo>
                  <a:pt x="319854" y="62964"/>
                </a:lnTo>
                <a:lnTo>
                  <a:pt x="364447" y="58422"/>
                </a:lnTo>
                <a:lnTo>
                  <a:pt x="409115" y="50446"/>
                </a:lnTo>
                <a:lnTo>
                  <a:pt x="453398" y="39100"/>
                </a:lnTo>
                <a:lnTo>
                  <a:pt x="496834" y="24446"/>
                </a:lnTo>
                <a:lnTo>
                  <a:pt x="538964" y="6549"/>
                </a:lnTo>
                <a:lnTo>
                  <a:pt x="551508" y="0"/>
                </a:lnTo>
                <a:close/>
              </a:path>
              <a:path w="551814" h="64135">
                <a:moveTo>
                  <a:pt x="281130" y="59436"/>
                </a:moveTo>
                <a:lnTo>
                  <a:pt x="280368" y="57150"/>
                </a:lnTo>
                <a:lnTo>
                  <a:pt x="275796" y="64008"/>
                </a:lnTo>
                <a:lnTo>
                  <a:pt x="280368" y="61722"/>
                </a:lnTo>
                <a:lnTo>
                  <a:pt x="281130" y="59436"/>
                </a:lnTo>
                <a:close/>
              </a:path>
              <a:path w="551814" h="64135">
                <a:moveTo>
                  <a:pt x="281130" y="63881"/>
                </a:moveTo>
                <a:lnTo>
                  <a:pt x="281130" y="59436"/>
                </a:lnTo>
                <a:lnTo>
                  <a:pt x="280368" y="61722"/>
                </a:lnTo>
                <a:lnTo>
                  <a:pt x="275796" y="64008"/>
                </a:lnTo>
                <a:lnTo>
                  <a:pt x="281130" y="63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94486" y="2063495"/>
            <a:ext cx="552450" cy="64135"/>
          </a:xfrm>
          <a:custGeom>
            <a:avLst/>
            <a:gdLst/>
            <a:ahLst/>
            <a:cxnLst/>
            <a:rect l="l" t="t" r="r" b="b"/>
            <a:pathLst>
              <a:path w="552450" h="64135">
                <a:moveTo>
                  <a:pt x="276231" y="54102"/>
                </a:moveTo>
                <a:lnTo>
                  <a:pt x="231154" y="53135"/>
                </a:lnTo>
                <a:lnTo>
                  <a:pt x="185429" y="48364"/>
                </a:lnTo>
                <a:lnTo>
                  <a:pt x="139588" y="39861"/>
                </a:lnTo>
                <a:lnTo>
                  <a:pt x="94166" y="27699"/>
                </a:lnTo>
                <a:lnTo>
                  <a:pt x="49697" y="11949"/>
                </a:lnTo>
                <a:lnTo>
                  <a:pt x="23036" y="0"/>
                </a:lnTo>
                <a:lnTo>
                  <a:pt x="0" y="0"/>
                </a:lnTo>
                <a:lnTo>
                  <a:pt x="35357" y="16660"/>
                </a:lnTo>
                <a:lnTo>
                  <a:pt x="78111" y="32766"/>
                </a:lnTo>
                <a:lnTo>
                  <a:pt x="137719" y="48715"/>
                </a:lnTo>
                <a:lnTo>
                  <a:pt x="198507" y="59436"/>
                </a:lnTo>
                <a:lnTo>
                  <a:pt x="250323" y="63246"/>
                </a:lnTo>
                <a:lnTo>
                  <a:pt x="271659" y="63873"/>
                </a:lnTo>
                <a:lnTo>
                  <a:pt x="271659" y="60198"/>
                </a:lnTo>
                <a:lnTo>
                  <a:pt x="272421" y="56387"/>
                </a:lnTo>
                <a:lnTo>
                  <a:pt x="276231" y="54102"/>
                </a:lnTo>
                <a:close/>
              </a:path>
              <a:path w="552450" h="64135">
                <a:moveTo>
                  <a:pt x="276231" y="54102"/>
                </a:moveTo>
                <a:lnTo>
                  <a:pt x="272421" y="56387"/>
                </a:lnTo>
                <a:lnTo>
                  <a:pt x="271659" y="60198"/>
                </a:lnTo>
                <a:lnTo>
                  <a:pt x="276231" y="54102"/>
                </a:lnTo>
                <a:close/>
              </a:path>
              <a:path w="552450" h="64135">
                <a:moveTo>
                  <a:pt x="551850" y="0"/>
                </a:moveTo>
                <a:lnTo>
                  <a:pt x="529709" y="0"/>
                </a:lnTo>
                <a:lnTo>
                  <a:pt x="503462" y="11914"/>
                </a:lnTo>
                <a:lnTo>
                  <a:pt x="449205" y="30480"/>
                </a:lnTo>
                <a:lnTo>
                  <a:pt x="388740" y="44400"/>
                </a:lnTo>
                <a:lnTo>
                  <a:pt x="327285" y="52578"/>
                </a:lnTo>
                <a:lnTo>
                  <a:pt x="302139" y="54102"/>
                </a:lnTo>
                <a:lnTo>
                  <a:pt x="276231" y="54102"/>
                </a:lnTo>
                <a:lnTo>
                  <a:pt x="271659" y="60198"/>
                </a:lnTo>
                <a:lnTo>
                  <a:pt x="271659" y="63873"/>
                </a:lnTo>
                <a:lnTo>
                  <a:pt x="276231" y="64008"/>
                </a:lnTo>
                <a:lnTo>
                  <a:pt x="280803" y="57912"/>
                </a:lnTo>
                <a:lnTo>
                  <a:pt x="280803" y="63898"/>
                </a:lnTo>
                <a:lnTo>
                  <a:pt x="320268" y="62957"/>
                </a:lnTo>
                <a:lnTo>
                  <a:pt x="364847" y="58409"/>
                </a:lnTo>
                <a:lnTo>
                  <a:pt x="409507" y="50429"/>
                </a:lnTo>
                <a:lnTo>
                  <a:pt x="453786" y="39078"/>
                </a:lnTo>
                <a:lnTo>
                  <a:pt x="497223" y="24422"/>
                </a:lnTo>
                <a:lnTo>
                  <a:pt x="539357" y="6523"/>
                </a:lnTo>
                <a:lnTo>
                  <a:pt x="551850" y="0"/>
                </a:lnTo>
                <a:close/>
              </a:path>
              <a:path w="552450" h="64135">
                <a:moveTo>
                  <a:pt x="280803" y="57912"/>
                </a:moveTo>
                <a:lnTo>
                  <a:pt x="276231" y="64008"/>
                </a:lnTo>
                <a:lnTo>
                  <a:pt x="280041" y="62484"/>
                </a:lnTo>
                <a:lnTo>
                  <a:pt x="280803" y="57912"/>
                </a:lnTo>
                <a:close/>
              </a:path>
              <a:path w="552450" h="64135">
                <a:moveTo>
                  <a:pt x="280803" y="63898"/>
                </a:moveTo>
                <a:lnTo>
                  <a:pt x="280803" y="57912"/>
                </a:lnTo>
                <a:lnTo>
                  <a:pt x="280041" y="62484"/>
                </a:lnTo>
                <a:lnTo>
                  <a:pt x="276231" y="64008"/>
                </a:lnTo>
                <a:lnTo>
                  <a:pt x="280803" y="63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67469" y="2404048"/>
            <a:ext cx="1724660" cy="516890"/>
          </a:xfrm>
          <a:custGeom>
            <a:avLst/>
            <a:gdLst/>
            <a:ahLst/>
            <a:cxnLst/>
            <a:rect l="l" t="t" r="r" b="b"/>
            <a:pathLst>
              <a:path w="1724660" h="516889">
                <a:moveTo>
                  <a:pt x="1724405" y="381061"/>
                </a:moveTo>
                <a:lnTo>
                  <a:pt x="1714646" y="341904"/>
                </a:lnTo>
                <a:lnTo>
                  <a:pt x="1699001" y="305241"/>
                </a:lnTo>
                <a:lnTo>
                  <a:pt x="1677928" y="271009"/>
                </a:lnTo>
                <a:lnTo>
                  <a:pt x="1651883" y="239147"/>
                </a:lnTo>
                <a:lnTo>
                  <a:pt x="1621320" y="209592"/>
                </a:lnTo>
                <a:lnTo>
                  <a:pt x="1586696" y="182283"/>
                </a:lnTo>
                <a:lnTo>
                  <a:pt x="1548467" y="157157"/>
                </a:lnTo>
                <a:lnTo>
                  <a:pt x="1507088" y="134154"/>
                </a:lnTo>
                <a:lnTo>
                  <a:pt x="1463015" y="113210"/>
                </a:lnTo>
                <a:lnTo>
                  <a:pt x="1416704" y="94264"/>
                </a:lnTo>
                <a:lnTo>
                  <a:pt x="1368611" y="77254"/>
                </a:lnTo>
                <a:lnTo>
                  <a:pt x="1319192" y="62118"/>
                </a:lnTo>
                <a:lnTo>
                  <a:pt x="1268902" y="48794"/>
                </a:lnTo>
                <a:lnTo>
                  <a:pt x="1218197" y="37219"/>
                </a:lnTo>
                <a:lnTo>
                  <a:pt x="1167533" y="27333"/>
                </a:lnTo>
                <a:lnTo>
                  <a:pt x="1117365" y="19074"/>
                </a:lnTo>
                <a:lnTo>
                  <a:pt x="1068146" y="12378"/>
                </a:lnTo>
                <a:lnTo>
                  <a:pt x="1020344" y="7185"/>
                </a:lnTo>
                <a:lnTo>
                  <a:pt x="974401" y="3432"/>
                </a:lnTo>
                <a:lnTo>
                  <a:pt x="930778" y="1058"/>
                </a:lnTo>
                <a:lnTo>
                  <a:pt x="889931" y="0"/>
                </a:lnTo>
                <a:lnTo>
                  <a:pt x="852316" y="196"/>
                </a:lnTo>
                <a:lnTo>
                  <a:pt x="818388" y="1585"/>
                </a:lnTo>
                <a:lnTo>
                  <a:pt x="768174" y="3506"/>
                </a:lnTo>
                <a:lnTo>
                  <a:pt x="717602" y="6776"/>
                </a:lnTo>
                <a:lnTo>
                  <a:pt x="666825" y="11474"/>
                </a:lnTo>
                <a:lnTo>
                  <a:pt x="615992" y="17680"/>
                </a:lnTo>
                <a:lnTo>
                  <a:pt x="565256" y="25473"/>
                </a:lnTo>
                <a:lnTo>
                  <a:pt x="514769" y="34932"/>
                </a:lnTo>
                <a:lnTo>
                  <a:pt x="464681" y="46137"/>
                </a:lnTo>
                <a:lnTo>
                  <a:pt x="415146" y="59167"/>
                </a:lnTo>
                <a:lnTo>
                  <a:pt x="366313" y="74101"/>
                </a:lnTo>
                <a:lnTo>
                  <a:pt x="318336" y="91019"/>
                </a:lnTo>
                <a:lnTo>
                  <a:pt x="271365" y="110001"/>
                </a:lnTo>
                <a:lnTo>
                  <a:pt x="225551" y="131125"/>
                </a:lnTo>
                <a:lnTo>
                  <a:pt x="186550" y="152449"/>
                </a:lnTo>
                <a:lnTo>
                  <a:pt x="147239" y="177519"/>
                </a:lnTo>
                <a:lnTo>
                  <a:pt x="109318" y="206259"/>
                </a:lnTo>
                <a:lnTo>
                  <a:pt x="74485" y="238596"/>
                </a:lnTo>
                <a:lnTo>
                  <a:pt x="44438" y="274452"/>
                </a:lnTo>
                <a:lnTo>
                  <a:pt x="20876" y="313755"/>
                </a:lnTo>
                <a:lnTo>
                  <a:pt x="5497" y="356428"/>
                </a:lnTo>
                <a:lnTo>
                  <a:pt x="0" y="402397"/>
                </a:lnTo>
                <a:lnTo>
                  <a:pt x="1524" y="422971"/>
                </a:lnTo>
                <a:lnTo>
                  <a:pt x="9906" y="460697"/>
                </a:lnTo>
                <a:lnTo>
                  <a:pt x="9906" y="401635"/>
                </a:lnTo>
                <a:lnTo>
                  <a:pt x="15858" y="354033"/>
                </a:lnTo>
                <a:lnTo>
                  <a:pt x="33247" y="309869"/>
                </a:lnTo>
                <a:lnTo>
                  <a:pt x="59939" y="269310"/>
                </a:lnTo>
                <a:lnTo>
                  <a:pt x="93802" y="232528"/>
                </a:lnTo>
                <a:lnTo>
                  <a:pt x="132704" y="199692"/>
                </a:lnTo>
                <a:lnTo>
                  <a:pt x="174512" y="170970"/>
                </a:lnTo>
                <a:lnTo>
                  <a:pt x="217094" y="146534"/>
                </a:lnTo>
                <a:lnTo>
                  <a:pt x="258318" y="126553"/>
                </a:lnTo>
                <a:lnTo>
                  <a:pt x="304829" y="106460"/>
                </a:lnTo>
                <a:lnTo>
                  <a:pt x="352719" y="88544"/>
                </a:lnTo>
                <a:lnTo>
                  <a:pt x="401783" y="72721"/>
                </a:lnTo>
                <a:lnTo>
                  <a:pt x="451818" y="58907"/>
                </a:lnTo>
                <a:lnTo>
                  <a:pt x="502619" y="47020"/>
                </a:lnTo>
                <a:lnTo>
                  <a:pt x="553983" y="36975"/>
                </a:lnTo>
                <a:lnTo>
                  <a:pt x="605707" y="28690"/>
                </a:lnTo>
                <a:lnTo>
                  <a:pt x="657586" y="22080"/>
                </a:lnTo>
                <a:lnTo>
                  <a:pt x="709417" y="17062"/>
                </a:lnTo>
                <a:lnTo>
                  <a:pt x="760996" y="13554"/>
                </a:lnTo>
                <a:lnTo>
                  <a:pt x="812119" y="11470"/>
                </a:lnTo>
                <a:lnTo>
                  <a:pt x="862584" y="10729"/>
                </a:lnTo>
                <a:lnTo>
                  <a:pt x="913391" y="11494"/>
                </a:lnTo>
                <a:lnTo>
                  <a:pt x="964702" y="13579"/>
                </a:lnTo>
                <a:lnTo>
                  <a:pt x="1016344" y="17075"/>
                </a:lnTo>
                <a:lnTo>
                  <a:pt x="1068150" y="22069"/>
                </a:lnTo>
                <a:lnTo>
                  <a:pt x="1119934" y="28649"/>
                </a:lnTo>
                <a:lnTo>
                  <a:pt x="1171536" y="36904"/>
                </a:lnTo>
                <a:lnTo>
                  <a:pt x="1222781" y="46922"/>
                </a:lnTo>
                <a:lnTo>
                  <a:pt x="1273496" y="58791"/>
                </a:lnTo>
                <a:lnTo>
                  <a:pt x="1323509" y="72601"/>
                </a:lnTo>
                <a:lnTo>
                  <a:pt x="1372647" y="88439"/>
                </a:lnTo>
                <a:lnTo>
                  <a:pt x="1420739" y="106393"/>
                </a:lnTo>
                <a:lnTo>
                  <a:pt x="1467612" y="126553"/>
                </a:lnTo>
                <a:lnTo>
                  <a:pt x="1508766" y="146538"/>
                </a:lnTo>
                <a:lnTo>
                  <a:pt x="1551323" y="171089"/>
                </a:lnTo>
                <a:lnTo>
                  <a:pt x="1593137" y="199995"/>
                </a:lnTo>
                <a:lnTo>
                  <a:pt x="1632065" y="233042"/>
                </a:lnTo>
                <a:lnTo>
                  <a:pt x="1665963" y="270019"/>
                </a:lnTo>
                <a:lnTo>
                  <a:pt x="1692684" y="310712"/>
                </a:lnTo>
                <a:lnTo>
                  <a:pt x="1710086" y="354909"/>
                </a:lnTo>
                <a:lnTo>
                  <a:pt x="1716024" y="402397"/>
                </a:lnTo>
                <a:lnTo>
                  <a:pt x="1716024" y="457504"/>
                </a:lnTo>
                <a:lnTo>
                  <a:pt x="1723381" y="430611"/>
                </a:lnTo>
                <a:lnTo>
                  <a:pt x="1724405" y="381061"/>
                </a:lnTo>
                <a:close/>
              </a:path>
              <a:path w="1724660" h="516889">
                <a:moveTo>
                  <a:pt x="48962" y="516697"/>
                </a:moveTo>
                <a:lnTo>
                  <a:pt x="35996" y="496101"/>
                </a:lnTo>
                <a:lnTo>
                  <a:pt x="20322" y="460008"/>
                </a:lnTo>
                <a:lnTo>
                  <a:pt x="10668" y="421447"/>
                </a:lnTo>
                <a:lnTo>
                  <a:pt x="9906" y="401635"/>
                </a:lnTo>
                <a:lnTo>
                  <a:pt x="9906" y="460697"/>
                </a:lnTo>
                <a:lnTo>
                  <a:pt x="11216" y="466596"/>
                </a:lnTo>
                <a:lnTo>
                  <a:pt x="29844" y="507143"/>
                </a:lnTo>
                <a:lnTo>
                  <a:pt x="36500" y="516697"/>
                </a:lnTo>
                <a:lnTo>
                  <a:pt x="48962" y="516697"/>
                </a:lnTo>
                <a:close/>
              </a:path>
              <a:path w="1724660" h="516889">
                <a:moveTo>
                  <a:pt x="1716024" y="457504"/>
                </a:moveTo>
                <a:lnTo>
                  <a:pt x="1716024" y="402397"/>
                </a:lnTo>
                <a:lnTo>
                  <a:pt x="1709574" y="450295"/>
                </a:lnTo>
                <a:lnTo>
                  <a:pt x="1692027" y="494458"/>
                </a:lnTo>
                <a:lnTo>
                  <a:pt x="1677367" y="516697"/>
                </a:lnTo>
                <a:lnTo>
                  <a:pt x="1689766" y="516697"/>
                </a:lnTo>
                <a:lnTo>
                  <a:pt x="1710793" y="476621"/>
                </a:lnTo>
                <a:lnTo>
                  <a:pt x="1716024" y="457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049657" y="2649728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DAML+OIL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215806" y="2063495"/>
            <a:ext cx="553085" cy="64135"/>
          </a:xfrm>
          <a:custGeom>
            <a:avLst/>
            <a:gdLst/>
            <a:ahLst/>
            <a:cxnLst/>
            <a:rect l="l" t="t" r="r" b="b"/>
            <a:pathLst>
              <a:path w="553084" h="64135">
                <a:moveTo>
                  <a:pt x="276825" y="54102"/>
                </a:moveTo>
                <a:lnTo>
                  <a:pt x="231789" y="53131"/>
                </a:lnTo>
                <a:lnTo>
                  <a:pt x="186058" y="48363"/>
                </a:lnTo>
                <a:lnTo>
                  <a:pt x="140173" y="39869"/>
                </a:lnTo>
                <a:lnTo>
                  <a:pt x="94677" y="27718"/>
                </a:lnTo>
                <a:lnTo>
                  <a:pt x="50110" y="11983"/>
                </a:lnTo>
                <a:lnTo>
                  <a:pt x="23281" y="0"/>
                </a:lnTo>
                <a:lnTo>
                  <a:pt x="0" y="0"/>
                </a:lnTo>
                <a:lnTo>
                  <a:pt x="35207" y="16576"/>
                </a:lnTo>
                <a:lnTo>
                  <a:pt x="77930" y="32766"/>
                </a:lnTo>
                <a:lnTo>
                  <a:pt x="137959" y="48615"/>
                </a:lnTo>
                <a:lnTo>
                  <a:pt x="199101" y="59436"/>
                </a:lnTo>
                <a:lnTo>
                  <a:pt x="250917" y="63246"/>
                </a:lnTo>
                <a:lnTo>
                  <a:pt x="272240" y="63873"/>
                </a:lnTo>
                <a:lnTo>
                  <a:pt x="272240" y="60198"/>
                </a:lnTo>
                <a:lnTo>
                  <a:pt x="273015" y="56387"/>
                </a:lnTo>
                <a:lnTo>
                  <a:pt x="276825" y="54102"/>
                </a:lnTo>
                <a:close/>
              </a:path>
              <a:path w="553084" h="64135">
                <a:moveTo>
                  <a:pt x="276825" y="54102"/>
                </a:moveTo>
                <a:lnTo>
                  <a:pt x="273015" y="56387"/>
                </a:lnTo>
                <a:lnTo>
                  <a:pt x="272240" y="60198"/>
                </a:lnTo>
                <a:lnTo>
                  <a:pt x="276825" y="54102"/>
                </a:lnTo>
                <a:close/>
              </a:path>
              <a:path w="553084" h="64135">
                <a:moveTo>
                  <a:pt x="552689" y="0"/>
                </a:moveTo>
                <a:lnTo>
                  <a:pt x="531851" y="0"/>
                </a:lnTo>
                <a:lnTo>
                  <a:pt x="492890" y="16278"/>
                </a:lnTo>
                <a:lnTo>
                  <a:pt x="449799" y="30480"/>
                </a:lnTo>
                <a:lnTo>
                  <a:pt x="389333" y="44400"/>
                </a:lnTo>
                <a:lnTo>
                  <a:pt x="327866" y="52578"/>
                </a:lnTo>
                <a:lnTo>
                  <a:pt x="302720" y="54102"/>
                </a:lnTo>
                <a:lnTo>
                  <a:pt x="276825" y="54102"/>
                </a:lnTo>
                <a:lnTo>
                  <a:pt x="272240" y="60198"/>
                </a:lnTo>
                <a:lnTo>
                  <a:pt x="272240" y="63873"/>
                </a:lnTo>
                <a:lnTo>
                  <a:pt x="276825" y="64008"/>
                </a:lnTo>
                <a:lnTo>
                  <a:pt x="281397" y="57912"/>
                </a:lnTo>
                <a:lnTo>
                  <a:pt x="281397" y="63901"/>
                </a:lnTo>
                <a:lnTo>
                  <a:pt x="320674" y="62991"/>
                </a:lnTo>
                <a:lnTo>
                  <a:pt x="365125" y="58486"/>
                </a:lnTo>
                <a:lnTo>
                  <a:pt x="409712" y="50554"/>
                </a:lnTo>
                <a:lnTo>
                  <a:pt x="453967" y="39255"/>
                </a:lnTo>
                <a:lnTo>
                  <a:pt x="497422" y="24650"/>
                </a:lnTo>
                <a:lnTo>
                  <a:pt x="539609" y="6801"/>
                </a:lnTo>
                <a:lnTo>
                  <a:pt x="552689" y="0"/>
                </a:lnTo>
                <a:close/>
              </a:path>
              <a:path w="553084" h="64135">
                <a:moveTo>
                  <a:pt x="281397" y="57912"/>
                </a:moveTo>
                <a:lnTo>
                  <a:pt x="276825" y="64008"/>
                </a:lnTo>
                <a:lnTo>
                  <a:pt x="280635" y="62484"/>
                </a:lnTo>
                <a:lnTo>
                  <a:pt x="281397" y="57912"/>
                </a:lnTo>
                <a:close/>
              </a:path>
              <a:path w="553084" h="64135">
                <a:moveTo>
                  <a:pt x="281397" y="63901"/>
                </a:moveTo>
                <a:lnTo>
                  <a:pt x="281397" y="57912"/>
                </a:lnTo>
                <a:lnTo>
                  <a:pt x="280635" y="62484"/>
                </a:lnTo>
                <a:lnTo>
                  <a:pt x="276825" y="64008"/>
                </a:lnTo>
                <a:lnTo>
                  <a:pt x="281397" y="63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26727" y="2118360"/>
            <a:ext cx="471170" cy="292100"/>
          </a:xfrm>
          <a:custGeom>
            <a:avLst/>
            <a:gdLst/>
            <a:ahLst/>
            <a:cxnLst/>
            <a:rect l="l" t="t" r="r" b="b"/>
            <a:pathLst>
              <a:path w="471170" h="292100">
                <a:moveTo>
                  <a:pt x="408502" y="247989"/>
                </a:moveTo>
                <a:lnTo>
                  <a:pt x="5334" y="0"/>
                </a:lnTo>
                <a:lnTo>
                  <a:pt x="0" y="8381"/>
                </a:lnTo>
                <a:lnTo>
                  <a:pt x="403851" y="255592"/>
                </a:lnTo>
                <a:lnTo>
                  <a:pt x="408502" y="247989"/>
                </a:lnTo>
                <a:close/>
              </a:path>
              <a:path w="471170" h="292100">
                <a:moveTo>
                  <a:pt x="419100" y="287177"/>
                </a:moveTo>
                <a:lnTo>
                  <a:pt x="419100" y="254507"/>
                </a:lnTo>
                <a:lnTo>
                  <a:pt x="414528" y="262127"/>
                </a:lnTo>
                <a:lnTo>
                  <a:pt x="403851" y="255592"/>
                </a:lnTo>
                <a:lnTo>
                  <a:pt x="386333" y="284225"/>
                </a:lnTo>
                <a:lnTo>
                  <a:pt x="419100" y="287177"/>
                </a:lnTo>
                <a:close/>
              </a:path>
              <a:path w="471170" h="292100">
                <a:moveTo>
                  <a:pt x="419100" y="254507"/>
                </a:moveTo>
                <a:lnTo>
                  <a:pt x="408502" y="247989"/>
                </a:lnTo>
                <a:lnTo>
                  <a:pt x="403851" y="255592"/>
                </a:lnTo>
                <a:lnTo>
                  <a:pt x="414528" y="262127"/>
                </a:lnTo>
                <a:lnTo>
                  <a:pt x="419100" y="254507"/>
                </a:lnTo>
                <a:close/>
              </a:path>
              <a:path w="471170" h="292100">
                <a:moveTo>
                  <a:pt x="470916" y="291845"/>
                </a:moveTo>
                <a:lnTo>
                  <a:pt x="425957" y="219455"/>
                </a:lnTo>
                <a:lnTo>
                  <a:pt x="408502" y="247989"/>
                </a:lnTo>
                <a:lnTo>
                  <a:pt x="419100" y="254507"/>
                </a:lnTo>
                <a:lnTo>
                  <a:pt x="419100" y="287177"/>
                </a:lnTo>
                <a:lnTo>
                  <a:pt x="470916" y="291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08539" y="2063495"/>
            <a:ext cx="307975" cy="346710"/>
          </a:xfrm>
          <a:custGeom>
            <a:avLst/>
            <a:gdLst/>
            <a:ahLst/>
            <a:cxnLst/>
            <a:rect l="l" t="t" r="r" b="b"/>
            <a:pathLst>
              <a:path w="307975" h="346710">
                <a:moveTo>
                  <a:pt x="46736" y="285709"/>
                </a:moveTo>
                <a:lnTo>
                  <a:pt x="21335" y="263652"/>
                </a:lnTo>
                <a:lnTo>
                  <a:pt x="0" y="346710"/>
                </a:lnTo>
                <a:lnTo>
                  <a:pt x="38100" y="330957"/>
                </a:lnTo>
                <a:lnTo>
                  <a:pt x="38100" y="295656"/>
                </a:lnTo>
                <a:lnTo>
                  <a:pt x="46736" y="285709"/>
                </a:lnTo>
                <a:close/>
              </a:path>
              <a:path w="307975" h="346710">
                <a:moveTo>
                  <a:pt x="54097" y="292103"/>
                </a:moveTo>
                <a:lnTo>
                  <a:pt x="46736" y="285709"/>
                </a:lnTo>
                <a:lnTo>
                  <a:pt x="38100" y="295656"/>
                </a:lnTo>
                <a:lnTo>
                  <a:pt x="45719" y="301752"/>
                </a:lnTo>
                <a:lnTo>
                  <a:pt x="54097" y="292103"/>
                </a:lnTo>
                <a:close/>
              </a:path>
              <a:path w="307975" h="346710">
                <a:moveTo>
                  <a:pt x="79247" y="313944"/>
                </a:moveTo>
                <a:lnTo>
                  <a:pt x="54097" y="292103"/>
                </a:lnTo>
                <a:lnTo>
                  <a:pt x="45719" y="301752"/>
                </a:lnTo>
                <a:lnTo>
                  <a:pt x="38100" y="295656"/>
                </a:lnTo>
                <a:lnTo>
                  <a:pt x="38100" y="330957"/>
                </a:lnTo>
                <a:lnTo>
                  <a:pt x="79247" y="313944"/>
                </a:lnTo>
                <a:close/>
              </a:path>
              <a:path w="307975" h="346710">
                <a:moveTo>
                  <a:pt x="307729" y="0"/>
                </a:moveTo>
                <a:lnTo>
                  <a:pt x="294815" y="0"/>
                </a:lnTo>
                <a:lnTo>
                  <a:pt x="46736" y="285709"/>
                </a:lnTo>
                <a:lnTo>
                  <a:pt x="54097" y="292103"/>
                </a:lnTo>
                <a:lnTo>
                  <a:pt x="307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88065" y="2063495"/>
            <a:ext cx="1643380" cy="711835"/>
          </a:xfrm>
          <a:custGeom>
            <a:avLst/>
            <a:gdLst/>
            <a:ahLst/>
            <a:cxnLst/>
            <a:rect l="l" t="t" r="r" b="b"/>
            <a:pathLst>
              <a:path w="1643379" h="711835">
                <a:moveTo>
                  <a:pt x="1642871" y="762"/>
                </a:moveTo>
                <a:lnTo>
                  <a:pt x="1642525" y="0"/>
                </a:lnTo>
                <a:lnTo>
                  <a:pt x="1621536" y="0"/>
                </a:lnTo>
                <a:lnTo>
                  <a:pt x="1604009" y="7620"/>
                </a:lnTo>
                <a:lnTo>
                  <a:pt x="1607819" y="16002"/>
                </a:lnTo>
                <a:lnTo>
                  <a:pt x="1642871" y="762"/>
                </a:lnTo>
                <a:close/>
              </a:path>
              <a:path w="1643379" h="711835">
                <a:moveTo>
                  <a:pt x="1581150" y="27431"/>
                </a:moveTo>
                <a:lnTo>
                  <a:pt x="1578102" y="19050"/>
                </a:lnTo>
                <a:lnTo>
                  <a:pt x="1543050" y="33528"/>
                </a:lnTo>
                <a:lnTo>
                  <a:pt x="1546859" y="42672"/>
                </a:lnTo>
                <a:lnTo>
                  <a:pt x="1581150" y="27431"/>
                </a:lnTo>
                <a:close/>
              </a:path>
              <a:path w="1643379" h="711835">
                <a:moveTo>
                  <a:pt x="1520189" y="54102"/>
                </a:moveTo>
                <a:lnTo>
                  <a:pt x="1516379" y="44958"/>
                </a:lnTo>
                <a:lnTo>
                  <a:pt x="1481327" y="60198"/>
                </a:lnTo>
                <a:lnTo>
                  <a:pt x="1485138" y="69342"/>
                </a:lnTo>
                <a:lnTo>
                  <a:pt x="1520189" y="54102"/>
                </a:lnTo>
                <a:close/>
              </a:path>
              <a:path w="1643379" h="711835">
                <a:moveTo>
                  <a:pt x="1459229" y="80772"/>
                </a:moveTo>
                <a:lnTo>
                  <a:pt x="1455419" y="71628"/>
                </a:lnTo>
                <a:lnTo>
                  <a:pt x="1420367" y="86868"/>
                </a:lnTo>
                <a:lnTo>
                  <a:pt x="1424177" y="95250"/>
                </a:lnTo>
                <a:lnTo>
                  <a:pt x="1459229" y="80772"/>
                </a:lnTo>
                <a:close/>
              </a:path>
              <a:path w="1643379" h="711835">
                <a:moveTo>
                  <a:pt x="1398269" y="106680"/>
                </a:moveTo>
                <a:lnTo>
                  <a:pt x="1394459" y="98298"/>
                </a:lnTo>
                <a:lnTo>
                  <a:pt x="1359407" y="113537"/>
                </a:lnTo>
                <a:lnTo>
                  <a:pt x="1363217" y="121920"/>
                </a:lnTo>
                <a:lnTo>
                  <a:pt x="1398269" y="106680"/>
                </a:lnTo>
                <a:close/>
              </a:path>
              <a:path w="1643379" h="711835">
                <a:moveTo>
                  <a:pt x="1336547" y="133350"/>
                </a:moveTo>
                <a:lnTo>
                  <a:pt x="1332738" y="124968"/>
                </a:lnTo>
                <a:lnTo>
                  <a:pt x="1297686" y="139446"/>
                </a:lnTo>
                <a:lnTo>
                  <a:pt x="1301495" y="148590"/>
                </a:lnTo>
                <a:lnTo>
                  <a:pt x="1336547" y="133350"/>
                </a:lnTo>
                <a:close/>
              </a:path>
              <a:path w="1643379" h="711835">
                <a:moveTo>
                  <a:pt x="1275588" y="160020"/>
                </a:moveTo>
                <a:lnTo>
                  <a:pt x="1271777" y="150876"/>
                </a:lnTo>
                <a:lnTo>
                  <a:pt x="1236726" y="166116"/>
                </a:lnTo>
                <a:lnTo>
                  <a:pt x="1240536" y="175260"/>
                </a:lnTo>
                <a:lnTo>
                  <a:pt x="1275588" y="160020"/>
                </a:lnTo>
                <a:close/>
              </a:path>
              <a:path w="1643379" h="711835">
                <a:moveTo>
                  <a:pt x="1214627" y="186690"/>
                </a:moveTo>
                <a:lnTo>
                  <a:pt x="1210817" y="177546"/>
                </a:lnTo>
                <a:lnTo>
                  <a:pt x="1175765" y="192786"/>
                </a:lnTo>
                <a:lnTo>
                  <a:pt x="1179576" y="201168"/>
                </a:lnTo>
                <a:lnTo>
                  <a:pt x="1214627" y="186690"/>
                </a:lnTo>
                <a:close/>
              </a:path>
              <a:path w="1643379" h="711835">
                <a:moveTo>
                  <a:pt x="1152905" y="212598"/>
                </a:moveTo>
                <a:lnTo>
                  <a:pt x="1149095" y="204216"/>
                </a:lnTo>
                <a:lnTo>
                  <a:pt x="1114805" y="219456"/>
                </a:lnTo>
                <a:lnTo>
                  <a:pt x="1118615" y="227837"/>
                </a:lnTo>
                <a:lnTo>
                  <a:pt x="1152905" y="212598"/>
                </a:lnTo>
                <a:close/>
              </a:path>
              <a:path w="1643379" h="711835">
                <a:moveTo>
                  <a:pt x="1091945" y="239268"/>
                </a:moveTo>
                <a:lnTo>
                  <a:pt x="1088136" y="230886"/>
                </a:lnTo>
                <a:lnTo>
                  <a:pt x="1053083" y="245364"/>
                </a:lnTo>
                <a:lnTo>
                  <a:pt x="1056893" y="254508"/>
                </a:lnTo>
                <a:lnTo>
                  <a:pt x="1091945" y="239268"/>
                </a:lnTo>
                <a:close/>
              </a:path>
              <a:path w="1643379" h="711835">
                <a:moveTo>
                  <a:pt x="1030986" y="265938"/>
                </a:moveTo>
                <a:lnTo>
                  <a:pt x="1027176" y="256794"/>
                </a:lnTo>
                <a:lnTo>
                  <a:pt x="992124" y="272034"/>
                </a:lnTo>
                <a:lnTo>
                  <a:pt x="995933" y="281178"/>
                </a:lnTo>
                <a:lnTo>
                  <a:pt x="1030986" y="265938"/>
                </a:lnTo>
                <a:close/>
              </a:path>
              <a:path w="1643379" h="711835">
                <a:moveTo>
                  <a:pt x="969263" y="292608"/>
                </a:moveTo>
                <a:lnTo>
                  <a:pt x="966215" y="283464"/>
                </a:lnTo>
                <a:lnTo>
                  <a:pt x="931163" y="298704"/>
                </a:lnTo>
                <a:lnTo>
                  <a:pt x="934974" y="307086"/>
                </a:lnTo>
                <a:lnTo>
                  <a:pt x="969263" y="292608"/>
                </a:lnTo>
                <a:close/>
              </a:path>
              <a:path w="1643379" h="711835">
                <a:moveTo>
                  <a:pt x="908303" y="318516"/>
                </a:moveTo>
                <a:lnTo>
                  <a:pt x="904493" y="310134"/>
                </a:lnTo>
                <a:lnTo>
                  <a:pt x="869441" y="325374"/>
                </a:lnTo>
                <a:lnTo>
                  <a:pt x="873251" y="333756"/>
                </a:lnTo>
                <a:lnTo>
                  <a:pt x="908303" y="318516"/>
                </a:lnTo>
                <a:close/>
              </a:path>
              <a:path w="1643379" h="711835">
                <a:moveTo>
                  <a:pt x="847343" y="345186"/>
                </a:moveTo>
                <a:lnTo>
                  <a:pt x="843533" y="336804"/>
                </a:lnTo>
                <a:lnTo>
                  <a:pt x="808481" y="352044"/>
                </a:lnTo>
                <a:lnTo>
                  <a:pt x="812291" y="360426"/>
                </a:lnTo>
                <a:lnTo>
                  <a:pt x="847343" y="345186"/>
                </a:lnTo>
                <a:close/>
              </a:path>
              <a:path w="1643379" h="711835">
                <a:moveTo>
                  <a:pt x="786383" y="371856"/>
                </a:moveTo>
                <a:lnTo>
                  <a:pt x="782574" y="362712"/>
                </a:lnTo>
                <a:lnTo>
                  <a:pt x="747521" y="377952"/>
                </a:lnTo>
                <a:lnTo>
                  <a:pt x="751331" y="387096"/>
                </a:lnTo>
                <a:lnTo>
                  <a:pt x="786383" y="371856"/>
                </a:lnTo>
                <a:close/>
              </a:path>
              <a:path w="1643379" h="711835">
                <a:moveTo>
                  <a:pt x="724662" y="398526"/>
                </a:moveTo>
                <a:lnTo>
                  <a:pt x="720851" y="389381"/>
                </a:lnTo>
                <a:lnTo>
                  <a:pt x="685800" y="404622"/>
                </a:lnTo>
                <a:lnTo>
                  <a:pt x="689609" y="413766"/>
                </a:lnTo>
                <a:lnTo>
                  <a:pt x="724662" y="398526"/>
                </a:lnTo>
                <a:close/>
              </a:path>
              <a:path w="1643379" h="711835">
                <a:moveTo>
                  <a:pt x="663701" y="424434"/>
                </a:moveTo>
                <a:lnTo>
                  <a:pt x="659891" y="416052"/>
                </a:lnTo>
                <a:lnTo>
                  <a:pt x="624839" y="431292"/>
                </a:lnTo>
                <a:lnTo>
                  <a:pt x="628650" y="439674"/>
                </a:lnTo>
                <a:lnTo>
                  <a:pt x="663701" y="424434"/>
                </a:lnTo>
                <a:close/>
              </a:path>
              <a:path w="1643379" h="711835">
                <a:moveTo>
                  <a:pt x="602741" y="451104"/>
                </a:moveTo>
                <a:lnTo>
                  <a:pt x="598931" y="442722"/>
                </a:lnTo>
                <a:lnTo>
                  <a:pt x="563879" y="457962"/>
                </a:lnTo>
                <a:lnTo>
                  <a:pt x="567689" y="466344"/>
                </a:lnTo>
                <a:lnTo>
                  <a:pt x="602741" y="451104"/>
                </a:lnTo>
                <a:close/>
              </a:path>
              <a:path w="1643379" h="711835">
                <a:moveTo>
                  <a:pt x="541019" y="477774"/>
                </a:moveTo>
                <a:lnTo>
                  <a:pt x="537209" y="468630"/>
                </a:lnTo>
                <a:lnTo>
                  <a:pt x="502919" y="483870"/>
                </a:lnTo>
                <a:lnTo>
                  <a:pt x="506729" y="493014"/>
                </a:lnTo>
                <a:lnTo>
                  <a:pt x="541019" y="477774"/>
                </a:lnTo>
                <a:close/>
              </a:path>
              <a:path w="1643379" h="711835">
                <a:moveTo>
                  <a:pt x="480059" y="504444"/>
                </a:moveTo>
                <a:lnTo>
                  <a:pt x="476250" y="495300"/>
                </a:lnTo>
                <a:lnTo>
                  <a:pt x="441197" y="510540"/>
                </a:lnTo>
                <a:lnTo>
                  <a:pt x="445007" y="519684"/>
                </a:lnTo>
                <a:lnTo>
                  <a:pt x="480059" y="504444"/>
                </a:lnTo>
                <a:close/>
              </a:path>
              <a:path w="1643379" h="711835">
                <a:moveTo>
                  <a:pt x="419100" y="530352"/>
                </a:moveTo>
                <a:lnTo>
                  <a:pt x="415289" y="521970"/>
                </a:lnTo>
                <a:lnTo>
                  <a:pt x="380238" y="537210"/>
                </a:lnTo>
                <a:lnTo>
                  <a:pt x="384047" y="545592"/>
                </a:lnTo>
                <a:lnTo>
                  <a:pt x="419100" y="530352"/>
                </a:lnTo>
                <a:close/>
              </a:path>
              <a:path w="1643379" h="711835">
                <a:moveTo>
                  <a:pt x="358139" y="557022"/>
                </a:moveTo>
                <a:lnTo>
                  <a:pt x="354329" y="548640"/>
                </a:lnTo>
                <a:lnTo>
                  <a:pt x="319277" y="563880"/>
                </a:lnTo>
                <a:lnTo>
                  <a:pt x="323088" y="572262"/>
                </a:lnTo>
                <a:lnTo>
                  <a:pt x="358139" y="557022"/>
                </a:lnTo>
                <a:close/>
              </a:path>
              <a:path w="1643379" h="711835">
                <a:moveTo>
                  <a:pt x="296417" y="583692"/>
                </a:moveTo>
                <a:lnTo>
                  <a:pt x="292607" y="575310"/>
                </a:lnTo>
                <a:lnTo>
                  <a:pt x="257555" y="589788"/>
                </a:lnTo>
                <a:lnTo>
                  <a:pt x="261365" y="598932"/>
                </a:lnTo>
                <a:lnTo>
                  <a:pt x="296417" y="583692"/>
                </a:lnTo>
                <a:close/>
              </a:path>
              <a:path w="1643379" h="711835">
                <a:moveTo>
                  <a:pt x="235457" y="610362"/>
                </a:moveTo>
                <a:lnTo>
                  <a:pt x="231647" y="601218"/>
                </a:lnTo>
                <a:lnTo>
                  <a:pt x="196595" y="616458"/>
                </a:lnTo>
                <a:lnTo>
                  <a:pt x="200405" y="625602"/>
                </a:lnTo>
                <a:lnTo>
                  <a:pt x="235457" y="610362"/>
                </a:lnTo>
                <a:close/>
              </a:path>
              <a:path w="1643379" h="711835">
                <a:moveTo>
                  <a:pt x="174497" y="637032"/>
                </a:moveTo>
                <a:lnTo>
                  <a:pt x="170687" y="627888"/>
                </a:lnTo>
                <a:lnTo>
                  <a:pt x="135636" y="643128"/>
                </a:lnTo>
                <a:lnTo>
                  <a:pt x="139445" y="651510"/>
                </a:lnTo>
                <a:lnTo>
                  <a:pt x="174497" y="637032"/>
                </a:lnTo>
                <a:close/>
              </a:path>
              <a:path w="1643379" h="711835">
                <a:moveTo>
                  <a:pt x="85343" y="711708"/>
                </a:moveTo>
                <a:lnTo>
                  <a:pt x="54863" y="641604"/>
                </a:lnTo>
                <a:lnTo>
                  <a:pt x="0" y="707136"/>
                </a:lnTo>
                <a:lnTo>
                  <a:pt x="85343" y="711708"/>
                </a:lnTo>
                <a:close/>
              </a:path>
              <a:path w="1643379" h="711835">
                <a:moveTo>
                  <a:pt x="112775" y="662940"/>
                </a:moveTo>
                <a:lnTo>
                  <a:pt x="108965" y="654558"/>
                </a:lnTo>
                <a:lnTo>
                  <a:pt x="73913" y="669798"/>
                </a:lnTo>
                <a:lnTo>
                  <a:pt x="77724" y="678180"/>
                </a:lnTo>
                <a:lnTo>
                  <a:pt x="112775" y="662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39041" y="2063495"/>
            <a:ext cx="1080135" cy="856615"/>
          </a:xfrm>
          <a:custGeom>
            <a:avLst/>
            <a:gdLst/>
            <a:ahLst/>
            <a:cxnLst/>
            <a:rect l="l" t="t" r="r" b="b"/>
            <a:pathLst>
              <a:path w="1080134" h="856614">
                <a:moveTo>
                  <a:pt x="1079754" y="3048"/>
                </a:moveTo>
                <a:lnTo>
                  <a:pt x="1077310" y="0"/>
                </a:lnTo>
                <a:lnTo>
                  <a:pt x="1067895" y="0"/>
                </a:lnTo>
                <a:lnTo>
                  <a:pt x="1043939" y="19050"/>
                </a:lnTo>
                <a:lnTo>
                  <a:pt x="1050036" y="26670"/>
                </a:lnTo>
                <a:lnTo>
                  <a:pt x="1079754" y="3048"/>
                </a:lnTo>
                <a:close/>
              </a:path>
              <a:path w="1080134" h="856614">
                <a:moveTo>
                  <a:pt x="1027938" y="44196"/>
                </a:moveTo>
                <a:lnTo>
                  <a:pt x="1021829" y="37337"/>
                </a:lnTo>
                <a:lnTo>
                  <a:pt x="992124" y="60960"/>
                </a:lnTo>
                <a:lnTo>
                  <a:pt x="997445" y="67818"/>
                </a:lnTo>
                <a:lnTo>
                  <a:pt x="1027938" y="44196"/>
                </a:lnTo>
                <a:close/>
              </a:path>
              <a:path w="1080134" h="856614">
                <a:moveTo>
                  <a:pt x="975347" y="86106"/>
                </a:moveTo>
                <a:lnTo>
                  <a:pt x="969263" y="78486"/>
                </a:lnTo>
                <a:lnTo>
                  <a:pt x="939533" y="102108"/>
                </a:lnTo>
                <a:lnTo>
                  <a:pt x="945629" y="109728"/>
                </a:lnTo>
                <a:lnTo>
                  <a:pt x="975347" y="86106"/>
                </a:lnTo>
                <a:close/>
              </a:path>
              <a:path w="1080134" h="856614">
                <a:moveTo>
                  <a:pt x="923543" y="127254"/>
                </a:moveTo>
                <a:lnTo>
                  <a:pt x="917435" y="120396"/>
                </a:lnTo>
                <a:lnTo>
                  <a:pt x="887729" y="144018"/>
                </a:lnTo>
                <a:lnTo>
                  <a:pt x="893063" y="150876"/>
                </a:lnTo>
                <a:lnTo>
                  <a:pt x="923543" y="127254"/>
                </a:lnTo>
                <a:close/>
              </a:path>
              <a:path w="1080134" h="856614">
                <a:moveTo>
                  <a:pt x="870953" y="169164"/>
                </a:moveTo>
                <a:lnTo>
                  <a:pt x="864857" y="161544"/>
                </a:lnTo>
                <a:lnTo>
                  <a:pt x="835151" y="185166"/>
                </a:lnTo>
                <a:lnTo>
                  <a:pt x="841235" y="192786"/>
                </a:lnTo>
                <a:lnTo>
                  <a:pt x="870953" y="169164"/>
                </a:lnTo>
                <a:close/>
              </a:path>
              <a:path w="1080134" h="856614">
                <a:moveTo>
                  <a:pt x="819150" y="210312"/>
                </a:moveTo>
                <a:lnTo>
                  <a:pt x="813041" y="202692"/>
                </a:lnTo>
                <a:lnTo>
                  <a:pt x="783336" y="227076"/>
                </a:lnTo>
                <a:lnTo>
                  <a:pt x="788669" y="233934"/>
                </a:lnTo>
                <a:lnTo>
                  <a:pt x="819150" y="210312"/>
                </a:lnTo>
                <a:close/>
              </a:path>
              <a:path w="1080134" h="856614">
                <a:moveTo>
                  <a:pt x="766571" y="252222"/>
                </a:moveTo>
                <a:lnTo>
                  <a:pt x="760476" y="244602"/>
                </a:lnTo>
                <a:lnTo>
                  <a:pt x="730757" y="268224"/>
                </a:lnTo>
                <a:lnTo>
                  <a:pt x="736853" y="275844"/>
                </a:lnTo>
                <a:lnTo>
                  <a:pt x="766571" y="252222"/>
                </a:lnTo>
                <a:close/>
              </a:path>
              <a:path w="1080134" h="856614">
                <a:moveTo>
                  <a:pt x="714755" y="293370"/>
                </a:moveTo>
                <a:lnTo>
                  <a:pt x="708660" y="285750"/>
                </a:lnTo>
                <a:lnTo>
                  <a:pt x="678941" y="310134"/>
                </a:lnTo>
                <a:lnTo>
                  <a:pt x="685038" y="316992"/>
                </a:lnTo>
                <a:lnTo>
                  <a:pt x="714755" y="293370"/>
                </a:lnTo>
                <a:close/>
              </a:path>
              <a:path w="1080134" h="856614">
                <a:moveTo>
                  <a:pt x="662177" y="335280"/>
                </a:moveTo>
                <a:lnTo>
                  <a:pt x="656081" y="327660"/>
                </a:lnTo>
                <a:lnTo>
                  <a:pt x="626363" y="351281"/>
                </a:lnTo>
                <a:lnTo>
                  <a:pt x="632460" y="358902"/>
                </a:lnTo>
                <a:lnTo>
                  <a:pt x="662177" y="335280"/>
                </a:lnTo>
                <a:close/>
              </a:path>
              <a:path w="1080134" h="856614">
                <a:moveTo>
                  <a:pt x="610362" y="376428"/>
                </a:moveTo>
                <a:lnTo>
                  <a:pt x="604265" y="368808"/>
                </a:lnTo>
                <a:lnTo>
                  <a:pt x="574548" y="392430"/>
                </a:lnTo>
                <a:lnTo>
                  <a:pt x="580643" y="400050"/>
                </a:lnTo>
                <a:lnTo>
                  <a:pt x="610362" y="376428"/>
                </a:lnTo>
                <a:close/>
              </a:path>
              <a:path w="1080134" h="856614">
                <a:moveTo>
                  <a:pt x="557783" y="418338"/>
                </a:moveTo>
                <a:lnTo>
                  <a:pt x="551688" y="410718"/>
                </a:lnTo>
                <a:lnTo>
                  <a:pt x="521969" y="434340"/>
                </a:lnTo>
                <a:lnTo>
                  <a:pt x="528065" y="441960"/>
                </a:lnTo>
                <a:lnTo>
                  <a:pt x="557783" y="418338"/>
                </a:lnTo>
                <a:close/>
              </a:path>
              <a:path w="1080134" h="856614">
                <a:moveTo>
                  <a:pt x="505967" y="459486"/>
                </a:moveTo>
                <a:lnTo>
                  <a:pt x="499871" y="451866"/>
                </a:lnTo>
                <a:lnTo>
                  <a:pt x="470153" y="475488"/>
                </a:lnTo>
                <a:lnTo>
                  <a:pt x="476250" y="483108"/>
                </a:lnTo>
                <a:lnTo>
                  <a:pt x="505967" y="459486"/>
                </a:lnTo>
                <a:close/>
              </a:path>
              <a:path w="1080134" h="856614">
                <a:moveTo>
                  <a:pt x="453389" y="500634"/>
                </a:moveTo>
                <a:lnTo>
                  <a:pt x="447293" y="493776"/>
                </a:lnTo>
                <a:lnTo>
                  <a:pt x="417575" y="517398"/>
                </a:lnTo>
                <a:lnTo>
                  <a:pt x="423671" y="525018"/>
                </a:lnTo>
                <a:lnTo>
                  <a:pt x="453389" y="500634"/>
                </a:lnTo>
                <a:close/>
              </a:path>
              <a:path w="1080134" h="856614">
                <a:moveTo>
                  <a:pt x="401574" y="542544"/>
                </a:moveTo>
                <a:lnTo>
                  <a:pt x="395477" y="534924"/>
                </a:lnTo>
                <a:lnTo>
                  <a:pt x="365760" y="558546"/>
                </a:lnTo>
                <a:lnTo>
                  <a:pt x="371855" y="566166"/>
                </a:lnTo>
                <a:lnTo>
                  <a:pt x="401574" y="542544"/>
                </a:lnTo>
                <a:close/>
              </a:path>
              <a:path w="1080134" h="856614">
                <a:moveTo>
                  <a:pt x="348995" y="583692"/>
                </a:moveTo>
                <a:lnTo>
                  <a:pt x="343662" y="576834"/>
                </a:lnTo>
                <a:lnTo>
                  <a:pt x="313181" y="600456"/>
                </a:lnTo>
                <a:lnTo>
                  <a:pt x="319277" y="608076"/>
                </a:lnTo>
                <a:lnTo>
                  <a:pt x="348995" y="583692"/>
                </a:lnTo>
                <a:close/>
              </a:path>
              <a:path w="1080134" h="856614">
                <a:moveTo>
                  <a:pt x="297179" y="625602"/>
                </a:moveTo>
                <a:lnTo>
                  <a:pt x="291083" y="617982"/>
                </a:lnTo>
                <a:lnTo>
                  <a:pt x="261365" y="641604"/>
                </a:lnTo>
                <a:lnTo>
                  <a:pt x="267462" y="649224"/>
                </a:lnTo>
                <a:lnTo>
                  <a:pt x="297179" y="625602"/>
                </a:lnTo>
                <a:close/>
              </a:path>
              <a:path w="1080134" h="856614">
                <a:moveTo>
                  <a:pt x="244601" y="666750"/>
                </a:moveTo>
                <a:lnTo>
                  <a:pt x="239267" y="659892"/>
                </a:lnTo>
                <a:lnTo>
                  <a:pt x="208787" y="683514"/>
                </a:lnTo>
                <a:lnTo>
                  <a:pt x="214883" y="690372"/>
                </a:lnTo>
                <a:lnTo>
                  <a:pt x="244601" y="666750"/>
                </a:lnTo>
                <a:close/>
              </a:path>
              <a:path w="1080134" h="856614">
                <a:moveTo>
                  <a:pt x="192786" y="708660"/>
                </a:moveTo>
                <a:lnTo>
                  <a:pt x="186689" y="701040"/>
                </a:lnTo>
                <a:lnTo>
                  <a:pt x="156971" y="724662"/>
                </a:lnTo>
                <a:lnTo>
                  <a:pt x="163067" y="732282"/>
                </a:lnTo>
                <a:lnTo>
                  <a:pt x="192786" y="708660"/>
                </a:lnTo>
                <a:close/>
              </a:path>
              <a:path w="1080134" h="856614">
                <a:moveTo>
                  <a:pt x="140207" y="749808"/>
                </a:moveTo>
                <a:lnTo>
                  <a:pt x="134874" y="742950"/>
                </a:lnTo>
                <a:lnTo>
                  <a:pt x="104393" y="766572"/>
                </a:lnTo>
                <a:lnTo>
                  <a:pt x="110489" y="773430"/>
                </a:lnTo>
                <a:lnTo>
                  <a:pt x="140207" y="749808"/>
                </a:lnTo>
                <a:close/>
              </a:path>
              <a:path w="1080134" h="856614">
                <a:moveTo>
                  <a:pt x="88391" y="791718"/>
                </a:moveTo>
                <a:lnTo>
                  <a:pt x="82295" y="784098"/>
                </a:lnTo>
                <a:lnTo>
                  <a:pt x="52577" y="807720"/>
                </a:lnTo>
                <a:lnTo>
                  <a:pt x="58674" y="815340"/>
                </a:lnTo>
                <a:lnTo>
                  <a:pt x="88391" y="791718"/>
                </a:lnTo>
                <a:close/>
              </a:path>
              <a:path w="1080134" h="856614">
                <a:moveTo>
                  <a:pt x="35813" y="832866"/>
                </a:moveTo>
                <a:lnTo>
                  <a:pt x="30479" y="825246"/>
                </a:lnTo>
                <a:lnTo>
                  <a:pt x="0" y="849630"/>
                </a:lnTo>
                <a:lnTo>
                  <a:pt x="6095" y="856488"/>
                </a:lnTo>
                <a:lnTo>
                  <a:pt x="35813" y="832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3839" y="2920745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03970" y="2920745"/>
            <a:ext cx="1653539" cy="286385"/>
          </a:xfrm>
          <a:custGeom>
            <a:avLst/>
            <a:gdLst/>
            <a:ahLst/>
            <a:cxnLst/>
            <a:rect l="l" t="t" r="r" b="b"/>
            <a:pathLst>
              <a:path w="1653539" h="286385">
                <a:moveTo>
                  <a:pt x="1653266" y="0"/>
                </a:moveTo>
                <a:lnTo>
                  <a:pt x="1640866" y="0"/>
                </a:lnTo>
                <a:lnTo>
                  <a:pt x="1628917" y="18126"/>
                </a:lnTo>
                <a:lnTo>
                  <a:pt x="1595279" y="54630"/>
                </a:lnTo>
                <a:lnTo>
                  <a:pt x="1556645" y="87211"/>
                </a:lnTo>
                <a:lnTo>
                  <a:pt x="1515050" y="115805"/>
                </a:lnTo>
                <a:lnTo>
                  <a:pt x="1472528" y="140350"/>
                </a:lnTo>
                <a:lnTo>
                  <a:pt x="1431111" y="160781"/>
                </a:lnTo>
                <a:lnTo>
                  <a:pt x="1383445" y="181017"/>
                </a:lnTo>
                <a:lnTo>
                  <a:pt x="1334988" y="199003"/>
                </a:lnTo>
                <a:lnTo>
                  <a:pt x="1285826" y="214837"/>
                </a:lnTo>
                <a:lnTo>
                  <a:pt x="1236047" y="228616"/>
                </a:lnTo>
                <a:lnTo>
                  <a:pt x="1185739" y="240439"/>
                </a:lnTo>
                <a:lnTo>
                  <a:pt x="1134988" y="250402"/>
                </a:lnTo>
                <a:lnTo>
                  <a:pt x="1083882" y="258604"/>
                </a:lnTo>
                <a:lnTo>
                  <a:pt x="1032509" y="265142"/>
                </a:lnTo>
                <a:lnTo>
                  <a:pt x="980955" y="270113"/>
                </a:lnTo>
                <a:lnTo>
                  <a:pt x="929307" y="273616"/>
                </a:lnTo>
                <a:lnTo>
                  <a:pt x="877654" y="275747"/>
                </a:lnTo>
                <a:lnTo>
                  <a:pt x="822151" y="276663"/>
                </a:lnTo>
                <a:lnTo>
                  <a:pt x="792427" y="277098"/>
                </a:lnTo>
                <a:lnTo>
                  <a:pt x="755037" y="276341"/>
                </a:lnTo>
                <a:lnTo>
                  <a:pt x="714402" y="274271"/>
                </a:lnTo>
                <a:lnTo>
                  <a:pt x="671008" y="270830"/>
                </a:lnTo>
                <a:lnTo>
                  <a:pt x="625343" y="265954"/>
                </a:lnTo>
                <a:lnTo>
                  <a:pt x="577895" y="259585"/>
                </a:lnTo>
                <a:lnTo>
                  <a:pt x="529152" y="251660"/>
                </a:lnTo>
                <a:lnTo>
                  <a:pt x="479601" y="242120"/>
                </a:lnTo>
                <a:lnTo>
                  <a:pt x="429730" y="230902"/>
                </a:lnTo>
                <a:lnTo>
                  <a:pt x="380026" y="217946"/>
                </a:lnTo>
                <a:lnTo>
                  <a:pt x="330978" y="203192"/>
                </a:lnTo>
                <a:lnTo>
                  <a:pt x="283073" y="186577"/>
                </a:lnTo>
                <a:lnTo>
                  <a:pt x="236798" y="168042"/>
                </a:lnTo>
                <a:lnTo>
                  <a:pt x="192642" y="147526"/>
                </a:lnTo>
                <a:lnTo>
                  <a:pt x="151091" y="124967"/>
                </a:lnTo>
                <a:lnTo>
                  <a:pt x="112634" y="100305"/>
                </a:lnTo>
                <a:lnTo>
                  <a:pt x="77758" y="73478"/>
                </a:lnTo>
                <a:lnTo>
                  <a:pt x="46952" y="44426"/>
                </a:lnTo>
                <a:lnTo>
                  <a:pt x="20701" y="13089"/>
                </a:lnTo>
                <a:lnTo>
                  <a:pt x="12461" y="0"/>
                </a:lnTo>
                <a:lnTo>
                  <a:pt x="0" y="0"/>
                </a:lnTo>
                <a:lnTo>
                  <a:pt x="51395" y="62056"/>
                </a:lnTo>
                <a:lnTo>
                  <a:pt x="87815" y="92996"/>
                </a:lnTo>
                <a:lnTo>
                  <a:pt x="127159" y="120610"/>
                </a:lnTo>
                <a:lnTo>
                  <a:pt x="167928" y="144836"/>
                </a:lnTo>
                <a:lnTo>
                  <a:pt x="208617" y="165614"/>
                </a:lnTo>
                <a:lnTo>
                  <a:pt x="247725" y="182879"/>
                </a:lnTo>
                <a:lnTo>
                  <a:pt x="292742" y="200353"/>
                </a:lnTo>
                <a:lnTo>
                  <a:pt x="338676" y="216038"/>
                </a:lnTo>
                <a:lnTo>
                  <a:pt x="385408" y="229988"/>
                </a:lnTo>
                <a:lnTo>
                  <a:pt x="432818" y="242257"/>
                </a:lnTo>
                <a:lnTo>
                  <a:pt x="480787" y="252896"/>
                </a:lnTo>
                <a:lnTo>
                  <a:pt x="529194" y="261961"/>
                </a:lnTo>
                <a:lnTo>
                  <a:pt x="577920" y="269502"/>
                </a:lnTo>
                <a:lnTo>
                  <a:pt x="626846" y="275574"/>
                </a:lnTo>
                <a:lnTo>
                  <a:pt x="675852" y="280230"/>
                </a:lnTo>
                <a:lnTo>
                  <a:pt x="724818" y="283522"/>
                </a:lnTo>
                <a:lnTo>
                  <a:pt x="773624" y="285504"/>
                </a:lnTo>
                <a:lnTo>
                  <a:pt x="822151" y="286229"/>
                </a:lnTo>
                <a:lnTo>
                  <a:pt x="870279" y="285749"/>
                </a:lnTo>
                <a:lnTo>
                  <a:pt x="920037" y="283874"/>
                </a:lnTo>
                <a:lnTo>
                  <a:pt x="970458" y="280638"/>
                </a:lnTo>
                <a:lnTo>
                  <a:pt x="1021327" y="275959"/>
                </a:lnTo>
                <a:lnTo>
                  <a:pt x="1072429" y="269756"/>
                </a:lnTo>
                <a:lnTo>
                  <a:pt x="1123550" y="261947"/>
                </a:lnTo>
                <a:lnTo>
                  <a:pt x="1174474" y="252450"/>
                </a:lnTo>
                <a:lnTo>
                  <a:pt x="1224987" y="241184"/>
                </a:lnTo>
                <a:lnTo>
                  <a:pt x="1274875" y="228066"/>
                </a:lnTo>
                <a:lnTo>
                  <a:pt x="1323923" y="213015"/>
                </a:lnTo>
                <a:lnTo>
                  <a:pt x="1371916" y="195950"/>
                </a:lnTo>
                <a:lnTo>
                  <a:pt x="1418638" y="176788"/>
                </a:lnTo>
                <a:lnTo>
                  <a:pt x="1463877" y="155447"/>
                </a:lnTo>
                <a:lnTo>
                  <a:pt x="1505364" y="133001"/>
                </a:lnTo>
                <a:lnTo>
                  <a:pt x="1546855" y="106351"/>
                </a:lnTo>
                <a:lnTo>
                  <a:pt x="1586421" y="75607"/>
                </a:lnTo>
                <a:lnTo>
                  <a:pt x="1622135" y="40881"/>
                </a:lnTo>
                <a:lnTo>
                  <a:pt x="1652068" y="2283"/>
                </a:lnTo>
                <a:lnTo>
                  <a:pt x="1653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13911" y="3557778"/>
            <a:ext cx="911860" cy="220345"/>
          </a:xfrm>
          <a:custGeom>
            <a:avLst/>
            <a:gdLst/>
            <a:ahLst/>
            <a:cxnLst/>
            <a:rect l="l" t="t" r="r" b="b"/>
            <a:pathLst>
              <a:path w="911860" h="220345">
                <a:moveTo>
                  <a:pt x="458052" y="9233"/>
                </a:moveTo>
                <a:lnTo>
                  <a:pt x="458052" y="762"/>
                </a:lnTo>
                <a:lnTo>
                  <a:pt x="455766" y="190"/>
                </a:lnTo>
                <a:lnTo>
                  <a:pt x="452718" y="67"/>
                </a:lnTo>
                <a:lnTo>
                  <a:pt x="429096" y="762"/>
                </a:lnTo>
                <a:lnTo>
                  <a:pt x="377280" y="4572"/>
                </a:lnTo>
                <a:lnTo>
                  <a:pt x="322406" y="13270"/>
                </a:lnTo>
                <a:lnTo>
                  <a:pt x="262480" y="29563"/>
                </a:lnTo>
                <a:lnTo>
                  <a:pt x="182187" y="61805"/>
                </a:lnTo>
                <a:lnTo>
                  <a:pt x="133068" y="89601"/>
                </a:lnTo>
                <a:lnTo>
                  <a:pt x="87373" y="122698"/>
                </a:lnTo>
                <a:lnTo>
                  <a:pt x="45810" y="160782"/>
                </a:lnTo>
                <a:lnTo>
                  <a:pt x="11576" y="201704"/>
                </a:lnTo>
                <a:lnTo>
                  <a:pt x="0" y="220218"/>
                </a:lnTo>
                <a:lnTo>
                  <a:pt x="10074" y="220218"/>
                </a:lnTo>
                <a:lnTo>
                  <a:pt x="35136" y="186481"/>
                </a:lnTo>
                <a:lnTo>
                  <a:pt x="66684" y="153108"/>
                </a:lnTo>
                <a:lnTo>
                  <a:pt x="102023" y="123046"/>
                </a:lnTo>
                <a:lnTo>
                  <a:pt x="140603" y="96355"/>
                </a:lnTo>
                <a:lnTo>
                  <a:pt x="181871" y="73098"/>
                </a:lnTo>
                <a:lnTo>
                  <a:pt x="225275" y="53337"/>
                </a:lnTo>
                <a:lnTo>
                  <a:pt x="270262" y="37134"/>
                </a:lnTo>
                <a:lnTo>
                  <a:pt x="316281" y="24551"/>
                </a:lnTo>
                <a:lnTo>
                  <a:pt x="362779" y="15650"/>
                </a:lnTo>
                <a:lnTo>
                  <a:pt x="409204" y="10493"/>
                </a:lnTo>
                <a:lnTo>
                  <a:pt x="452718" y="9211"/>
                </a:lnTo>
                <a:lnTo>
                  <a:pt x="452718" y="8382"/>
                </a:lnTo>
                <a:lnTo>
                  <a:pt x="455004" y="9144"/>
                </a:lnTo>
                <a:lnTo>
                  <a:pt x="458052" y="9233"/>
                </a:lnTo>
                <a:close/>
              </a:path>
              <a:path w="911860" h="220345">
                <a:moveTo>
                  <a:pt x="455004" y="9144"/>
                </a:moveTo>
                <a:lnTo>
                  <a:pt x="452718" y="8382"/>
                </a:lnTo>
                <a:lnTo>
                  <a:pt x="452718" y="9211"/>
                </a:lnTo>
                <a:lnTo>
                  <a:pt x="455004" y="9144"/>
                </a:lnTo>
                <a:close/>
              </a:path>
              <a:path w="911860" h="220345">
                <a:moveTo>
                  <a:pt x="911618" y="220218"/>
                </a:moveTo>
                <a:lnTo>
                  <a:pt x="864781" y="160456"/>
                </a:lnTo>
                <a:lnTo>
                  <a:pt x="832469" y="130173"/>
                </a:lnTo>
                <a:lnTo>
                  <a:pt x="797003" y="102869"/>
                </a:lnTo>
                <a:lnTo>
                  <a:pt x="758852" y="78614"/>
                </a:lnTo>
                <a:lnTo>
                  <a:pt x="718480" y="57475"/>
                </a:lnTo>
                <a:lnTo>
                  <a:pt x="676356" y="39524"/>
                </a:lnTo>
                <a:lnTo>
                  <a:pt x="632944" y="24829"/>
                </a:lnTo>
                <a:lnTo>
                  <a:pt x="588713" y="13459"/>
                </a:lnTo>
                <a:lnTo>
                  <a:pt x="544128" y="5485"/>
                </a:lnTo>
                <a:lnTo>
                  <a:pt x="499657" y="975"/>
                </a:lnTo>
                <a:lnTo>
                  <a:pt x="455766" y="0"/>
                </a:lnTo>
                <a:lnTo>
                  <a:pt x="458052" y="762"/>
                </a:lnTo>
                <a:lnTo>
                  <a:pt x="458052" y="9233"/>
                </a:lnTo>
                <a:lnTo>
                  <a:pt x="506820" y="11430"/>
                </a:lnTo>
                <a:lnTo>
                  <a:pt x="557112" y="17525"/>
                </a:lnTo>
                <a:lnTo>
                  <a:pt x="609600" y="28614"/>
                </a:lnTo>
                <a:lnTo>
                  <a:pt x="667603" y="46104"/>
                </a:lnTo>
                <a:lnTo>
                  <a:pt x="744268" y="81001"/>
                </a:lnTo>
                <a:lnTo>
                  <a:pt x="790869" y="109723"/>
                </a:lnTo>
                <a:lnTo>
                  <a:pt x="833749" y="143591"/>
                </a:lnTo>
                <a:lnTo>
                  <a:pt x="871818" y="182880"/>
                </a:lnTo>
                <a:lnTo>
                  <a:pt x="900020" y="220218"/>
                </a:lnTo>
                <a:lnTo>
                  <a:pt x="911618" y="220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92715" y="3201923"/>
            <a:ext cx="76200" cy="360680"/>
          </a:xfrm>
          <a:custGeom>
            <a:avLst/>
            <a:gdLst/>
            <a:ahLst/>
            <a:cxnLst/>
            <a:rect l="l" t="t" r="r" b="b"/>
            <a:pathLst>
              <a:path w="76200" h="360679">
                <a:moveTo>
                  <a:pt x="76200" y="284225"/>
                </a:moveTo>
                <a:lnTo>
                  <a:pt x="0" y="284225"/>
                </a:lnTo>
                <a:lnTo>
                  <a:pt x="33527" y="351281"/>
                </a:lnTo>
                <a:lnTo>
                  <a:pt x="33527" y="297179"/>
                </a:lnTo>
                <a:lnTo>
                  <a:pt x="43433" y="297179"/>
                </a:lnTo>
                <a:lnTo>
                  <a:pt x="43433" y="349758"/>
                </a:lnTo>
                <a:lnTo>
                  <a:pt x="76200" y="284225"/>
                </a:lnTo>
                <a:close/>
              </a:path>
              <a:path w="76200" h="360679">
                <a:moveTo>
                  <a:pt x="43433" y="284225"/>
                </a:moveTo>
                <a:lnTo>
                  <a:pt x="43433" y="0"/>
                </a:lnTo>
                <a:lnTo>
                  <a:pt x="33527" y="0"/>
                </a:lnTo>
                <a:lnTo>
                  <a:pt x="33527" y="284225"/>
                </a:lnTo>
                <a:lnTo>
                  <a:pt x="43433" y="284225"/>
                </a:lnTo>
                <a:close/>
              </a:path>
              <a:path w="76200" h="360679">
                <a:moveTo>
                  <a:pt x="43433" y="349758"/>
                </a:moveTo>
                <a:lnTo>
                  <a:pt x="43433" y="297179"/>
                </a:lnTo>
                <a:lnTo>
                  <a:pt x="33527" y="297179"/>
                </a:lnTo>
                <a:lnTo>
                  <a:pt x="33527" y="351281"/>
                </a:lnTo>
                <a:lnTo>
                  <a:pt x="38100" y="360425"/>
                </a:lnTo>
                <a:lnTo>
                  <a:pt x="43433" y="349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51151" y="2930651"/>
            <a:ext cx="1072515" cy="847725"/>
          </a:xfrm>
          <a:custGeom>
            <a:avLst/>
            <a:gdLst/>
            <a:ahLst/>
            <a:cxnLst/>
            <a:rect l="l" t="t" r="r" b="b"/>
            <a:pathLst>
              <a:path w="1072514" h="847725">
                <a:moveTo>
                  <a:pt x="1071888" y="7619"/>
                </a:moveTo>
                <a:lnTo>
                  <a:pt x="1065792" y="0"/>
                </a:lnTo>
                <a:lnTo>
                  <a:pt x="1036074" y="23621"/>
                </a:lnTo>
                <a:lnTo>
                  <a:pt x="1042170" y="31241"/>
                </a:lnTo>
                <a:lnTo>
                  <a:pt x="1071888" y="7619"/>
                </a:lnTo>
                <a:close/>
              </a:path>
              <a:path w="1072514" h="847725">
                <a:moveTo>
                  <a:pt x="1019310" y="48767"/>
                </a:moveTo>
                <a:lnTo>
                  <a:pt x="1013976" y="41147"/>
                </a:lnTo>
                <a:lnTo>
                  <a:pt x="984258" y="65531"/>
                </a:lnTo>
                <a:lnTo>
                  <a:pt x="989592" y="72389"/>
                </a:lnTo>
                <a:lnTo>
                  <a:pt x="1019310" y="48767"/>
                </a:lnTo>
                <a:close/>
              </a:path>
              <a:path w="1072514" h="847725">
                <a:moveTo>
                  <a:pt x="967494" y="90677"/>
                </a:moveTo>
                <a:lnTo>
                  <a:pt x="961398" y="83057"/>
                </a:lnTo>
                <a:lnTo>
                  <a:pt x="931680" y="106679"/>
                </a:lnTo>
                <a:lnTo>
                  <a:pt x="937776" y="114299"/>
                </a:lnTo>
                <a:lnTo>
                  <a:pt x="967494" y="90677"/>
                </a:lnTo>
                <a:close/>
              </a:path>
              <a:path w="1072514" h="847725">
                <a:moveTo>
                  <a:pt x="914916" y="131825"/>
                </a:moveTo>
                <a:lnTo>
                  <a:pt x="909582" y="124205"/>
                </a:lnTo>
                <a:lnTo>
                  <a:pt x="879864" y="147827"/>
                </a:lnTo>
                <a:lnTo>
                  <a:pt x="885198" y="155447"/>
                </a:lnTo>
                <a:lnTo>
                  <a:pt x="914916" y="131825"/>
                </a:lnTo>
                <a:close/>
              </a:path>
              <a:path w="1072514" h="847725">
                <a:moveTo>
                  <a:pt x="863100" y="173735"/>
                </a:moveTo>
                <a:lnTo>
                  <a:pt x="857004" y="166115"/>
                </a:lnTo>
                <a:lnTo>
                  <a:pt x="827286" y="189737"/>
                </a:lnTo>
                <a:lnTo>
                  <a:pt x="833382" y="197357"/>
                </a:lnTo>
                <a:lnTo>
                  <a:pt x="863100" y="173735"/>
                </a:lnTo>
                <a:close/>
              </a:path>
              <a:path w="1072514" h="847725">
                <a:moveTo>
                  <a:pt x="811284" y="214883"/>
                </a:moveTo>
                <a:lnTo>
                  <a:pt x="805188" y="207263"/>
                </a:lnTo>
                <a:lnTo>
                  <a:pt x="775470" y="230885"/>
                </a:lnTo>
                <a:lnTo>
                  <a:pt x="780804" y="238505"/>
                </a:lnTo>
                <a:lnTo>
                  <a:pt x="811284" y="214883"/>
                </a:lnTo>
                <a:close/>
              </a:path>
              <a:path w="1072514" h="847725">
                <a:moveTo>
                  <a:pt x="758706" y="256793"/>
                </a:moveTo>
                <a:lnTo>
                  <a:pt x="752610" y="249173"/>
                </a:lnTo>
                <a:lnTo>
                  <a:pt x="722892" y="272795"/>
                </a:lnTo>
                <a:lnTo>
                  <a:pt x="728988" y="280415"/>
                </a:lnTo>
                <a:lnTo>
                  <a:pt x="758706" y="256793"/>
                </a:lnTo>
                <a:close/>
              </a:path>
              <a:path w="1072514" h="847725">
                <a:moveTo>
                  <a:pt x="706890" y="297941"/>
                </a:moveTo>
                <a:lnTo>
                  <a:pt x="700794" y="290321"/>
                </a:lnTo>
                <a:lnTo>
                  <a:pt x="671076" y="313943"/>
                </a:lnTo>
                <a:lnTo>
                  <a:pt x="676410" y="321563"/>
                </a:lnTo>
                <a:lnTo>
                  <a:pt x="706890" y="297941"/>
                </a:lnTo>
                <a:close/>
              </a:path>
              <a:path w="1072514" h="847725">
                <a:moveTo>
                  <a:pt x="654312" y="339089"/>
                </a:moveTo>
                <a:lnTo>
                  <a:pt x="648216" y="332232"/>
                </a:lnTo>
                <a:lnTo>
                  <a:pt x="618498" y="355853"/>
                </a:lnTo>
                <a:lnTo>
                  <a:pt x="624594" y="363474"/>
                </a:lnTo>
                <a:lnTo>
                  <a:pt x="654312" y="339089"/>
                </a:lnTo>
                <a:close/>
              </a:path>
              <a:path w="1072514" h="847725">
                <a:moveTo>
                  <a:pt x="602496" y="381000"/>
                </a:moveTo>
                <a:lnTo>
                  <a:pt x="596400" y="373380"/>
                </a:lnTo>
                <a:lnTo>
                  <a:pt x="566682" y="397001"/>
                </a:lnTo>
                <a:lnTo>
                  <a:pt x="572016" y="404622"/>
                </a:lnTo>
                <a:lnTo>
                  <a:pt x="602496" y="381000"/>
                </a:lnTo>
                <a:close/>
              </a:path>
              <a:path w="1072514" h="847725">
                <a:moveTo>
                  <a:pt x="549918" y="422148"/>
                </a:moveTo>
                <a:lnTo>
                  <a:pt x="543822" y="415289"/>
                </a:lnTo>
                <a:lnTo>
                  <a:pt x="514104" y="438912"/>
                </a:lnTo>
                <a:lnTo>
                  <a:pt x="520200" y="445770"/>
                </a:lnTo>
                <a:lnTo>
                  <a:pt x="549918" y="422148"/>
                </a:lnTo>
                <a:close/>
              </a:path>
              <a:path w="1072514" h="847725">
                <a:moveTo>
                  <a:pt x="498102" y="464058"/>
                </a:moveTo>
                <a:lnTo>
                  <a:pt x="492006" y="456438"/>
                </a:lnTo>
                <a:lnTo>
                  <a:pt x="462288" y="480060"/>
                </a:lnTo>
                <a:lnTo>
                  <a:pt x="468384" y="487680"/>
                </a:lnTo>
                <a:lnTo>
                  <a:pt x="498102" y="464058"/>
                </a:lnTo>
                <a:close/>
              </a:path>
              <a:path w="1072514" h="847725">
                <a:moveTo>
                  <a:pt x="445524" y="505206"/>
                </a:moveTo>
                <a:lnTo>
                  <a:pt x="439428" y="498348"/>
                </a:lnTo>
                <a:lnTo>
                  <a:pt x="409710" y="521970"/>
                </a:lnTo>
                <a:lnTo>
                  <a:pt x="415806" y="528827"/>
                </a:lnTo>
                <a:lnTo>
                  <a:pt x="445524" y="505206"/>
                </a:lnTo>
                <a:close/>
              </a:path>
              <a:path w="1072514" h="847725">
                <a:moveTo>
                  <a:pt x="393708" y="547115"/>
                </a:moveTo>
                <a:lnTo>
                  <a:pt x="387612" y="539496"/>
                </a:lnTo>
                <a:lnTo>
                  <a:pt x="357894" y="563118"/>
                </a:lnTo>
                <a:lnTo>
                  <a:pt x="363990" y="570738"/>
                </a:lnTo>
                <a:lnTo>
                  <a:pt x="393708" y="547115"/>
                </a:lnTo>
                <a:close/>
              </a:path>
              <a:path w="1072514" h="847725">
                <a:moveTo>
                  <a:pt x="341130" y="588263"/>
                </a:moveTo>
                <a:lnTo>
                  <a:pt x="335034" y="580644"/>
                </a:lnTo>
                <a:lnTo>
                  <a:pt x="305316" y="605027"/>
                </a:lnTo>
                <a:lnTo>
                  <a:pt x="311412" y="611886"/>
                </a:lnTo>
                <a:lnTo>
                  <a:pt x="341130" y="588263"/>
                </a:lnTo>
                <a:close/>
              </a:path>
              <a:path w="1072514" h="847725">
                <a:moveTo>
                  <a:pt x="289314" y="630174"/>
                </a:moveTo>
                <a:lnTo>
                  <a:pt x="283218" y="622553"/>
                </a:lnTo>
                <a:lnTo>
                  <a:pt x="253500" y="646176"/>
                </a:lnTo>
                <a:lnTo>
                  <a:pt x="259596" y="653796"/>
                </a:lnTo>
                <a:lnTo>
                  <a:pt x="289314" y="630174"/>
                </a:lnTo>
                <a:close/>
              </a:path>
              <a:path w="1072514" h="847725">
                <a:moveTo>
                  <a:pt x="236736" y="671322"/>
                </a:moveTo>
                <a:lnTo>
                  <a:pt x="230640" y="663701"/>
                </a:lnTo>
                <a:lnTo>
                  <a:pt x="200922" y="688086"/>
                </a:lnTo>
                <a:lnTo>
                  <a:pt x="207018" y="694944"/>
                </a:lnTo>
                <a:lnTo>
                  <a:pt x="236736" y="671322"/>
                </a:lnTo>
                <a:close/>
              </a:path>
              <a:path w="1072514" h="847725">
                <a:moveTo>
                  <a:pt x="184920" y="713232"/>
                </a:moveTo>
                <a:lnTo>
                  <a:pt x="178824" y="705612"/>
                </a:lnTo>
                <a:lnTo>
                  <a:pt x="149106" y="729234"/>
                </a:lnTo>
                <a:lnTo>
                  <a:pt x="155202" y="736853"/>
                </a:lnTo>
                <a:lnTo>
                  <a:pt x="184920" y="713232"/>
                </a:lnTo>
                <a:close/>
              </a:path>
              <a:path w="1072514" h="847725">
                <a:moveTo>
                  <a:pt x="132342" y="754380"/>
                </a:moveTo>
                <a:lnTo>
                  <a:pt x="127008" y="746760"/>
                </a:lnTo>
                <a:lnTo>
                  <a:pt x="96528" y="770382"/>
                </a:lnTo>
                <a:lnTo>
                  <a:pt x="102624" y="778001"/>
                </a:lnTo>
                <a:lnTo>
                  <a:pt x="132342" y="754380"/>
                </a:lnTo>
                <a:close/>
              </a:path>
              <a:path w="1072514" h="847725">
                <a:moveTo>
                  <a:pt x="80526" y="796289"/>
                </a:moveTo>
                <a:lnTo>
                  <a:pt x="74430" y="788670"/>
                </a:lnTo>
                <a:lnTo>
                  <a:pt x="44712" y="812292"/>
                </a:lnTo>
                <a:lnTo>
                  <a:pt x="50808" y="819912"/>
                </a:lnTo>
                <a:lnTo>
                  <a:pt x="80526" y="796289"/>
                </a:lnTo>
                <a:close/>
              </a:path>
              <a:path w="1072514" h="847725">
                <a:moveTo>
                  <a:pt x="27948" y="837438"/>
                </a:moveTo>
                <a:lnTo>
                  <a:pt x="22614" y="829818"/>
                </a:lnTo>
                <a:lnTo>
                  <a:pt x="0" y="847344"/>
                </a:lnTo>
                <a:lnTo>
                  <a:pt x="15485" y="847344"/>
                </a:lnTo>
                <a:lnTo>
                  <a:pt x="27948" y="837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58375" y="3777996"/>
            <a:ext cx="1022350" cy="581660"/>
          </a:xfrm>
          <a:custGeom>
            <a:avLst/>
            <a:gdLst/>
            <a:ahLst/>
            <a:cxnLst/>
            <a:rect l="l" t="t" r="r" b="b"/>
            <a:pathLst>
              <a:path w="1022350" h="581660">
                <a:moveTo>
                  <a:pt x="65610" y="0"/>
                </a:moveTo>
                <a:lnTo>
                  <a:pt x="55535" y="0"/>
                </a:lnTo>
                <a:lnTo>
                  <a:pt x="38737" y="26865"/>
                </a:lnTo>
                <a:lnTo>
                  <a:pt x="17345" y="75785"/>
                </a:lnTo>
                <a:lnTo>
                  <a:pt x="4058" y="127333"/>
                </a:lnTo>
                <a:lnTo>
                  <a:pt x="0" y="180593"/>
                </a:lnTo>
                <a:lnTo>
                  <a:pt x="0" y="191262"/>
                </a:lnTo>
                <a:lnTo>
                  <a:pt x="4873" y="237850"/>
                </a:lnTo>
                <a:lnTo>
                  <a:pt x="9143" y="254523"/>
                </a:lnTo>
                <a:lnTo>
                  <a:pt x="9143" y="180593"/>
                </a:lnTo>
                <a:lnTo>
                  <a:pt x="13447" y="131605"/>
                </a:lnTo>
                <a:lnTo>
                  <a:pt x="24304" y="85616"/>
                </a:lnTo>
                <a:lnTo>
                  <a:pt x="41162" y="42687"/>
                </a:lnTo>
                <a:lnTo>
                  <a:pt x="63469" y="2882"/>
                </a:lnTo>
                <a:lnTo>
                  <a:pt x="65610" y="0"/>
                </a:lnTo>
                <a:close/>
              </a:path>
              <a:path w="1022350" h="581660">
                <a:moveTo>
                  <a:pt x="508480" y="572186"/>
                </a:moveTo>
                <a:lnTo>
                  <a:pt x="466217" y="571057"/>
                </a:lnTo>
                <a:lnTo>
                  <a:pt x="420479" y="566135"/>
                </a:lnTo>
                <a:lnTo>
                  <a:pt x="374621" y="557556"/>
                </a:lnTo>
                <a:lnTo>
                  <a:pt x="329175" y="545376"/>
                </a:lnTo>
                <a:lnTo>
                  <a:pt x="284677" y="529654"/>
                </a:lnTo>
                <a:lnTo>
                  <a:pt x="241659" y="510450"/>
                </a:lnTo>
                <a:lnTo>
                  <a:pt x="200655" y="487821"/>
                </a:lnTo>
                <a:lnTo>
                  <a:pt x="162198" y="461825"/>
                </a:lnTo>
                <a:lnTo>
                  <a:pt x="126822" y="432521"/>
                </a:lnTo>
                <a:lnTo>
                  <a:pt x="95060" y="399968"/>
                </a:lnTo>
                <a:lnTo>
                  <a:pt x="67447" y="364223"/>
                </a:lnTo>
                <a:lnTo>
                  <a:pt x="44515" y="325345"/>
                </a:lnTo>
                <a:lnTo>
                  <a:pt x="26798" y="283393"/>
                </a:lnTo>
                <a:lnTo>
                  <a:pt x="14830" y="238425"/>
                </a:lnTo>
                <a:lnTo>
                  <a:pt x="9143" y="190500"/>
                </a:lnTo>
                <a:lnTo>
                  <a:pt x="9143" y="254523"/>
                </a:lnTo>
                <a:lnTo>
                  <a:pt x="33502" y="324145"/>
                </a:lnTo>
                <a:lnTo>
                  <a:pt x="56102" y="363538"/>
                </a:lnTo>
                <a:lnTo>
                  <a:pt x="83456" y="400219"/>
                </a:lnTo>
                <a:lnTo>
                  <a:pt x="114986" y="434032"/>
                </a:lnTo>
                <a:lnTo>
                  <a:pt x="150113" y="464819"/>
                </a:lnTo>
                <a:lnTo>
                  <a:pt x="189116" y="492161"/>
                </a:lnTo>
                <a:lnTo>
                  <a:pt x="228947" y="515109"/>
                </a:lnTo>
                <a:lnTo>
                  <a:pt x="270156" y="534292"/>
                </a:lnTo>
                <a:lnTo>
                  <a:pt x="313291" y="550339"/>
                </a:lnTo>
                <a:lnTo>
                  <a:pt x="358901" y="563879"/>
                </a:lnTo>
                <a:lnTo>
                  <a:pt x="421376" y="575157"/>
                </a:lnTo>
                <a:lnTo>
                  <a:pt x="484631" y="580643"/>
                </a:lnTo>
                <a:lnTo>
                  <a:pt x="505967" y="581271"/>
                </a:lnTo>
                <a:lnTo>
                  <a:pt x="505967" y="574548"/>
                </a:lnTo>
                <a:lnTo>
                  <a:pt x="508253" y="572262"/>
                </a:lnTo>
                <a:lnTo>
                  <a:pt x="508480" y="572186"/>
                </a:lnTo>
                <a:close/>
              </a:path>
              <a:path w="1022350" h="581660">
                <a:moveTo>
                  <a:pt x="511301" y="572262"/>
                </a:moveTo>
                <a:lnTo>
                  <a:pt x="508253" y="572262"/>
                </a:lnTo>
                <a:lnTo>
                  <a:pt x="505967" y="574548"/>
                </a:lnTo>
                <a:lnTo>
                  <a:pt x="505967" y="577595"/>
                </a:lnTo>
                <a:lnTo>
                  <a:pt x="507491" y="579881"/>
                </a:lnTo>
                <a:lnTo>
                  <a:pt x="511301" y="572262"/>
                </a:lnTo>
                <a:close/>
              </a:path>
              <a:path w="1022350" h="581660">
                <a:moveTo>
                  <a:pt x="511301" y="579729"/>
                </a:moveTo>
                <a:lnTo>
                  <a:pt x="511301" y="572262"/>
                </a:lnTo>
                <a:lnTo>
                  <a:pt x="507491" y="579881"/>
                </a:lnTo>
                <a:lnTo>
                  <a:pt x="505967" y="577595"/>
                </a:lnTo>
                <a:lnTo>
                  <a:pt x="505967" y="581271"/>
                </a:lnTo>
                <a:lnTo>
                  <a:pt x="510539" y="581405"/>
                </a:lnTo>
                <a:lnTo>
                  <a:pt x="511301" y="579729"/>
                </a:lnTo>
                <a:close/>
              </a:path>
              <a:path w="1022350" h="581660">
                <a:moveTo>
                  <a:pt x="1011935" y="255988"/>
                </a:moveTo>
                <a:lnTo>
                  <a:pt x="1011935" y="200405"/>
                </a:lnTo>
                <a:lnTo>
                  <a:pt x="1004211" y="251070"/>
                </a:lnTo>
                <a:lnTo>
                  <a:pt x="988867" y="299116"/>
                </a:lnTo>
                <a:lnTo>
                  <a:pt x="966620" y="344147"/>
                </a:lnTo>
                <a:lnTo>
                  <a:pt x="938188" y="385769"/>
                </a:lnTo>
                <a:lnTo>
                  <a:pt x="904286" y="423585"/>
                </a:lnTo>
                <a:lnTo>
                  <a:pt x="865631" y="457200"/>
                </a:lnTo>
                <a:lnTo>
                  <a:pt x="828242" y="483682"/>
                </a:lnTo>
                <a:lnTo>
                  <a:pt x="788586" y="506593"/>
                </a:lnTo>
                <a:lnTo>
                  <a:pt x="747050" y="525940"/>
                </a:lnTo>
                <a:lnTo>
                  <a:pt x="704023" y="541732"/>
                </a:lnTo>
                <a:lnTo>
                  <a:pt x="659891" y="553974"/>
                </a:lnTo>
                <a:lnTo>
                  <a:pt x="598598" y="565732"/>
                </a:lnTo>
                <a:lnTo>
                  <a:pt x="536447" y="571500"/>
                </a:lnTo>
                <a:lnTo>
                  <a:pt x="510539" y="571500"/>
                </a:lnTo>
                <a:lnTo>
                  <a:pt x="508480" y="572186"/>
                </a:lnTo>
                <a:lnTo>
                  <a:pt x="511301" y="572262"/>
                </a:lnTo>
                <a:lnTo>
                  <a:pt x="511301" y="579729"/>
                </a:lnTo>
                <a:lnTo>
                  <a:pt x="514349" y="573024"/>
                </a:lnTo>
                <a:lnTo>
                  <a:pt x="515873" y="576071"/>
                </a:lnTo>
                <a:lnTo>
                  <a:pt x="515873" y="581278"/>
                </a:lnTo>
                <a:lnTo>
                  <a:pt x="554577" y="580351"/>
                </a:lnTo>
                <a:lnTo>
                  <a:pt x="599160" y="575806"/>
                </a:lnTo>
                <a:lnTo>
                  <a:pt x="643827" y="567832"/>
                </a:lnTo>
                <a:lnTo>
                  <a:pt x="688116" y="556492"/>
                </a:lnTo>
                <a:lnTo>
                  <a:pt x="731564" y="541849"/>
                </a:lnTo>
                <a:lnTo>
                  <a:pt x="773710" y="523964"/>
                </a:lnTo>
                <a:lnTo>
                  <a:pt x="814090" y="502901"/>
                </a:lnTo>
                <a:lnTo>
                  <a:pt x="852244" y="478721"/>
                </a:lnTo>
                <a:lnTo>
                  <a:pt x="887709" y="451488"/>
                </a:lnTo>
                <a:lnTo>
                  <a:pt x="920022" y="421263"/>
                </a:lnTo>
                <a:lnTo>
                  <a:pt x="948722" y="388109"/>
                </a:lnTo>
                <a:lnTo>
                  <a:pt x="973346" y="352089"/>
                </a:lnTo>
                <a:lnTo>
                  <a:pt x="993432" y="313265"/>
                </a:lnTo>
                <a:lnTo>
                  <a:pt x="1008518" y="271700"/>
                </a:lnTo>
                <a:lnTo>
                  <a:pt x="1011935" y="255988"/>
                </a:lnTo>
                <a:close/>
              </a:path>
              <a:path w="1022350" h="581660">
                <a:moveTo>
                  <a:pt x="515873" y="576071"/>
                </a:moveTo>
                <a:lnTo>
                  <a:pt x="514349" y="573024"/>
                </a:lnTo>
                <a:lnTo>
                  <a:pt x="510539" y="581405"/>
                </a:lnTo>
                <a:lnTo>
                  <a:pt x="513587" y="580643"/>
                </a:lnTo>
                <a:lnTo>
                  <a:pt x="515111" y="578357"/>
                </a:lnTo>
                <a:lnTo>
                  <a:pt x="515873" y="576071"/>
                </a:lnTo>
                <a:close/>
              </a:path>
              <a:path w="1022350" h="581660">
                <a:moveTo>
                  <a:pt x="515873" y="581278"/>
                </a:moveTo>
                <a:lnTo>
                  <a:pt x="515873" y="576071"/>
                </a:lnTo>
                <a:lnTo>
                  <a:pt x="515111" y="578357"/>
                </a:lnTo>
                <a:lnTo>
                  <a:pt x="513587" y="580643"/>
                </a:lnTo>
                <a:lnTo>
                  <a:pt x="510539" y="581405"/>
                </a:lnTo>
                <a:lnTo>
                  <a:pt x="515873" y="581278"/>
                </a:lnTo>
                <a:close/>
              </a:path>
              <a:path w="1022350" h="581660">
                <a:moveTo>
                  <a:pt x="1021841" y="180593"/>
                </a:moveTo>
                <a:lnTo>
                  <a:pt x="1018248" y="133898"/>
                </a:lnTo>
                <a:lnTo>
                  <a:pt x="1008701" y="89764"/>
                </a:lnTo>
                <a:lnTo>
                  <a:pt x="993667" y="48262"/>
                </a:lnTo>
                <a:lnTo>
                  <a:pt x="973615" y="9460"/>
                </a:lnTo>
                <a:lnTo>
                  <a:pt x="967154" y="0"/>
                </a:lnTo>
                <a:lnTo>
                  <a:pt x="955556" y="0"/>
                </a:lnTo>
                <a:lnTo>
                  <a:pt x="958809" y="4306"/>
                </a:lnTo>
                <a:lnTo>
                  <a:pt x="983598" y="49592"/>
                </a:lnTo>
                <a:lnTo>
                  <a:pt x="1001118" y="97830"/>
                </a:lnTo>
                <a:lnTo>
                  <a:pt x="1010765" y="148331"/>
                </a:lnTo>
                <a:lnTo>
                  <a:pt x="1011935" y="200405"/>
                </a:lnTo>
                <a:lnTo>
                  <a:pt x="1011935" y="255988"/>
                </a:lnTo>
                <a:lnTo>
                  <a:pt x="1018142" y="227455"/>
                </a:lnTo>
                <a:lnTo>
                  <a:pt x="1021841" y="18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77169" y="3777996"/>
            <a:ext cx="189467" cy="14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65933" y="4066031"/>
            <a:ext cx="4476749" cy="51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3839" y="5492496"/>
            <a:ext cx="9906000" cy="857250"/>
          </a:xfrm>
          <a:custGeom>
            <a:avLst/>
            <a:gdLst/>
            <a:ahLst/>
            <a:cxnLst/>
            <a:rect l="l" t="t" r="r" b="b"/>
            <a:pathLst>
              <a:path w="9906000" h="857250">
                <a:moveTo>
                  <a:pt x="0" y="0"/>
                </a:moveTo>
                <a:lnTo>
                  <a:pt x="0" y="857250"/>
                </a:lnTo>
                <a:lnTo>
                  <a:pt x="9906000" y="857250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 txBox="1"/>
          <p:nvPr/>
        </p:nvSpPr>
        <p:spPr>
          <a:xfrm>
            <a:off x="807346" y="3802084"/>
            <a:ext cx="9720954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33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OWL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C" sz="2000" spc="-5" dirty="0">
                <a:latin typeface="Verdana"/>
                <a:cs typeface="Verdana"/>
              </a:rPr>
              <a:t>Tres especies de OWL</a:t>
            </a:r>
          </a:p>
          <a:p>
            <a:pPr marL="812800" lvl="1" indent="-342900">
              <a:spcBef>
                <a:spcPts val="11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C" sz="2000" spc="-5" dirty="0">
                <a:latin typeface="Verdana"/>
                <a:cs typeface="Verdana"/>
              </a:rPr>
              <a:t>OWL Lite es el lenguaje más simple (+ fácil de </a:t>
            </a:r>
            <a:r>
              <a:rPr lang="es-EC" sz="2000" spc="-5" dirty="0" smtClean="0">
                <a:latin typeface="Verdana"/>
                <a:cs typeface="Verdana"/>
              </a:rPr>
              <a:t>implementar/menos  </a:t>
            </a:r>
            <a:r>
              <a:rPr lang="es-EC" sz="2000" spc="-5" dirty="0">
                <a:latin typeface="Verdana"/>
                <a:cs typeface="Verdana"/>
              </a:rPr>
              <a:t>expresivo)</a:t>
            </a:r>
          </a:p>
          <a:p>
            <a:pPr marL="812800" lvl="1" indent="-342900">
              <a:spcBef>
                <a:spcPts val="11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C" sz="2000" spc="-5" dirty="0">
                <a:latin typeface="Verdana"/>
                <a:cs typeface="Verdana"/>
              </a:rPr>
              <a:t>OWL DL (+ más expresivo)</a:t>
            </a:r>
          </a:p>
          <a:p>
            <a:pPr marL="812800" lvl="1" indent="-342900">
              <a:spcBef>
                <a:spcPts val="11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C" sz="2000" spc="-5" dirty="0">
                <a:latin typeface="Verdana"/>
                <a:cs typeface="Verdana"/>
              </a:rPr>
              <a:t>OWL Full es una unión de sintaxis OWL y RDF</a:t>
            </a: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s-EC" sz="2000" spc="-5" dirty="0">
                <a:latin typeface="Verdana"/>
                <a:cs typeface="Verdana"/>
              </a:rPr>
              <a:t>OWL permite mayor expresividad que RDF-S.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06" y="352425"/>
            <a:ext cx="9089390" cy="615553"/>
          </a:xfrm>
        </p:spPr>
        <p:txBody>
          <a:bodyPr/>
          <a:lstStyle/>
          <a:p>
            <a:r>
              <a:rPr lang="en-US" dirty="0" err="1" smtClean="0"/>
              <a:t>Conceptos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OWL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478569"/>
            <a:ext cx="9075420" cy="56380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4000" dirty="0" smtClean="0">
                <a:solidFill>
                  <a:schemeClr val="tx1"/>
                </a:solidFill>
              </a:rPr>
              <a:t>Suposición Mundo Abierto (Open-</a:t>
            </a:r>
            <a:r>
              <a:rPr lang="es-EC" sz="4000" dirty="0" err="1" smtClean="0">
                <a:solidFill>
                  <a:schemeClr val="tx1"/>
                </a:solidFill>
              </a:rPr>
              <a:t>world</a:t>
            </a:r>
            <a:r>
              <a:rPr lang="es-EC" sz="4000" dirty="0" smtClean="0">
                <a:solidFill>
                  <a:schemeClr val="tx1"/>
                </a:solidFill>
              </a:rPr>
              <a:t> </a:t>
            </a:r>
            <a:r>
              <a:rPr lang="es-EC" sz="4000" dirty="0" err="1" smtClean="0">
                <a:solidFill>
                  <a:schemeClr val="tx1"/>
                </a:solidFill>
              </a:rPr>
              <a:t>assumption</a:t>
            </a:r>
            <a:r>
              <a:rPr lang="es-EC" sz="4000" dirty="0" smtClean="0">
                <a:solidFill>
                  <a:schemeClr val="tx1"/>
                </a:solidFill>
              </a:rPr>
              <a:t>) </a:t>
            </a:r>
            <a:endParaRPr lang="es-EC" sz="4000" dirty="0">
              <a:solidFill>
                <a:schemeClr val="tx1"/>
              </a:solidFill>
            </a:endParaRPr>
          </a:p>
          <a:p>
            <a:pPr marL="1075700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 smtClean="0">
                <a:solidFill>
                  <a:schemeClr val="tx1"/>
                </a:solidFill>
              </a:rPr>
              <a:t>Suposición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Nombre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Ú</a:t>
            </a:r>
            <a:r>
              <a:rPr lang="en-US" sz="4000" dirty="0" err="1" smtClean="0">
                <a:solidFill>
                  <a:schemeClr val="tx1"/>
                </a:solidFill>
              </a:rPr>
              <a:t>nico</a:t>
            </a:r>
            <a:r>
              <a:rPr lang="en-US" sz="4000" dirty="0" smtClean="0">
                <a:solidFill>
                  <a:schemeClr val="tx1"/>
                </a:solidFill>
              </a:rPr>
              <a:t> (Unique </a:t>
            </a:r>
            <a:r>
              <a:rPr lang="en-US" sz="4000" dirty="0">
                <a:solidFill>
                  <a:schemeClr val="tx1"/>
                </a:solidFill>
              </a:rPr>
              <a:t>Named </a:t>
            </a:r>
            <a:r>
              <a:rPr lang="en-US" sz="4000" dirty="0" smtClean="0">
                <a:solidFill>
                  <a:schemeClr val="tx1"/>
                </a:solidFill>
              </a:rPr>
              <a:t>Assumption)</a:t>
            </a:r>
            <a:endParaRPr lang="en-US" sz="4000" dirty="0">
              <a:solidFill>
                <a:schemeClr val="tx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91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9900" y="162463"/>
            <a:ext cx="9916340" cy="615553"/>
          </a:xfrm>
        </p:spPr>
        <p:txBody>
          <a:bodyPr/>
          <a:lstStyle/>
          <a:p>
            <a:r>
              <a:rPr lang="es-EC" dirty="0" smtClean="0"/>
              <a:t>… Suposición Mundo Abierto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764666"/>
            <a:ext cx="9075420" cy="4991131"/>
          </a:xfrm>
          <a:prstGeom prst="rect">
            <a:avLst/>
          </a:prstGeom>
        </p:spPr>
        <p:txBody>
          <a:bodyPr/>
          <a:lstStyle/>
          <a:p>
            <a:r>
              <a:rPr lang="es-EC" sz="2800" dirty="0"/>
              <a:t>Hay dos enfoques "ortogonales" para la representación de datos / conocimiento:</a:t>
            </a:r>
            <a:endParaRPr lang="es-EC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88085"/>
              </p:ext>
            </p:extLst>
          </p:nvPr>
        </p:nvGraphicFramePr>
        <p:xfrm>
          <a:off x="808990" y="3225563"/>
          <a:ext cx="9490710" cy="301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355"/>
                <a:gridCol w="4745355"/>
              </a:tblGrid>
              <a:tr h="408954">
                <a:tc>
                  <a:txBody>
                    <a:bodyPr/>
                    <a:lstStyle/>
                    <a:p>
                      <a:r>
                        <a:rPr lang="es-EC" sz="2800" dirty="0" smtClean="0"/>
                        <a:t>Suposición Mundo Cerrado</a:t>
                      </a:r>
                      <a:endParaRPr lang="es-EC" sz="2800" dirty="0"/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s-EC" sz="2800" dirty="0" smtClean="0"/>
                        <a:t>Suposición Mundo Abierto</a:t>
                      </a:r>
                      <a:endParaRPr lang="es-EC" sz="2800" dirty="0"/>
                    </a:p>
                  </a:txBody>
                  <a:tcPr marL="100838" marR="100838" marT="50419" marB="50419"/>
                </a:tc>
              </a:tr>
              <a:tr h="1008380">
                <a:tc>
                  <a:txBody>
                    <a:bodyPr/>
                    <a:lstStyle/>
                    <a:p>
                      <a:r>
                        <a:rPr lang="es-EC" sz="2800" dirty="0" smtClean="0"/>
                        <a:t>todo lo que no sabemos es </a:t>
                      </a:r>
                      <a:r>
                        <a:rPr lang="es-EC" sz="2800" b="1" dirty="0" smtClean="0"/>
                        <a:t>falso</a:t>
                      </a:r>
                      <a:endParaRPr lang="es-EC" sz="2800" b="1" dirty="0"/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s-EC" sz="2800" dirty="0" smtClean="0"/>
                        <a:t>todo lo que no sabemos es </a:t>
                      </a:r>
                      <a:r>
                        <a:rPr lang="es-EC" sz="2800" b="1" dirty="0" smtClean="0"/>
                        <a:t>indefinido</a:t>
                      </a:r>
                      <a:endParaRPr lang="es-EC" sz="2800" b="1" dirty="0"/>
                    </a:p>
                  </a:txBody>
                  <a:tcPr marL="100838" marR="100838" marT="50419" marB="50419"/>
                </a:tc>
              </a:tr>
              <a:tr h="705866">
                <a:tc>
                  <a:txBody>
                    <a:bodyPr/>
                    <a:lstStyle/>
                    <a:p>
                      <a:r>
                        <a:rPr lang="es-EC" sz="2800" dirty="0" smtClean="0"/>
                        <a:t>Se sabe que la base de conocimiento está </a:t>
                      </a:r>
                      <a:r>
                        <a:rPr lang="es-EC" sz="2800" b="1" dirty="0" smtClean="0"/>
                        <a:t>completa</a:t>
                      </a:r>
                      <a:endParaRPr lang="es-EC" sz="2800" b="1" dirty="0"/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s-EC" sz="2800" b="1" dirty="0" smtClean="0"/>
                        <a:t>Ningún</a:t>
                      </a:r>
                      <a:r>
                        <a:rPr lang="es-EC" sz="2800" dirty="0" smtClean="0"/>
                        <a:t> agente u observador </a:t>
                      </a:r>
                      <a:r>
                        <a:rPr lang="es-EC" sz="2800" b="1" dirty="0" smtClean="0"/>
                        <a:t>tiene conocimiento completo</a:t>
                      </a:r>
                      <a:endParaRPr lang="es-EC" sz="2800" b="1" dirty="0"/>
                    </a:p>
                  </a:txBody>
                  <a:tcPr marL="100838" marR="100838" marT="50419" marB="50419"/>
                </a:tc>
              </a:tr>
              <a:tr h="408954">
                <a:tc>
                  <a:txBody>
                    <a:bodyPr/>
                    <a:lstStyle/>
                    <a:p>
                      <a:r>
                        <a:rPr lang="es-EC" sz="2800" b="1" dirty="0" err="1" smtClean="0"/>
                        <a:t>BaseDatos</a:t>
                      </a:r>
                      <a:r>
                        <a:rPr lang="es-EC" sz="2800" dirty="0" smtClean="0"/>
                        <a:t>, </a:t>
                      </a:r>
                      <a:r>
                        <a:rPr lang="es-EC" sz="2800" dirty="0" err="1" smtClean="0"/>
                        <a:t>Prolog</a:t>
                      </a:r>
                      <a:r>
                        <a:rPr lang="es-EC" sz="2800" dirty="0" smtClean="0"/>
                        <a:t>, etc.</a:t>
                      </a:r>
                      <a:endParaRPr lang="es-EC" sz="2800" dirty="0"/>
                    </a:p>
                  </a:txBody>
                  <a:tcPr marL="100838" marR="100838" marT="50419" marB="50419"/>
                </a:tc>
                <a:tc>
                  <a:txBody>
                    <a:bodyPr/>
                    <a:lstStyle/>
                    <a:p>
                      <a:r>
                        <a:rPr lang="es-EC" sz="2800" b="1" dirty="0" smtClean="0"/>
                        <a:t>Ontologías</a:t>
                      </a:r>
                      <a:r>
                        <a:rPr lang="es-EC" sz="2800" dirty="0" smtClean="0"/>
                        <a:t>, LD, </a:t>
                      </a:r>
                      <a:r>
                        <a:rPr lang="es-EC" sz="2800" dirty="0" err="1" smtClean="0"/>
                        <a:t>etc</a:t>
                      </a:r>
                      <a:endParaRPr lang="es-EC" sz="2800" dirty="0"/>
                    </a:p>
                  </a:txBody>
                  <a:tcPr marL="100838" marR="100838" marT="50419" marB="504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3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4572</TotalTime>
  <Words>743</Words>
  <Application>Microsoft Office PowerPoint</Application>
  <PresentationFormat>Personalizado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Lucida Sans Unicode</vt:lpstr>
      <vt:lpstr>Tahoma</vt:lpstr>
      <vt:lpstr>Times New Roman</vt:lpstr>
      <vt:lpstr>Verdana</vt:lpstr>
      <vt:lpstr>Office Theme</vt:lpstr>
      <vt:lpstr>OWL Web Ontology Language</vt:lpstr>
      <vt:lpstr>Contenido</vt:lpstr>
      <vt:lpstr>RDF/RDFS</vt:lpstr>
      <vt:lpstr>Limitaciones de RDFS</vt:lpstr>
      <vt:lpstr>Limitaciones de RDFS</vt:lpstr>
      <vt:lpstr>OWL2: Introducción</vt:lpstr>
      <vt:lpstr>Ontology Web Language -- OWL</vt:lpstr>
      <vt:lpstr>Conceptos Básicos de OWL</vt:lpstr>
      <vt:lpstr>… Suposición Mundo Abierto</vt:lpstr>
      <vt:lpstr>… Suposición Mundo Abierto</vt:lpstr>
      <vt:lpstr>… Suposición Mundo Abierto </vt:lpstr>
      <vt:lpstr>… Suposición Nombre Único </vt:lpstr>
      <vt:lpstr>Suposición Nombre Único (UNA)</vt:lpstr>
      <vt:lpstr>Sintaxis – DL, OWL, Manchester</vt:lpstr>
      <vt:lpstr>Taller 11 – Práctica OWL Ontología básica en Protege https://protege.stanford.edu/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- 3-Course_KM_OWL.ppt [Mode de compatibilité]</dc:title>
  <dc:creator>gaaloulw</dc:creator>
  <cp:lastModifiedBy>Usuario-03</cp:lastModifiedBy>
  <cp:revision>112</cp:revision>
  <dcterms:created xsi:type="dcterms:W3CDTF">2019-03-16T21:56:32Z</dcterms:created>
  <dcterms:modified xsi:type="dcterms:W3CDTF">2021-01-04T12:49:27Z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2014-02-06T00:00:00Z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2019-03-16T00:00:00Z</vt:filetime>
  </property>
</Properties>
</file>