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9" r:id="rId5"/>
    <p:sldId id="280" r:id="rId6"/>
    <p:sldId id="315" r:id="rId7"/>
    <p:sldId id="281" r:id="rId8"/>
    <p:sldId id="282" r:id="rId9"/>
    <p:sldId id="283" r:id="rId10"/>
    <p:sldId id="284" r:id="rId11"/>
    <p:sldId id="285" r:id="rId12"/>
    <p:sldId id="316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77" r:id="rId2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13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18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53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89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0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2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6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03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57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65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4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CBE7-49EF-4B85-9411-6C73C66C381A}" type="datetimeFigureOut">
              <a:rPr lang="es-EC" smtClean="0"/>
              <a:t>03/01/2021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96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uricio.espinoza@ucuenca.edu.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SPARQL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02927"/>
          </a:xfrm>
        </p:spPr>
        <p:txBody>
          <a:bodyPr>
            <a:normAutofit/>
          </a:bodyPr>
          <a:lstStyle/>
          <a:p>
            <a:r>
              <a:rPr lang="en-US" dirty="0" smtClean="0"/>
              <a:t>Mauricio Espinoza </a:t>
            </a:r>
            <a:r>
              <a:rPr lang="en-US" dirty="0" err="1" smtClean="0"/>
              <a:t>Mejía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mauricio.espinoza@ucuenca.edu.ec</a:t>
            </a:r>
            <a:endParaRPr lang="en-US" dirty="0" smtClean="0"/>
          </a:p>
          <a:p>
            <a:endParaRPr lang="en-US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372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Components</a:t>
            </a:r>
            <a:r>
              <a:rPr lang="es-EC" b="1" dirty="0"/>
              <a:t> of SPARQL </a:t>
            </a:r>
            <a:r>
              <a:rPr lang="es-EC" b="1" dirty="0" err="1"/>
              <a:t>Queries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>
            <a:normAutofit lnSpcReduction="10000"/>
          </a:bodyPr>
          <a:lstStyle/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 smtClean="0"/>
          </a:p>
          <a:p>
            <a:endParaRPr lang="es-EC" b="1" dirty="0"/>
          </a:p>
          <a:p>
            <a:r>
              <a:rPr lang="es-EC" b="1" dirty="0" err="1"/>
              <a:t>Dataset</a:t>
            </a:r>
            <a:r>
              <a:rPr lang="es-EC" b="1" dirty="0"/>
              <a:t> </a:t>
            </a:r>
            <a:r>
              <a:rPr lang="es-EC" b="1" dirty="0" err="1"/>
              <a:t>specification</a:t>
            </a:r>
            <a:r>
              <a:rPr lang="es-EC" b="1" dirty="0"/>
              <a:t>: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the RDF dataset to be queried</a:t>
            </a:r>
            <a:endParaRPr lang="es-EC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40806" cy="33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Components</a:t>
            </a:r>
            <a:r>
              <a:rPr lang="es-EC" b="1" dirty="0"/>
              <a:t> of SPARQL </a:t>
            </a:r>
            <a:r>
              <a:rPr lang="es-EC" b="1" dirty="0" err="1"/>
              <a:t>Queries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>
            <a:normAutofit lnSpcReduction="10000"/>
          </a:bodyPr>
          <a:lstStyle/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 smtClean="0"/>
          </a:p>
          <a:p>
            <a:endParaRPr lang="es-EC" b="1" dirty="0"/>
          </a:p>
          <a:p>
            <a:r>
              <a:rPr lang="es-EC" b="1" dirty="0" err="1"/>
              <a:t>Query</a:t>
            </a:r>
            <a:r>
              <a:rPr lang="es-EC" b="1" dirty="0"/>
              <a:t> </a:t>
            </a:r>
            <a:r>
              <a:rPr lang="es-EC" b="1" dirty="0" err="1"/>
              <a:t>Pattern</a:t>
            </a:r>
            <a:r>
              <a:rPr lang="es-EC" b="1" dirty="0"/>
              <a:t>: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clause specifies the graph pattern to be matched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736"/>
            <a:ext cx="9249760" cy="35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Idea of SPARQL </a:t>
            </a:r>
            <a:r>
              <a:rPr lang="en-US" dirty="0" smtClean="0"/>
              <a:t>Queries</a:t>
            </a:r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endParaRPr lang="es-EC" dirty="0" smtClean="0"/>
          </a:p>
          <a:p>
            <a:r>
              <a:rPr lang="es-EC" dirty="0" err="1">
                <a:solidFill>
                  <a:schemeClr val="tx2"/>
                </a:solidFill>
              </a:rPr>
              <a:t>Graph</a:t>
            </a:r>
            <a:r>
              <a:rPr lang="es-EC" dirty="0">
                <a:solidFill>
                  <a:schemeClr val="tx2"/>
                </a:solidFill>
              </a:rPr>
              <a:t> </a:t>
            </a:r>
            <a:r>
              <a:rPr lang="es-EC" dirty="0" err="1" smtClean="0">
                <a:solidFill>
                  <a:schemeClr val="tx2"/>
                </a:solidFill>
              </a:rPr>
              <a:t>Patterns</a:t>
            </a:r>
            <a:endParaRPr lang="es-EC" dirty="0" smtClean="0">
              <a:solidFill>
                <a:schemeClr val="tx2"/>
              </a:solidFill>
            </a:endParaRPr>
          </a:p>
          <a:p>
            <a:r>
              <a:rPr lang="es-EC" dirty="0" err="1"/>
              <a:t>Constraints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 smtClean="0"/>
              <a:t>Solutions</a:t>
            </a:r>
            <a:endParaRPr lang="es-EC" dirty="0" smtClean="0"/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r>
              <a:rPr lang="es-EC" dirty="0" smtClean="0"/>
              <a:t>: </a:t>
            </a:r>
            <a:r>
              <a:rPr lang="es-EC" dirty="0" err="1" smtClean="0"/>
              <a:t>Other</a:t>
            </a:r>
            <a:r>
              <a:rPr lang="es-EC" dirty="0" smtClean="0"/>
              <a:t> </a:t>
            </a:r>
            <a:r>
              <a:rPr lang="es-EC" dirty="0" err="1" smtClean="0"/>
              <a:t>feautures</a:t>
            </a:r>
            <a:endParaRPr lang="es-EC" dirty="0" smtClean="0"/>
          </a:p>
          <a:p>
            <a:r>
              <a:rPr lang="es-EC" dirty="0" err="1"/>
              <a:t>Solution</a:t>
            </a:r>
            <a:r>
              <a:rPr lang="es-EC" dirty="0"/>
              <a:t> </a:t>
            </a:r>
            <a:r>
              <a:rPr lang="es-EC" dirty="0" err="1" smtClean="0"/>
              <a:t>Modifiers</a:t>
            </a:r>
            <a:endParaRPr lang="es-EC" dirty="0" smtClean="0"/>
          </a:p>
          <a:p>
            <a:r>
              <a:rPr lang="es-EC" dirty="0" smtClean="0"/>
              <a:t>SPARQL 1.1</a:t>
            </a:r>
          </a:p>
          <a:p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2518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Different types of graph patterns for the query pattern</a:t>
            </a:r>
          </a:p>
          <a:p>
            <a:r>
              <a:rPr lang="es-EC" b="1" dirty="0"/>
              <a:t>(WHERE </a:t>
            </a:r>
            <a:r>
              <a:rPr lang="es-EC" b="1" dirty="0" err="1"/>
              <a:t>clause</a:t>
            </a:r>
            <a:r>
              <a:rPr lang="es-EC" b="1" dirty="0"/>
              <a:t>):</a:t>
            </a:r>
          </a:p>
          <a:p>
            <a:pPr lvl="1"/>
            <a:r>
              <a:rPr lang="es-EC" sz="2800" dirty="0" smtClean="0"/>
              <a:t>Basic </a:t>
            </a:r>
            <a:r>
              <a:rPr lang="es-EC" sz="2800" dirty="0" err="1"/>
              <a:t>graph</a:t>
            </a:r>
            <a:r>
              <a:rPr lang="es-EC" sz="2800" dirty="0"/>
              <a:t> </a:t>
            </a:r>
            <a:r>
              <a:rPr lang="es-EC" sz="2800" dirty="0" err="1"/>
              <a:t>pattern</a:t>
            </a:r>
            <a:r>
              <a:rPr lang="es-EC" sz="2800" dirty="0"/>
              <a:t> (BGP)</a:t>
            </a:r>
          </a:p>
          <a:p>
            <a:pPr lvl="1"/>
            <a:r>
              <a:rPr lang="es-EC" sz="2800" dirty="0" err="1" smtClean="0"/>
              <a:t>Group</a:t>
            </a:r>
            <a:r>
              <a:rPr lang="es-EC" sz="2800" dirty="0" smtClean="0"/>
              <a:t> </a:t>
            </a:r>
            <a:r>
              <a:rPr lang="es-EC" sz="2800" dirty="0" err="1"/>
              <a:t>graph</a:t>
            </a:r>
            <a:r>
              <a:rPr lang="es-EC" sz="2800" dirty="0"/>
              <a:t> </a:t>
            </a:r>
            <a:r>
              <a:rPr lang="es-EC" sz="2800" dirty="0" err="1"/>
              <a:t>pattern</a:t>
            </a:r>
            <a:endParaRPr lang="es-EC" sz="2800" dirty="0"/>
          </a:p>
          <a:p>
            <a:pPr lvl="1"/>
            <a:r>
              <a:rPr lang="es-EC" sz="2800" dirty="0" err="1" smtClean="0"/>
              <a:t>Optional</a:t>
            </a:r>
            <a:r>
              <a:rPr lang="es-EC" sz="2800" dirty="0" smtClean="0"/>
              <a:t> </a:t>
            </a:r>
            <a:r>
              <a:rPr lang="es-EC" sz="2800" dirty="0" err="1"/>
              <a:t>graph</a:t>
            </a:r>
            <a:r>
              <a:rPr lang="es-EC" sz="2800" dirty="0"/>
              <a:t> </a:t>
            </a:r>
            <a:r>
              <a:rPr lang="es-EC" sz="2800" dirty="0" err="1"/>
              <a:t>pattern</a:t>
            </a:r>
            <a:endParaRPr lang="es-EC" sz="2800" dirty="0"/>
          </a:p>
          <a:p>
            <a:pPr lvl="1"/>
            <a:r>
              <a:rPr lang="es-EC" sz="2800" dirty="0" err="1" smtClean="0"/>
              <a:t>Union</a:t>
            </a:r>
            <a:r>
              <a:rPr lang="es-EC" sz="2800" dirty="0" smtClean="0"/>
              <a:t> </a:t>
            </a:r>
            <a:r>
              <a:rPr lang="es-EC" sz="2800" dirty="0" err="1"/>
              <a:t>graph</a:t>
            </a:r>
            <a:r>
              <a:rPr lang="es-EC" sz="2800" dirty="0"/>
              <a:t> </a:t>
            </a:r>
            <a:r>
              <a:rPr lang="es-EC" sz="2800" dirty="0" err="1"/>
              <a:t>pattern</a:t>
            </a:r>
            <a:endParaRPr lang="es-EC" sz="2800" dirty="0"/>
          </a:p>
          <a:p>
            <a:pPr lvl="1"/>
            <a:r>
              <a:rPr lang="es-EC" sz="2800" dirty="0" err="1" smtClean="0"/>
              <a:t>Graph</a:t>
            </a:r>
            <a:r>
              <a:rPr lang="es-EC" sz="2800" dirty="0" smtClean="0"/>
              <a:t> </a:t>
            </a:r>
            <a:r>
              <a:rPr lang="es-EC" sz="2800" dirty="0" err="1"/>
              <a:t>graph</a:t>
            </a:r>
            <a:r>
              <a:rPr lang="es-EC" sz="2800" dirty="0"/>
              <a:t> </a:t>
            </a:r>
            <a:r>
              <a:rPr lang="es-EC" sz="2800" dirty="0" err="1"/>
              <a:t>pattern</a:t>
            </a:r>
            <a:endParaRPr lang="es-EC" sz="2800" dirty="0"/>
          </a:p>
          <a:p>
            <a:pPr lvl="1"/>
            <a:r>
              <a:rPr lang="es-EC" sz="2800" dirty="0" smtClean="0"/>
              <a:t>(</a:t>
            </a:r>
            <a:r>
              <a:rPr lang="es-EC" sz="2800" dirty="0" err="1"/>
              <a:t>Constraints</a:t>
            </a:r>
            <a:r>
              <a:rPr lang="es-EC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79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Basic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 of triple patterns (i.e. RDF triples with variables)</a:t>
            </a:r>
          </a:p>
          <a:p>
            <a:r>
              <a:rPr lang="en-US" b="1" dirty="0" smtClean="0"/>
              <a:t>Variable </a:t>
            </a:r>
            <a:r>
              <a:rPr lang="en-US" b="1" dirty="0"/>
              <a:t>names prefixed with “?” or “$” (e.g. ?v, $v)</a:t>
            </a:r>
          </a:p>
          <a:p>
            <a:r>
              <a:rPr lang="es-EC" b="1" dirty="0" err="1" smtClean="0"/>
              <a:t>Turtle</a:t>
            </a:r>
            <a:r>
              <a:rPr lang="es-EC" b="1" dirty="0" smtClean="0"/>
              <a:t> </a:t>
            </a:r>
            <a:r>
              <a:rPr lang="es-EC" b="1" dirty="0" err="1"/>
              <a:t>syntax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5" y="3429000"/>
            <a:ext cx="8452297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Basic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 of triple patterns (i.e. RDF triples with variables)</a:t>
            </a:r>
          </a:p>
          <a:p>
            <a:r>
              <a:rPr lang="en-US" b="1" dirty="0" smtClean="0"/>
              <a:t>Variable </a:t>
            </a:r>
            <a:r>
              <a:rPr lang="en-US" b="1" dirty="0"/>
              <a:t>names prefixed with “?” or “$” (e.g. ?v, $v)</a:t>
            </a:r>
          </a:p>
          <a:p>
            <a:r>
              <a:rPr lang="es-EC" b="1" dirty="0" err="1" smtClean="0"/>
              <a:t>Turtle</a:t>
            </a:r>
            <a:r>
              <a:rPr lang="es-EC" b="1" dirty="0" smtClean="0"/>
              <a:t> </a:t>
            </a:r>
            <a:r>
              <a:rPr lang="es-EC" b="1" dirty="0" err="1"/>
              <a:t>syntax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4" y="3454400"/>
            <a:ext cx="8459425" cy="32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Basic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r>
              <a:rPr lang="es-EC" b="1" dirty="0"/>
              <a:t> (</a:t>
            </a:r>
            <a:r>
              <a:rPr lang="es-EC" b="1" dirty="0" err="1"/>
              <a:t>Example</a:t>
            </a:r>
            <a:r>
              <a:rPr lang="es-EC" b="1" dirty="0" smtClean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Question</a:t>
            </a:r>
            <a:r>
              <a:rPr lang="en-US" b="1" dirty="0"/>
              <a:t>: What are the names of all (known) volcanos?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75787" cy="312335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4" y="5506197"/>
            <a:ext cx="4791075" cy="1266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009" y="5115672"/>
            <a:ext cx="2476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Basic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r>
              <a:rPr lang="es-EC" b="1" dirty="0"/>
              <a:t> (</a:t>
            </a:r>
            <a:r>
              <a:rPr lang="es-EC" b="1" dirty="0" err="1"/>
              <a:t>Example</a:t>
            </a:r>
            <a:r>
              <a:rPr lang="es-EC" b="1" dirty="0" smtClean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Question</a:t>
            </a:r>
            <a:r>
              <a:rPr lang="en-US" sz="2400" b="1" dirty="0"/>
              <a:t>: List all types of the volcano called “</a:t>
            </a:r>
            <a:r>
              <a:rPr lang="en-US" sz="2400" b="1" dirty="0" err="1"/>
              <a:t>Beerenberg</a:t>
            </a:r>
            <a:r>
              <a:rPr lang="en-US" sz="2400" b="1" dirty="0"/>
              <a:t>”</a:t>
            </a:r>
            <a:endParaRPr lang="es-EC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96559"/>
            <a:ext cx="9139518" cy="30774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237596"/>
            <a:ext cx="4752975" cy="1676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753" y="5157754"/>
            <a:ext cx="2438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9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Basic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r>
              <a:rPr lang="es-EC" b="1" dirty="0"/>
              <a:t> (</a:t>
            </a:r>
            <a:r>
              <a:rPr lang="es-EC" b="1" dirty="0" err="1"/>
              <a:t>Example</a:t>
            </a:r>
            <a:r>
              <a:rPr lang="es-EC" b="1" dirty="0" smtClean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Question</a:t>
            </a:r>
            <a:r>
              <a:rPr lang="en-US" sz="2400" b="1" dirty="0"/>
              <a:t>: List all types of the volcano called “</a:t>
            </a:r>
            <a:r>
              <a:rPr lang="en-US" sz="2400" b="1" dirty="0" err="1"/>
              <a:t>Beerenberg</a:t>
            </a:r>
            <a:r>
              <a:rPr lang="en-US" sz="2400" b="1" dirty="0"/>
              <a:t>”</a:t>
            </a:r>
            <a:endParaRPr lang="es-EC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96559"/>
            <a:ext cx="9139518" cy="30774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1" y="5238750"/>
            <a:ext cx="7496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Basic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r>
              <a:rPr lang="es-EC" b="1" dirty="0"/>
              <a:t> (</a:t>
            </a:r>
            <a:r>
              <a:rPr lang="es-EC" b="1" dirty="0" err="1"/>
              <a:t>Example</a:t>
            </a:r>
            <a:r>
              <a:rPr lang="es-EC" b="1" dirty="0" smtClean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Question</a:t>
            </a:r>
            <a:r>
              <a:rPr lang="en-US" b="1" dirty="0"/>
              <a:t>: Where are all (known) volcanos located?</a:t>
            </a:r>
          </a:p>
          <a:p>
            <a:pPr marL="0" indent="0">
              <a:buNone/>
            </a:pPr>
            <a:r>
              <a:rPr lang="en-US" b="1" dirty="0" smtClean="0"/>
              <a:t>	(</a:t>
            </a:r>
            <a:r>
              <a:rPr lang="en-US" b="1" dirty="0"/>
              <a:t>List the names of these locations</a:t>
            </a:r>
            <a:r>
              <a:rPr lang="en-US" b="1" dirty="0" smtClean="0"/>
              <a:t>)</a:t>
            </a:r>
          </a:p>
          <a:p>
            <a:r>
              <a:rPr lang="es-EC" b="1" dirty="0" err="1"/>
              <a:t>Blank</a:t>
            </a:r>
            <a:r>
              <a:rPr lang="es-EC" b="1" dirty="0"/>
              <a:t> </a:t>
            </a:r>
            <a:r>
              <a:rPr lang="es-EC" b="1" dirty="0" err="1"/>
              <a:t>nodes</a:t>
            </a:r>
            <a:r>
              <a:rPr lang="es-EC" b="1" dirty="0"/>
              <a:t> in SPARQL </a:t>
            </a:r>
            <a:r>
              <a:rPr lang="es-EC" b="1" dirty="0" err="1"/>
              <a:t>queries</a:t>
            </a:r>
            <a:endParaRPr lang="es-EC" b="1" dirty="0"/>
          </a:p>
          <a:p>
            <a:pPr lvl="1"/>
            <a:r>
              <a:rPr lang="en-US" dirty="0" smtClean="0"/>
              <a:t>As </a:t>
            </a:r>
            <a:r>
              <a:rPr lang="en-US" dirty="0"/>
              <a:t>subject or object of a triple pattern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6" y="1690688"/>
            <a:ext cx="8927812" cy="1563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56" y="5404316"/>
            <a:ext cx="7467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Idea of SPARQL </a:t>
            </a:r>
            <a:r>
              <a:rPr lang="en-US" dirty="0" smtClean="0"/>
              <a:t>Queries</a:t>
            </a:r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endParaRPr lang="es-EC" dirty="0" smtClean="0"/>
          </a:p>
          <a:p>
            <a:r>
              <a:rPr lang="es-EC" dirty="0" err="1"/>
              <a:t>Graph</a:t>
            </a:r>
            <a:r>
              <a:rPr lang="es-EC" dirty="0"/>
              <a:t> </a:t>
            </a:r>
            <a:r>
              <a:rPr lang="es-EC" dirty="0" err="1" smtClean="0"/>
              <a:t>Patterns</a:t>
            </a:r>
            <a:endParaRPr lang="es-EC" dirty="0" smtClean="0"/>
          </a:p>
          <a:p>
            <a:r>
              <a:rPr lang="es-EC" dirty="0" err="1"/>
              <a:t>Constraints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 smtClean="0"/>
              <a:t>Solutions</a:t>
            </a:r>
            <a:endParaRPr lang="es-EC" dirty="0" smtClean="0"/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r>
              <a:rPr lang="es-EC" dirty="0" smtClean="0"/>
              <a:t>: </a:t>
            </a:r>
            <a:r>
              <a:rPr lang="es-EC" dirty="0" err="1" smtClean="0"/>
              <a:t>Other</a:t>
            </a:r>
            <a:r>
              <a:rPr lang="es-EC" dirty="0" smtClean="0"/>
              <a:t> </a:t>
            </a:r>
            <a:r>
              <a:rPr lang="es-EC" dirty="0" err="1" smtClean="0"/>
              <a:t>feautures</a:t>
            </a:r>
            <a:endParaRPr lang="es-EC" dirty="0" smtClean="0"/>
          </a:p>
          <a:p>
            <a:r>
              <a:rPr lang="es-EC" dirty="0" err="1"/>
              <a:t>Solution</a:t>
            </a:r>
            <a:r>
              <a:rPr lang="es-EC" dirty="0"/>
              <a:t> </a:t>
            </a:r>
            <a:r>
              <a:rPr lang="es-EC" dirty="0" err="1" smtClean="0"/>
              <a:t>Modifiers</a:t>
            </a:r>
            <a:endParaRPr lang="es-EC" dirty="0" smtClean="0"/>
          </a:p>
          <a:p>
            <a:r>
              <a:rPr lang="es-EC" dirty="0" smtClean="0"/>
              <a:t>SPARQL 1.1</a:t>
            </a:r>
          </a:p>
          <a:p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42774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Basic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r>
              <a:rPr lang="es-EC" b="1" dirty="0"/>
              <a:t> (</a:t>
            </a:r>
            <a:r>
              <a:rPr lang="es-EC" b="1" dirty="0" err="1"/>
              <a:t>Example</a:t>
            </a:r>
            <a:r>
              <a:rPr lang="es-EC" b="1" dirty="0" smtClean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Blank nodes in the queried data</a:t>
            </a:r>
          </a:p>
          <a:p>
            <a:pPr lvl="1"/>
            <a:r>
              <a:rPr lang="en-US" dirty="0" smtClean="0"/>
              <a:t>Blank </a:t>
            </a:r>
            <a:r>
              <a:rPr lang="en-US" dirty="0"/>
              <a:t>node identifiers may occur in the results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5" y="1690688"/>
            <a:ext cx="8118321" cy="20554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2311"/>
          <a:stretch/>
        </p:blipFill>
        <p:spPr>
          <a:xfrm>
            <a:off x="944655" y="4825489"/>
            <a:ext cx="7439025" cy="18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Optional</a:t>
            </a:r>
            <a:r>
              <a:rPr lang="es-EC" b="1" dirty="0"/>
              <a:t>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r>
              <a:rPr lang="en-US" b="1" dirty="0"/>
              <a:t>Question: What are all (known) volcanos and their names?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27026" cy="21616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7406"/>
            <a:ext cx="7439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Optional</a:t>
            </a:r>
            <a:r>
              <a:rPr lang="es-EC" b="1" dirty="0"/>
              <a:t>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50794" cy="46341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Keyword OPTIONAL </a:t>
            </a:r>
            <a:r>
              <a:rPr lang="en-US" b="1" dirty="0" smtClean="0"/>
              <a:t>allows </a:t>
            </a:r>
            <a:r>
              <a:rPr lang="en-US" b="1" dirty="0"/>
              <a:t>for optional </a:t>
            </a:r>
            <a:r>
              <a:rPr lang="en-US" b="1" dirty="0" smtClean="0"/>
              <a:t>patterns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Optional patterns may result in unbound variables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45" y="2263723"/>
            <a:ext cx="8779021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Union</a:t>
            </a:r>
            <a:r>
              <a:rPr lang="es-EC" b="1" dirty="0"/>
              <a:t>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Question</a:t>
            </a:r>
            <a:r>
              <a:rPr lang="en-US" b="1" dirty="0"/>
              <a:t>: What volcanos are located in Italy or in Norway?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790"/>
            <a:ext cx="7505700" cy="2867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634" y="4947368"/>
            <a:ext cx="6174320" cy="15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Union</a:t>
            </a:r>
            <a:r>
              <a:rPr lang="es-EC" b="1" dirty="0"/>
              <a:t>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Union </a:t>
            </a:r>
            <a:r>
              <a:rPr lang="en-US" b="1" dirty="0"/>
              <a:t>graph patterns allow for alternatives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1832"/>
          <a:stretch/>
        </p:blipFill>
        <p:spPr>
          <a:xfrm>
            <a:off x="1044830" y="2415356"/>
            <a:ext cx="7477125" cy="41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Group</a:t>
            </a:r>
            <a:r>
              <a:rPr lang="es-EC" b="1" dirty="0"/>
              <a:t> </a:t>
            </a:r>
            <a:r>
              <a:rPr lang="es-EC" b="1" dirty="0" err="1"/>
              <a:t>Graph</a:t>
            </a:r>
            <a:r>
              <a:rPr lang="es-EC" b="1" dirty="0"/>
              <a:t> </a:t>
            </a:r>
            <a:r>
              <a:rPr lang="es-EC" b="1" dirty="0" err="1"/>
              <a:t>Patterns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61555" cy="49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Practica 14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888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SPARQL in General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family of W3C recommendations</a:t>
            </a:r>
          </a:p>
          <a:p>
            <a:r>
              <a:rPr lang="es-EC" b="1" dirty="0" smtClean="0"/>
              <a:t>SPARQL </a:t>
            </a:r>
            <a:r>
              <a:rPr lang="es-EC" b="1" dirty="0" err="1"/>
              <a:t>Query</a:t>
            </a:r>
            <a:endParaRPr lang="es-EC" b="1" dirty="0"/>
          </a:p>
          <a:p>
            <a:pPr lvl="1"/>
            <a:r>
              <a:rPr lang="en-US" dirty="0" smtClean="0"/>
              <a:t>Declarative </a:t>
            </a:r>
            <a:r>
              <a:rPr lang="en-US" dirty="0"/>
              <a:t>query language for RDF data</a:t>
            </a:r>
          </a:p>
          <a:p>
            <a:r>
              <a:rPr lang="es-EC" b="1" dirty="0" smtClean="0"/>
              <a:t>SPARQL </a:t>
            </a:r>
            <a:r>
              <a:rPr lang="es-EC" b="1" dirty="0" err="1"/>
              <a:t>Update</a:t>
            </a:r>
            <a:endParaRPr lang="es-EC" b="1" dirty="0"/>
          </a:p>
          <a:p>
            <a:pPr lvl="1"/>
            <a:r>
              <a:rPr lang="en-US" dirty="0" smtClean="0"/>
              <a:t>Declarative </a:t>
            </a:r>
            <a:r>
              <a:rPr lang="en-US" dirty="0"/>
              <a:t>update language for RDF data</a:t>
            </a:r>
          </a:p>
          <a:p>
            <a:r>
              <a:rPr lang="es-EC" b="1" dirty="0" smtClean="0"/>
              <a:t>SPARQL </a:t>
            </a:r>
            <a:r>
              <a:rPr lang="es-EC" b="1" dirty="0" err="1"/>
              <a:t>Protocol</a:t>
            </a:r>
            <a:endParaRPr lang="es-EC" b="1" dirty="0"/>
          </a:p>
          <a:p>
            <a:pPr lvl="1"/>
            <a:r>
              <a:rPr lang="es-EC" dirty="0" err="1" smtClean="0"/>
              <a:t>Communication</a:t>
            </a:r>
            <a:r>
              <a:rPr lang="es-EC" dirty="0" smtClean="0"/>
              <a:t> </a:t>
            </a:r>
            <a:r>
              <a:rPr lang="es-EC" dirty="0" err="1"/>
              <a:t>between</a:t>
            </a:r>
            <a:r>
              <a:rPr lang="es-EC" dirty="0"/>
              <a:t> SPARQL </a:t>
            </a:r>
            <a:r>
              <a:rPr lang="es-EC" dirty="0" err="1"/>
              <a:t>processing</a:t>
            </a:r>
            <a:endParaRPr lang="es-EC" dirty="0"/>
          </a:p>
          <a:p>
            <a:pPr lvl="1"/>
            <a:r>
              <a:rPr lang="en-US" dirty="0"/>
              <a:t>services (a.k.a. SPARQL endpoints) and clients</a:t>
            </a:r>
          </a:p>
          <a:p>
            <a:r>
              <a:rPr lang="en-US" dirty="0" smtClean="0"/>
              <a:t> </a:t>
            </a:r>
            <a:r>
              <a:rPr lang="en-US" b="1" dirty="0"/>
              <a:t>SPARQL Query Results XML Format</a:t>
            </a:r>
          </a:p>
          <a:p>
            <a:pPr lvl="1"/>
            <a:r>
              <a:rPr lang="es-EC" dirty="0" smtClean="0"/>
              <a:t> </a:t>
            </a:r>
            <a:r>
              <a:rPr lang="es-EC" dirty="0"/>
              <a:t>XML </a:t>
            </a:r>
            <a:r>
              <a:rPr lang="es-EC" dirty="0" err="1"/>
              <a:t>format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</a:t>
            </a:r>
            <a:r>
              <a:rPr lang="es-EC" dirty="0" err="1"/>
              <a:t>serializing</a:t>
            </a:r>
            <a:r>
              <a:rPr lang="es-EC" dirty="0"/>
              <a:t> </a:t>
            </a:r>
            <a:r>
              <a:rPr lang="es-EC" dirty="0" err="1"/>
              <a:t>query</a:t>
            </a:r>
            <a:r>
              <a:rPr lang="es-EC" dirty="0"/>
              <a:t> </a:t>
            </a:r>
            <a:r>
              <a:rPr lang="es-EC" dirty="0" err="1"/>
              <a:t>results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895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Idea of SPARQL Queries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 err="1"/>
              <a:t>Pattern</a:t>
            </a:r>
            <a:r>
              <a:rPr lang="es-EC" b="1" dirty="0"/>
              <a:t> </a:t>
            </a:r>
            <a:r>
              <a:rPr lang="es-EC" b="1" dirty="0" err="1"/>
              <a:t>matching</a:t>
            </a:r>
            <a:r>
              <a:rPr lang="es-EC" b="1" dirty="0"/>
              <a:t>:</a:t>
            </a:r>
          </a:p>
          <a:p>
            <a:pPr lvl="1"/>
            <a:r>
              <a:rPr lang="en-US" sz="2800" dirty="0" smtClean="0"/>
              <a:t>Describe </a:t>
            </a:r>
            <a:r>
              <a:rPr lang="en-US" sz="2800" dirty="0"/>
              <a:t>subgraphs of the queried RDF graph</a:t>
            </a:r>
          </a:p>
          <a:p>
            <a:pPr lvl="1"/>
            <a:r>
              <a:rPr lang="en-US" sz="2800" dirty="0" smtClean="0"/>
              <a:t>Subgraphs </a:t>
            </a:r>
            <a:r>
              <a:rPr lang="en-US" sz="2800" dirty="0"/>
              <a:t>that match your description contribute an answer</a:t>
            </a:r>
          </a:p>
          <a:p>
            <a:pPr lvl="1"/>
            <a:r>
              <a:rPr lang="en-US" sz="2800" dirty="0" smtClean="0"/>
              <a:t>Mean</a:t>
            </a:r>
            <a:r>
              <a:rPr lang="en-US" sz="2800" dirty="0"/>
              <a:t>: graph patterns (i.e. RDF graphs with variables)</a:t>
            </a:r>
            <a:endParaRPr lang="es-EC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4014740"/>
            <a:ext cx="6650762" cy="17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Idea of SPARQL Queries</a:t>
            </a:r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45" y="1752576"/>
            <a:ext cx="10154667" cy="30345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840" y="5103953"/>
            <a:ext cx="6650762" cy="17540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45" y="5191520"/>
            <a:ext cx="28384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Idea of SPARQL </a:t>
            </a:r>
            <a:r>
              <a:rPr lang="en-US" dirty="0" smtClean="0"/>
              <a:t>Queries</a:t>
            </a:r>
          </a:p>
          <a:p>
            <a:r>
              <a:rPr lang="es-EC" dirty="0" err="1">
                <a:solidFill>
                  <a:schemeClr val="tx2"/>
                </a:solidFill>
              </a:rPr>
              <a:t>Components</a:t>
            </a:r>
            <a:r>
              <a:rPr lang="es-EC" dirty="0">
                <a:solidFill>
                  <a:schemeClr val="tx2"/>
                </a:solidFill>
              </a:rPr>
              <a:t> of SPARQL </a:t>
            </a:r>
            <a:r>
              <a:rPr lang="es-EC" dirty="0" err="1" smtClean="0">
                <a:solidFill>
                  <a:schemeClr val="tx2"/>
                </a:solidFill>
              </a:rPr>
              <a:t>Queries</a:t>
            </a:r>
            <a:endParaRPr lang="es-EC" dirty="0" smtClean="0">
              <a:solidFill>
                <a:schemeClr val="tx2"/>
              </a:solidFill>
            </a:endParaRPr>
          </a:p>
          <a:p>
            <a:r>
              <a:rPr lang="es-EC" dirty="0" err="1"/>
              <a:t>Graph</a:t>
            </a:r>
            <a:r>
              <a:rPr lang="es-EC" dirty="0"/>
              <a:t> </a:t>
            </a:r>
            <a:r>
              <a:rPr lang="es-EC" dirty="0" err="1" smtClean="0"/>
              <a:t>Patterns</a:t>
            </a:r>
            <a:endParaRPr lang="es-EC" dirty="0" smtClean="0"/>
          </a:p>
          <a:p>
            <a:r>
              <a:rPr lang="es-EC" dirty="0" err="1"/>
              <a:t>Constraints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 smtClean="0"/>
              <a:t>Solutions</a:t>
            </a:r>
            <a:endParaRPr lang="es-EC" dirty="0" smtClean="0"/>
          </a:p>
          <a:p>
            <a:r>
              <a:rPr lang="es-EC" dirty="0" err="1"/>
              <a:t>Components</a:t>
            </a:r>
            <a:r>
              <a:rPr lang="es-EC" dirty="0"/>
              <a:t> of SPARQL </a:t>
            </a:r>
            <a:r>
              <a:rPr lang="es-EC" dirty="0" err="1" smtClean="0"/>
              <a:t>Queries</a:t>
            </a:r>
            <a:r>
              <a:rPr lang="es-EC" dirty="0" smtClean="0"/>
              <a:t>: </a:t>
            </a:r>
            <a:r>
              <a:rPr lang="es-EC" dirty="0" err="1" smtClean="0"/>
              <a:t>Other</a:t>
            </a:r>
            <a:r>
              <a:rPr lang="es-EC" dirty="0" smtClean="0"/>
              <a:t> </a:t>
            </a:r>
            <a:r>
              <a:rPr lang="es-EC" dirty="0" err="1" smtClean="0"/>
              <a:t>feautures</a:t>
            </a:r>
            <a:endParaRPr lang="es-EC" dirty="0" smtClean="0"/>
          </a:p>
          <a:p>
            <a:r>
              <a:rPr lang="es-EC" dirty="0" err="1"/>
              <a:t>Solution</a:t>
            </a:r>
            <a:r>
              <a:rPr lang="es-EC" dirty="0"/>
              <a:t> </a:t>
            </a:r>
            <a:r>
              <a:rPr lang="es-EC" dirty="0" err="1" smtClean="0"/>
              <a:t>Modifiers</a:t>
            </a:r>
            <a:endParaRPr lang="es-EC" dirty="0" smtClean="0"/>
          </a:p>
          <a:p>
            <a:r>
              <a:rPr lang="es-EC" dirty="0" smtClean="0"/>
              <a:t>SPARQL 1.1</a:t>
            </a:r>
          </a:p>
          <a:p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882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Components</a:t>
            </a:r>
            <a:r>
              <a:rPr lang="es-EC" b="1" dirty="0"/>
              <a:t> of SPARQL </a:t>
            </a:r>
            <a:r>
              <a:rPr lang="es-EC" b="1" dirty="0" err="1"/>
              <a:t>Queries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984" y="2017059"/>
            <a:ext cx="10231246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Components</a:t>
            </a:r>
            <a:r>
              <a:rPr lang="es-EC" b="1" dirty="0"/>
              <a:t> of SPARQL </a:t>
            </a:r>
            <a:r>
              <a:rPr lang="es-EC" b="1" dirty="0" err="1"/>
              <a:t>Queries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/>
          </a:p>
          <a:p>
            <a:r>
              <a:rPr lang="es-EC" b="1" dirty="0" smtClean="0"/>
              <a:t>Prologue</a:t>
            </a:r>
            <a:r>
              <a:rPr lang="es-EC" b="1" dirty="0"/>
              <a:t>:</a:t>
            </a:r>
          </a:p>
          <a:p>
            <a:pPr lvl="1"/>
            <a:r>
              <a:rPr lang="en-US" dirty="0" smtClean="0"/>
              <a:t>Prefix </a:t>
            </a:r>
            <a:r>
              <a:rPr lang="en-US" dirty="0"/>
              <a:t>definitions for using compact URIs </a:t>
            </a:r>
            <a:endParaRPr lang="en-US" dirty="0" smtClean="0"/>
          </a:p>
          <a:p>
            <a:pPr lvl="1"/>
            <a:r>
              <a:rPr lang="en-US" dirty="0" smtClean="0"/>
              <a:t>Attention </a:t>
            </a:r>
            <a:r>
              <a:rPr lang="en-US" dirty="0"/>
              <a:t>(difference to Turtle): No period </a:t>
            </a:r>
            <a:r>
              <a:rPr lang="en-US" dirty="0" smtClean="0"/>
              <a:t>(“.”) character as separator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50076" cy="32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Components</a:t>
            </a:r>
            <a:r>
              <a:rPr lang="es-EC" b="1" dirty="0"/>
              <a:t> of SPARQL </a:t>
            </a:r>
            <a:r>
              <a:rPr lang="es-EC" b="1" dirty="0" err="1"/>
              <a:t>Queries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>
            <a:normAutofit lnSpcReduction="10000"/>
          </a:bodyPr>
          <a:lstStyle/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/>
          </a:p>
          <a:p>
            <a:endParaRPr lang="es-EC" b="1" dirty="0" smtClean="0"/>
          </a:p>
          <a:p>
            <a:endParaRPr lang="es-EC" b="1" dirty="0" smtClean="0"/>
          </a:p>
          <a:p>
            <a:endParaRPr lang="es-EC" b="1" dirty="0"/>
          </a:p>
          <a:p>
            <a:r>
              <a:rPr lang="es-EC" b="1" dirty="0" err="1"/>
              <a:t>Result</a:t>
            </a:r>
            <a:r>
              <a:rPr lang="es-EC" b="1" dirty="0"/>
              <a:t> </a:t>
            </a:r>
            <a:r>
              <a:rPr lang="es-EC" b="1" dirty="0" err="1"/>
              <a:t>form</a:t>
            </a:r>
            <a:r>
              <a:rPr lang="es-EC" b="1" dirty="0"/>
              <a:t> </a:t>
            </a:r>
            <a:r>
              <a:rPr lang="es-EC" b="1" dirty="0" err="1"/>
              <a:t>specification</a:t>
            </a:r>
            <a:r>
              <a:rPr lang="es-EC" b="1" dirty="0"/>
              <a:t>:</a:t>
            </a:r>
          </a:p>
          <a:p>
            <a:pPr lvl="1"/>
            <a:r>
              <a:rPr lang="en-US" dirty="0" smtClean="0"/>
              <a:t>SELECT</a:t>
            </a:r>
            <a:r>
              <a:rPr lang="en-US" dirty="0"/>
              <a:t>, DESCRIBE, CONSTRUCT, or ASK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712874" cy="33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504</Words>
  <Application>Microsoft Office PowerPoint</Application>
  <PresentationFormat>Panorámica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SPARQL</vt:lpstr>
      <vt:lpstr>Content</vt:lpstr>
      <vt:lpstr>SPARQL in General</vt:lpstr>
      <vt:lpstr>Main Idea of SPARQL Queries</vt:lpstr>
      <vt:lpstr>Main Idea of SPARQL Queries</vt:lpstr>
      <vt:lpstr>Content</vt:lpstr>
      <vt:lpstr>Components of SPARQL Queries</vt:lpstr>
      <vt:lpstr>Components of SPARQL Queries</vt:lpstr>
      <vt:lpstr>Components of SPARQL Queries</vt:lpstr>
      <vt:lpstr>Components of SPARQL Queries</vt:lpstr>
      <vt:lpstr>Components of SPARQL Queries</vt:lpstr>
      <vt:lpstr>Content</vt:lpstr>
      <vt:lpstr>Graph Patterns</vt:lpstr>
      <vt:lpstr>Basic Graph Patterns</vt:lpstr>
      <vt:lpstr>Basic Graph Patterns</vt:lpstr>
      <vt:lpstr>Basic Graph Patterns (Example)</vt:lpstr>
      <vt:lpstr>Basic Graph Patterns (Example)</vt:lpstr>
      <vt:lpstr>Basic Graph Patterns (Example)</vt:lpstr>
      <vt:lpstr>Basic Graph Patterns (Example)</vt:lpstr>
      <vt:lpstr>Basic Graph Patterns (Example)</vt:lpstr>
      <vt:lpstr>Optional Graph Patterns</vt:lpstr>
      <vt:lpstr>Optional Graph Patterns</vt:lpstr>
      <vt:lpstr>Union Graph Patterns</vt:lpstr>
      <vt:lpstr>Union Graph Patterns</vt:lpstr>
      <vt:lpstr>Group Graph Patterns</vt:lpstr>
      <vt:lpstr>Practica 14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Schema</dc:title>
  <dc:creator>Usuario-03</dc:creator>
  <cp:lastModifiedBy>Usuario-03</cp:lastModifiedBy>
  <cp:revision>37</cp:revision>
  <dcterms:created xsi:type="dcterms:W3CDTF">2019-01-16T01:11:43Z</dcterms:created>
  <dcterms:modified xsi:type="dcterms:W3CDTF">2021-01-03T16:25:52Z</dcterms:modified>
</cp:coreProperties>
</file>