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299" r:id="rId4"/>
    <p:sldId id="300" r:id="rId5"/>
    <p:sldId id="301" r:id="rId6"/>
    <p:sldId id="302" r:id="rId7"/>
    <p:sldId id="303" r:id="rId8"/>
    <p:sldId id="305" r:id="rId9"/>
    <p:sldId id="318" r:id="rId10"/>
    <p:sldId id="306" r:id="rId11"/>
    <p:sldId id="307" r:id="rId12"/>
    <p:sldId id="308" r:id="rId13"/>
    <p:sldId id="319" r:id="rId14"/>
    <p:sldId id="309" r:id="rId15"/>
    <p:sldId id="310" r:id="rId16"/>
    <p:sldId id="311" r:id="rId17"/>
    <p:sldId id="312" r:id="rId18"/>
    <p:sldId id="320" r:id="rId19"/>
    <p:sldId id="313" r:id="rId20"/>
    <p:sldId id="314" r:id="rId21"/>
    <p:sldId id="272" r:id="rId2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03/01/2021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3133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03/01/2021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189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03/01/2021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4536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03/01/2021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9892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03/01/2021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320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03/01/2021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228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03/01/2021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1697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03/01/2021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030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03/01/2021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577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03/01/2021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1654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03/01/2021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416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CCBE7-49EF-4B85-9411-6C73C66C381A}" type="datetimeFigureOut">
              <a:rPr lang="es-EC" smtClean="0"/>
              <a:t>03/01/2021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968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uricio.espinoza@ucuenca.edu.e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SPARQL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02927"/>
          </a:xfrm>
        </p:spPr>
        <p:txBody>
          <a:bodyPr>
            <a:normAutofit/>
          </a:bodyPr>
          <a:lstStyle/>
          <a:p>
            <a:r>
              <a:rPr lang="en-US" dirty="0" smtClean="0"/>
              <a:t>Mauricio Espinoza </a:t>
            </a:r>
            <a:r>
              <a:rPr lang="en-US" dirty="0" err="1" smtClean="0"/>
              <a:t>Mejía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mauricio.espinoza@ucuenca.edu.ec</a:t>
            </a:r>
            <a:endParaRPr lang="en-US" dirty="0" smtClean="0"/>
          </a:p>
          <a:p>
            <a:endParaRPr lang="en-US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372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Components</a:t>
            </a:r>
            <a:r>
              <a:rPr lang="es-EC" b="1" dirty="0"/>
              <a:t> of SPARQL </a:t>
            </a:r>
            <a:r>
              <a:rPr lang="es-EC" b="1" dirty="0" err="1"/>
              <a:t>Queries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b="1" dirty="0" smtClean="0"/>
          </a:p>
          <a:p>
            <a:endParaRPr lang="es-EC" b="1" dirty="0"/>
          </a:p>
          <a:p>
            <a:endParaRPr lang="es-EC" b="1" dirty="0" smtClean="0"/>
          </a:p>
          <a:p>
            <a:endParaRPr lang="es-EC" b="1" dirty="0"/>
          </a:p>
          <a:p>
            <a:endParaRPr lang="es-EC" b="1" dirty="0" smtClean="0"/>
          </a:p>
          <a:p>
            <a:endParaRPr lang="es-EC" b="1" dirty="0"/>
          </a:p>
          <a:p>
            <a:r>
              <a:rPr lang="es-EC" b="1" dirty="0" err="1" smtClean="0"/>
              <a:t>Result</a:t>
            </a:r>
            <a:r>
              <a:rPr lang="es-EC" b="1" dirty="0" smtClean="0"/>
              <a:t> </a:t>
            </a:r>
            <a:r>
              <a:rPr lang="es-EC" b="1" dirty="0" err="1"/>
              <a:t>form</a:t>
            </a:r>
            <a:r>
              <a:rPr lang="es-EC" b="1" dirty="0"/>
              <a:t> </a:t>
            </a:r>
            <a:r>
              <a:rPr lang="es-EC" b="1" dirty="0" err="1"/>
              <a:t>specification</a:t>
            </a:r>
            <a:r>
              <a:rPr lang="es-EC" b="1" dirty="0"/>
              <a:t>:</a:t>
            </a:r>
          </a:p>
          <a:p>
            <a:r>
              <a:rPr lang="en-US" dirty="0" smtClean="0"/>
              <a:t>SELECT</a:t>
            </a:r>
            <a:r>
              <a:rPr lang="en-US" dirty="0"/>
              <a:t>, DESCRIBE, CONSTRUCT, or ASK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09571"/>
            <a:ext cx="8589747" cy="32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Result</a:t>
            </a:r>
            <a:r>
              <a:rPr lang="es-EC" b="1" dirty="0"/>
              <a:t> </a:t>
            </a:r>
            <a:r>
              <a:rPr lang="es-EC" b="1" dirty="0" err="1"/>
              <a:t>Forms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1" dirty="0"/>
              <a:t>SELECT</a:t>
            </a:r>
          </a:p>
          <a:p>
            <a:pPr lvl="1"/>
            <a:r>
              <a:rPr lang="en-US" dirty="0" smtClean="0"/>
              <a:t>Result</a:t>
            </a:r>
            <a:r>
              <a:rPr lang="en-US" dirty="0"/>
              <a:t>: sequence of solutions (i.e. sets of variable bindings)</a:t>
            </a:r>
          </a:p>
          <a:p>
            <a:pPr lvl="1"/>
            <a:r>
              <a:rPr lang="en-US" dirty="0" smtClean="0"/>
              <a:t>Selected </a:t>
            </a:r>
            <a:r>
              <a:rPr lang="en-US" dirty="0"/>
              <a:t>variables separated by space (not by comma!)</a:t>
            </a:r>
          </a:p>
          <a:p>
            <a:pPr lvl="1"/>
            <a:r>
              <a:rPr lang="en-US" dirty="0" smtClean="0"/>
              <a:t>Asterisk </a:t>
            </a:r>
            <a:r>
              <a:rPr lang="en-US" dirty="0"/>
              <a:t>character (“*”) selects all variables in the </a:t>
            </a:r>
            <a:r>
              <a:rPr lang="en-US" dirty="0" smtClean="0"/>
              <a:t>pattern</a:t>
            </a:r>
          </a:p>
          <a:p>
            <a:r>
              <a:rPr lang="es-EC" b="1" dirty="0" smtClean="0"/>
              <a:t>ASK</a:t>
            </a:r>
            <a:endParaRPr lang="es-EC" b="1" dirty="0"/>
          </a:p>
          <a:p>
            <a:pPr lvl="1"/>
            <a:r>
              <a:rPr lang="en-US" dirty="0" smtClean="0"/>
              <a:t>Check </a:t>
            </a:r>
            <a:r>
              <a:rPr lang="en-US" dirty="0"/>
              <a:t>whether there is at least one result</a:t>
            </a:r>
          </a:p>
          <a:p>
            <a:pPr lvl="1"/>
            <a:r>
              <a:rPr lang="es-EC" dirty="0" err="1" smtClean="0"/>
              <a:t>Result</a:t>
            </a:r>
            <a:r>
              <a:rPr lang="es-EC" dirty="0"/>
              <a:t>: true </a:t>
            </a:r>
            <a:r>
              <a:rPr lang="es-EC" dirty="0" err="1"/>
              <a:t>or</a:t>
            </a:r>
            <a:r>
              <a:rPr lang="es-EC" dirty="0"/>
              <a:t> false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Do we have data about volcanos?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369" y="5296667"/>
            <a:ext cx="5652368" cy="139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7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Components</a:t>
            </a:r>
            <a:r>
              <a:rPr lang="es-EC" b="1" dirty="0"/>
              <a:t> of SPARQL </a:t>
            </a:r>
            <a:r>
              <a:rPr lang="es-EC" b="1" dirty="0" err="1"/>
              <a:t>Queries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s-EC" dirty="0" smtClean="0"/>
          </a:p>
          <a:p>
            <a:endParaRPr lang="es-EC" dirty="0"/>
          </a:p>
          <a:p>
            <a:endParaRPr lang="es-EC" dirty="0" smtClean="0"/>
          </a:p>
          <a:p>
            <a:endParaRPr lang="es-EC" dirty="0"/>
          </a:p>
          <a:p>
            <a:endParaRPr lang="es-EC" dirty="0" smtClean="0"/>
          </a:p>
          <a:p>
            <a:endParaRPr lang="es-EC" dirty="0"/>
          </a:p>
          <a:p>
            <a:endParaRPr lang="es-EC" b="1" dirty="0" smtClean="0"/>
          </a:p>
          <a:p>
            <a:r>
              <a:rPr lang="es-EC" b="1" dirty="0" err="1" smtClean="0"/>
              <a:t>Solution</a:t>
            </a:r>
            <a:r>
              <a:rPr lang="es-EC" b="1" dirty="0" smtClean="0"/>
              <a:t> </a:t>
            </a:r>
            <a:r>
              <a:rPr lang="es-EC" b="1" dirty="0" err="1"/>
              <a:t>modifiers</a:t>
            </a:r>
            <a:r>
              <a:rPr lang="es-EC" b="1" dirty="0"/>
              <a:t>:</a:t>
            </a:r>
          </a:p>
          <a:p>
            <a:pPr lvl="1"/>
            <a:r>
              <a:rPr lang="es-EC" dirty="0" err="1" smtClean="0"/>
              <a:t>Only</a:t>
            </a:r>
            <a:r>
              <a:rPr lang="es-EC" dirty="0" smtClean="0"/>
              <a:t> </a:t>
            </a:r>
            <a:r>
              <a:rPr lang="es-EC" dirty="0" err="1"/>
              <a:t>for</a:t>
            </a:r>
            <a:r>
              <a:rPr lang="es-EC" dirty="0"/>
              <a:t> SELECT </a:t>
            </a:r>
            <a:r>
              <a:rPr lang="es-EC" dirty="0" err="1"/>
              <a:t>queries</a:t>
            </a:r>
            <a:endParaRPr lang="es-EC" dirty="0"/>
          </a:p>
          <a:p>
            <a:pPr lvl="1"/>
            <a:r>
              <a:rPr lang="en-US" dirty="0" smtClean="0"/>
              <a:t>Modify </a:t>
            </a:r>
            <a:r>
              <a:rPr lang="en-US" dirty="0"/>
              <a:t>the result set as a whole (not single solutions)</a:t>
            </a:r>
          </a:p>
          <a:p>
            <a:pPr lvl="1"/>
            <a:r>
              <a:rPr lang="en-US" dirty="0" smtClean="0"/>
              <a:t>Keywords</a:t>
            </a:r>
            <a:r>
              <a:rPr lang="en-US" dirty="0"/>
              <a:t>: DISTINCT, ORDER BY, LIMIT, and OFFSET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4676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Content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Idea of SPARQL </a:t>
            </a:r>
            <a:r>
              <a:rPr lang="en-US" dirty="0" smtClean="0"/>
              <a:t>Queries</a:t>
            </a:r>
          </a:p>
          <a:p>
            <a:r>
              <a:rPr lang="es-EC" dirty="0" err="1"/>
              <a:t>Components</a:t>
            </a:r>
            <a:r>
              <a:rPr lang="es-EC" dirty="0"/>
              <a:t> of SPARQL </a:t>
            </a:r>
            <a:r>
              <a:rPr lang="es-EC" dirty="0" err="1" smtClean="0"/>
              <a:t>Queries</a:t>
            </a:r>
            <a:endParaRPr lang="es-EC" dirty="0" smtClean="0"/>
          </a:p>
          <a:p>
            <a:r>
              <a:rPr lang="es-EC" dirty="0" err="1"/>
              <a:t>Graph</a:t>
            </a:r>
            <a:r>
              <a:rPr lang="es-EC" dirty="0"/>
              <a:t> </a:t>
            </a:r>
            <a:r>
              <a:rPr lang="es-EC" dirty="0" err="1" smtClean="0"/>
              <a:t>Patterns</a:t>
            </a:r>
            <a:endParaRPr lang="es-EC" dirty="0" smtClean="0"/>
          </a:p>
          <a:p>
            <a:r>
              <a:rPr lang="es-EC" dirty="0" err="1"/>
              <a:t>Constraints</a:t>
            </a:r>
            <a:r>
              <a:rPr lang="es-EC" dirty="0"/>
              <a:t> </a:t>
            </a:r>
            <a:r>
              <a:rPr lang="es-EC" dirty="0" err="1"/>
              <a:t>on</a:t>
            </a:r>
            <a:r>
              <a:rPr lang="es-EC" dirty="0"/>
              <a:t> </a:t>
            </a:r>
            <a:r>
              <a:rPr lang="es-EC" dirty="0" err="1" smtClean="0"/>
              <a:t>Solutions</a:t>
            </a:r>
            <a:endParaRPr lang="es-EC" dirty="0" smtClean="0"/>
          </a:p>
          <a:p>
            <a:r>
              <a:rPr lang="es-EC" dirty="0" err="1"/>
              <a:t>Components</a:t>
            </a:r>
            <a:r>
              <a:rPr lang="es-EC" dirty="0"/>
              <a:t> of SPARQL </a:t>
            </a:r>
            <a:r>
              <a:rPr lang="es-EC" dirty="0" err="1" smtClean="0"/>
              <a:t>Queries</a:t>
            </a:r>
            <a:r>
              <a:rPr lang="es-EC" dirty="0" smtClean="0"/>
              <a:t>: </a:t>
            </a:r>
            <a:r>
              <a:rPr lang="es-EC" dirty="0" err="1" smtClean="0"/>
              <a:t>Other</a:t>
            </a:r>
            <a:r>
              <a:rPr lang="es-EC" dirty="0" smtClean="0"/>
              <a:t> </a:t>
            </a:r>
            <a:r>
              <a:rPr lang="es-EC" dirty="0" err="1" smtClean="0"/>
              <a:t>feautures</a:t>
            </a:r>
            <a:endParaRPr lang="es-EC" dirty="0" smtClean="0"/>
          </a:p>
          <a:p>
            <a:r>
              <a:rPr lang="es-EC" dirty="0" err="1">
                <a:solidFill>
                  <a:schemeClr val="tx2"/>
                </a:solidFill>
              </a:rPr>
              <a:t>Solution</a:t>
            </a:r>
            <a:r>
              <a:rPr lang="es-EC" dirty="0">
                <a:solidFill>
                  <a:schemeClr val="tx2"/>
                </a:solidFill>
              </a:rPr>
              <a:t> </a:t>
            </a:r>
            <a:r>
              <a:rPr lang="es-EC" dirty="0" err="1" smtClean="0">
                <a:solidFill>
                  <a:schemeClr val="tx2"/>
                </a:solidFill>
              </a:rPr>
              <a:t>Modifiers</a:t>
            </a:r>
            <a:endParaRPr lang="es-EC" dirty="0" smtClean="0">
              <a:solidFill>
                <a:schemeClr val="tx2"/>
              </a:solidFill>
            </a:endParaRPr>
          </a:p>
          <a:p>
            <a:r>
              <a:rPr lang="es-EC" dirty="0" smtClean="0"/>
              <a:t>SPARQL 1.1</a:t>
            </a:r>
          </a:p>
          <a:p>
            <a:endParaRPr lang="es-EC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20204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Solution</a:t>
            </a:r>
            <a:r>
              <a:rPr lang="es-EC" b="1" dirty="0"/>
              <a:t> </a:t>
            </a:r>
            <a:r>
              <a:rPr lang="es-EC" b="1" dirty="0" err="1"/>
              <a:t>Modifiers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DISTINCT removes duplicates from the result set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85410"/>
            <a:ext cx="7924599" cy="422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Solution</a:t>
            </a:r>
            <a:r>
              <a:rPr lang="es-EC" b="1" dirty="0"/>
              <a:t> </a:t>
            </a:r>
            <a:r>
              <a:rPr lang="es-EC" b="1" dirty="0" err="1"/>
              <a:t>Modifiers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DISTINCT removes duplicates from the result set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7533"/>
            <a:ext cx="8541653" cy="402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6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Solution</a:t>
            </a:r>
            <a:r>
              <a:rPr lang="es-EC" b="1" dirty="0"/>
              <a:t> </a:t>
            </a:r>
            <a:r>
              <a:rPr lang="es-EC" b="1" dirty="0" err="1"/>
              <a:t>Modifiers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ORDER BY orders the </a:t>
            </a:r>
            <a:r>
              <a:rPr lang="en-US" b="1" dirty="0" smtClean="0"/>
              <a:t>results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/>
              <a:t>How do we order different kinds of elements?</a:t>
            </a:r>
          </a:p>
          <a:p>
            <a:pPr lvl="1"/>
            <a:r>
              <a:rPr lang="sv-SE" dirty="0"/>
              <a:t>unbound variable &lt; blank node &lt; URI &lt; literal</a:t>
            </a:r>
          </a:p>
          <a:p>
            <a:pPr lvl="1"/>
            <a:r>
              <a:rPr lang="es-EC" dirty="0" smtClean="0"/>
              <a:t>ASC </a:t>
            </a:r>
            <a:r>
              <a:rPr lang="es-EC" dirty="0" err="1"/>
              <a:t>for</a:t>
            </a:r>
            <a:r>
              <a:rPr lang="es-EC" dirty="0"/>
              <a:t> </a:t>
            </a:r>
            <a:r>
              <a:rPr lang="es-EC" dirty="0" err="1"/>
              <a:t>ascending</a:t>
            </a:r>
            <a:r>
              <a:rPr lang="es-EC" dirty="0"/>
              <a:t> (default) and DESC </a:t>
            </a:r>
            <a:r>
              <a:rPr lang="es-EC" dirty="0" err="1"/>
              <a:t>for</a:t>
            </a:r>
            <a:r>
              <a:rPr lang="es-EC" dirty="0"/>
              <a:t> </a:t>
            </a:r>
            <a:r>
              <a:rPr lang="es-EC" dirty="0" err="1" smtClean="0"/>
              <a:t>descending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0216"/>
            <a:ext cx="8378741" cy="134486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34052"/>
            <a:ext cx="8409016" cy="167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Solution</a:t>
            </a:r>
            <a:r>
              <a:rPr lang="es-EC" b="1" dirty="0"/>
              <a:t> </a:t>
            </a:r>
            <a:r>
              <a:rPr lang="es-EC" b="1" dirty="0" err="1"/>
              <a:t>Modifiers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LIMIT – limits the number of </a:t>
            </a:r>
            <a:r>
              <a:rPr lang="en-US" b="1" dirty="0" smtClean="0"/>
              <a:t>results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OFFSET </a:t>
            </a:r>
            <a:r>
              <a:rPr lang="en-US" b="1" dirty="0"/>
              <a:t>– position/index of the first reported </a:t>
            </a:r>
            <a:r>
              <a:rPr lang="en-US" b="1" dirty="0" smtClean="0"/>
              <a:t>results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Order of result should be </a:t>
            </a:r>
            <a:r>
              <a:rPr lang="en-US" b="1" dirty="0" smtClean="0"/>
              <a:t>predictable (</a:t>
            </a:r>
            <a:r>
              <a:rPr lang="en-US" b="1" dirty="0"/>
              <a:t>i.e. combine with ORDER BY)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17" y="2317341"/>
            <a:ext cx="7486650" cy="14859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17" y="4266202"/>
            <a:ext cx="74485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Content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Idea of SPARQL </a:t>
            </a:r>
            <a:r>
              <a:rPr lang="en-US" dirty="0" smtClean="0"/>
              <a:t>Queries</a:t>
            </a:r>
          </a:p>
          <a:p>
            <a:r>
              <a:rPr lang="es-EC" dirty="0" err="1"/>
              <a:t>Components</a:t>
            </a:r>
            <a:r>
              <a:rPr lang="es-EC" dirty="0"/>
              <a:t> of SPARQL </a:t>
            </a:r>
            <a:r>
              <a:rPr lang="es-EC" dirty="0" err="1" smtClean="0"/>
              <a:t>Queries</a:t>
            </a:r>
            <a:endParaRPr lang="es-EC" dirty="0" smtClean="0"/>
          </a:p>
          <a:p>
            <a:r>
              <a:rPr lang="es-EC" dirty="0" err="1"/>
              <a:t>Graph</a:t>
            </a:r>
            <a:r>
              <a:rPr lang="es-EC" dirty="0"/>
              <a:t> </a:t>
            </a:r>
            <a:r>
              <a:rPr lang="es-EC" dirty="0" err="1" smtClean="0"/>
              <a:t>Patterns</a:t>
            </a:r>
            <a:endParaRPr lang="es-EC" dirty="0" smtClean="0"/>
          </a:p>
          <a:p>
            <a:r>
              <a:rPr lang="es-EC" dirty="0" err="1"/>
              <a:t>Constraints</a:t>
            </a:r>
            <a:r>
              <a:rPr lang="es-EC" dirty="0"/>
              <a:t> </a:t>
            </a:r>
            <a:r>
              <a:rPr lang="es-EC" dirty="0" err="1"/>
              <a:t>on</a:t>
            </a:r>
            <a:r>
              <a:rPr lang="es-EC" dirty="0"/>
              <a:t> </a:t>
            </a:r>
            <a:r>
              <a:rPr lang="es-EC" dirty="0" err="1" smtClean="0"/>
              <a:t>Solutions</a:t>
            </a:r>
            <a:endParaRPr lang="es-EC" dirty="0" smtClean="0"/>
          </a:p>
          <a:p>
            <a:r>
              <a:rPr lang="es-EC" dirty="0" err="1"/>
              <a:t>Components</a:t>
            </a:r>
            <a:r>
              <a:rPr lang="es-EC" dirty="0"/>
              <a:t> of SPARQL </a:t>
            </a:r>
            <a:r>
              <a:rPr lang="es-EC" dirty="0" err="1" smtClean="0"/>
              <a:t>Queries</a:t>
            </a:r>
            <a:r>
              <a:rPr lang="es-EC" dirty="0" smtClean="0"/>
              <a:t>: </a:t>
            </a:r>
            <a:r>
              <a:rPr lang="es-EC" dirty="0" err="1" smtClean="0"/>
              <a:t>Other</a:t>
            </a:r>
            <a:r>
              <a:rPr lang="es-EC" dirty="0" smtClean="0"/>
              <a:t> </a:t>
            </a:r>
            <a:r>
              <a:rPr lang="es-EC" dirty="0" err="1" smtClean="0"/>
              <a:t>feautures</a:t>
            </a:r>
            <a:endParaRPr lang="es-EC" dirty="0" smtClean="0"/>
          </a:p>
          <a:p>
            <a:r>
              <a:rPr lang="es-EC" dirty="0" err="1"/>
              <a:t>Solution</a:t>
            </a:r>
            <a:r>
              <a:rPr lang="es-EC" dirty="0"/>
              <a:t> </a:t>
            </a:r>
            <a:r>
              <a:rPr lang="es-EC" dirty="0" err="1" smtClean="0"/>
              <a:t>Modifiers</a:t>
            </a:r>
            <a:endParaRPr lang="es-EC" dirty="0" smtClean="0"/>
          </a:p>
          <a:p>
            <a:r>
              <a:rPr lang="es-EC" dirty="0" smtClean="0">
                <a:solidFill>
                  <a:schemeClr val="tx2"/>
                </a:solidFill>
              </a:rPr>
              <a:t>SPARQL 1.1</a:t>
            </a:r>
          </a:p>
          <a:p>
            <a:endParaRPr lang="es-EC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97062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SPARQL 1.1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New features of SPARQL 1.1 Query:</a:t>
            </a:r>
          </a:p>
          <a:p>
            <a:r>
              <a:rPr lang="en-US" dirty="0" smtClean="0"/>
              <a:t>Aggregate </a:t>
            </a:r>
            <a:r>
              <a:rPr lang="en-US" dirty="0"/>
              <a:t>functions (e.g. COUNT, SUM, AVG)</a:t>
            </a:r>
          </a:p>
          <a:p>
            <a:r>
              <a:rPr lang="es-EC" dirty="0" err="1" smtClean="0"/>
              <a:t>Subqueries</a:t>
            </a:r>
            <a:endParaRPr lang="es-EC" dirty="0"/>
          </a:p>
          <a:p>
            <a:r>
              <a:rPr lang="en-US" dirty="0" smtClean="0"/>
              <a:t>Negation </a:t>
            </a:r>
            <a:r>
              <a:rPr lang="en-US" dirty="0"/>
              <a:t>(EXISTS, NOT EXISTS, MINUS)</a:t>
            </a:r>
          </a:p>
          <a:p>
            <a:r>
              <a:rPr lang="en-US" dirty="0" smtClean="0"/>
              <a:t>Basic </a:t>
            </a:r>
            <a:r>
              <a:rPr lang="en-US" dirty="0"/>
              <a:t>query federation (SERVICE, BINDINGS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….</a:t>
            </a:r>
            <a:endParaRPr lang="en-US" dirty="0"/>
          </a:p>
          <a:p>
            <a:pPr marL="0" indent="0">
              <a:buNone/>
            </a:pPr>
            <a:r>
              <a:rPr lang="es-EC" dirty="0" smtClean="0"/>
              <a:t> </a:t>
            </a:r>
            <a:r>
              <a:rPr lang="es-EC" b="1" dirty="0"/>
              <a:t>SPARQL 1.1 </a:t>
            </a:r>
            <a:r>
              <a:rPr lang="es-EC" b="1" dirty="0" err="1"/>
              <a:t>Update</a:t>
            </a:r>
            <a:r>
              <a:rPr lang="es-EC" b="1" dirty="0"/>
              <a:t>:</a:t>
            </a:r>
          </a:p>
          <a:p>
            <a:r>
              <a:rPr lang="es-EC" dirty="0" err="1" smtClean="0"/>
              <a:t>Graph</a:t>
            </a:r>
            <a:r>
              <a:rPr lang="es-EC" dirty="0" smtClean="0"/>
              <a:t> </a:t>
            </a:r>
            <a:r>
              <a:rPr lang="es-EC" dirty="0" err="1"/>
              <a:t>update</a:t>
            </a:r>
            <a:r>
              <a:rPr lang="es-EC" dirty="0"/>
              <a:t> (INSERT DATA, DELETE DATA, INSERT</a:t>
            </a:r>
            <a:r>
              <a:rPr lang="es-EC" dirty="0" smtClean="0"/>
              <a:t>, </a:t>
            </a:r>
            <a:r>
              <a:rPr lang="en-US" dirty="0" smtClean="0"/>
              <a:t>DELETE</a:t>
            </a:r>
            <a:r>
              <a:rPr lang="en-US" dirty="0"/>
              <a:t>, DELETE WHERE, LOAD, CLEAR)</a:t>
            </a:r>
          </a:p>
          <a:p>
            <a:r>
              <a:rPr lang="en-US" dirty="0" smtClean="0"/>
              <a:t>Graph </a:t>
            </a:r>
            <a:r>
              <a:rPr lang="en-US" dirty="0"/>
              <a:t>management (CREATE, DROP, COPY, MOVE, ADD)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5487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Content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Idea of SPARQL </a:t>
            </a:r>
            <a:r>
              <a:rPr lang="en-US" dirty="0" smtClean="0"/>
              <a:t>Queries</a:t>
            </a:r>
          </a:p>
          <a:p>
            <a:r>
              <a:rPr lang="es-EC" dirty="0" err="1"/>
              <a:t>Components</a:t>
            </a:r>
            <a:r>
              <a:rPr lang="es-EC" dirty="0"/>
              <a:t> of SPARQL </a:t>
            </a:r>
            <a:r>
              <a:rPr lang="es-EC" dirty="0" err="1" smtClean="0"/>
              <a:t>Queries</a:t>
            </a:r>
            <a:endParaRPr lang="es-EC" dirty="0" smtClean="0"/>
          </a:p>
          <a:p>
            <a:r>
              <a:rPr lang="es-EC" dirty="0" err="1"/>
              <a:t>Graph</a:t>
            </a:r>
            <a:r>
              <a:rPr lang="es-EC" dirty="0"/>
              <a:t> </a:t>
            </a:r>
            <a:r>
              <a:rPr lang="es-EC" dirty="0" err="1" smtClean="0"/>
              <a:t>Patterns</a:t>
            </a:r>
            <a:endParaRPr lang="es-EC" dirty="0" smtClean="0"/>
          </a:p>
          <a:p>
            <a:r>
              <a:rPr lang="es-EC" dirty="0" err="1">
                <a:solidFill>
                  <a:schemeClr val="tx2"/>
                </a:solidFill>
              </a:rPr>
              <a:t>Constraints</a:t>
            </a:r>
            <a:r>
              <a:rPr lang="es-EC" dirty="0">
                <a:solidFill>
                  <a:schemeClr val="tx2"/>
                </a:solidFill>
              </a:rPr>
              <a:t> </a:t>
            </a:r>
            <a:r>
              <a:rPr lang="es-EC" dirty="0" err="1">
                <a:solidFill>
                  <a:schemeClr val="tx2"/>
                </a:solidFill>
              </a:rPr>
              <a:t>on</a:t>
            </a:r>
            <a:r>
              <a:rPr lang="es-EC" dirty="0">
                <a:solidFill>
                  <a:schemeClr val="tx2"/>
                </a:solidFill>
              </a:rPr>
              <a:t> </a:t>
            </a:r>
            <a:r>
              <a:rPr lang="es-EC" dirty="0" err="1" smtClean="0">
                <a:solidFill>
                  <a:schemeClr val="tx2"/>
                </a:solidFill>
              </a:rPr>
              <a:t>Solutions</a:t>
            </a:r>
            <a:endParaRPr lang="es-EC" dirty="0" smtClean="0">
              <a:solidFill>
                <a:schemeClr val="tx2"/>
              </a:solidFill>
            </a:endParaRPr>
          </a:p>
          <a:p>
            <a:r>
              <a:rPr lang="es-EC" dirty="0" err="1"/>
              <a:t>Components</a:t>
            </a:r>
            <a:r>
              <a:rPr lang="es-EC" dirty="0"/>
              <a:t> of SPARQL </a:t>
            </a:r>
            <a:r>
              <a:rPr lang="es-EC" dirty="0" err="1" smtClean="0"/>
              <a:t>Queries</a:t>
            </a:r>
            <a:r>
              <a:rPr lang="es-EC" dirty="0" smtClean="0"/>
              <a:t>: </a:t>
            </a:r>
            <a:r>
              <a:rPr lang="es-EC" dirty="0" err="1" smtClean="0"/>
              <a:t>Other</a:t>
            </a:r>
            <a:r>
              <a:rPr lang="es-EC" dirty="0" smtClean="0"/>
              <a:t> </a:t>
            </a:r>
            <a:r>
              <a:rPr lang="es-EC" dirty="0" err="1" smtClean="0"/>
              <a:t>feautures</a:t>
            </a:r>
            <a:endParaRPr lang="es-EC" dirty="0" smtClean="0"/>
          </a:p>
          <a:p>
            <a:r>
              <a:rPr lang="es-EC" dirty="0" err="1"/>
              <a:t>Solution</a:t>
            </a:r>
            <a:r>
              <a:rPr lang="es-EC" dirty="0"/>
              <a:t> </a:t>
            </a:r>
            <a:r>
              <a:rPr lang="es-EC" dirty="0" err="1" smtClean="0"/>
              <a:t>Modifiers</a:t>
            </a:r>
            <a:endParaRPr lang="es-EC" dirty="0" smtClean="0"/>
          </a:p>
          <a:p>
            <a:r>
              <a:rPr lang="es-EC" dirty="0" smtClean="0"/>
              <a:t>SPARQL 1.1</a:t>
            </a:r>
          </a:p>
          <a:p>
            <a:endParaRPr lang="es-EC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14707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mtClean="0"/>
              <a:t>Práctica </a:t>
            </a:r>
            <a:r>
              <a:rPr lang="es-EC" dirty="0" smtClean="0"/>
              <a:t>15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720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C" dirty="0" err="1"/>
              <a:t>Questions</a:t>
            </a:r>
            <a:r>
              <a:rPr lang="es-EC" dirty="0"/>
              <a:t>? 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1785" y="1772816"/>
            <a:ext cx="3631853" cy="38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8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Constraints</a:t>
            </a:r>
            <a:r>
              <a:rPr lang="es-EC" b="1" dirty="0"/>
              <a:t> </a:t>
            </a:r>
            <a:r>
              <a:rPr lang="es-EC" b="1" dirty="0" err="1"/>
              <a:t>on</a:t>
            </a:r>
            <a:r>
              <a:rPr lang="es-EC" b="1" dirty="0"/>
              <a:t> </a:t>
            </a:r>
            <a:r>
              <a:rPr lang="es-EC" b="1" dirty="0" err="1"/>
              <a:t>Solutions</a:t>
            </a:r>
            <a:endParaRPr lang="es-EC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13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Syntax: Keyword FILTER followed by filter </a:t>
            </a:r>
            <a:r>
              <a:rPr lang="en-US" b="1" dirty="0" smtClean="0"/>
              <a:t>expression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Filter </a:t>
            </a:r>
            <a:r>
              <a:rPr lang="en-US" b="1" dirty="0"/>
              <a:t>expressions contain operators and functions</a:t>
            </a:r>
          </a:p>
          <a:p>
            <a:r>
              <a:rPr lang="en-US" b="1" dirty="0" smtClean="0"/>
              <a:t>Operators </a:t>
            </a:r>
            <a:r>
              <a:rPr lang="en-US" b="1" dirty="0"/>
              <a:t>and functions operate on RDF terms</a:t>
            </a:r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17" y="2269255"/>
            <a:ext cx="7253748" cy="32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Unary</a:t>
            </a:r>
            <a:r>
              <a:rPr lang="es-EC" b="1" dirty="0"/>
              <a:t> </a:t>
            </a:r>
            <a:r>
              <a:rPr lang="es-EC" b="1" dirty="0" err="1"/>
              <a:t>Operators</a:t>
            </a:r>
            <a:r>
              <a:rPr lang="es-EC" b="1" dirty="0"/>
              <a:t> in </a:t>
            </a:r>
            <a:r>
              <a:rPr lang="es-EC" b="1" dirty="0" err="1"/>
              <a:t>Constraints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94720"/>
            <a:ext cx="7715865" cy="48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Constraints</a:t>
            </a:r>
            <a:r>
              <a:rPr lang="es-EC" b="1" dirty="0"/>
              <a:t> (</a:t>
            </a:r>
            <a:r>
              <a:rPr lang="es-EC" b="1" dirty="0" err="1"/>
              <a:t>Example</a:t>
            </a:r>
            <a:r>
              <a:rPr lang="es-EC" b="1" dirty="0"/>
              <a:t>)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 smtClean="0"/>
          </a:p>
          <a:p>
            <a:endParaRPr lang="es-EC" dirty="0"/>
          </a:p>
          <a:p>
            <a:endParaRPr lang="es-EC" dirty="0" smtClean="0"/>
          </a:p>
          <a:p>
            <a:endParaRPr lang="es-EC" dirty="0"/>
          </a:p>
          <a:p>
            <a:endParaRPr lang="es-EC" dirty="0" smtClean="0"/>
          </a:p>
          <a:p>
            <a:r>
              <a:rPr lang="en-US" b="1" dirty="0" smtClean="0"/>
              <a:t>Question</a:t>
            </a:r>
            <a:r>
              <a:rPr lang="en-US" b="1" dirty="0"/>
              <a:t>: List all types of the volcano called “</a:t>
            </a:r>
            <a:r>
              <a:rPr lang="en-US" b="1" dirty="0" err="1"/>
              <a:t>Beerenberg</a:t>
            </a:r>
            <a:r>
              <a:rPr lang="en-US" b="1" dirty="0"/>
              <a:t>”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2491"/>
            <a:ext cx="9118862" cy="264180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4855752"/>
            <a:ext cx="5162550" cy="18954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923" t="2077" b="1124"/>
          <a:stretch/>
        </p:blipFill>
        <p:spPr>
          <a:xfrm>
            <a:off x="7580671" y="5309419"/>
            <a:ext cx="3868379" cy="131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8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Constraints</a:t>
            </a:r>
            <a:r>
              <a:rPr lang="es-EC" b="1" dirty="0"/>
              <a:t> (</a:t>
            </a:r>
            <a:r>
              <a:rPr lang="es-EC" b="1" dirty="0" err="1"/>
              <a:t>Further</a:t>
            </a:r>
            <a:r>
              <a:rPr lang="es-EC" b="1" dirty="0"/>
              <a:t> </a:t>
            </a:r>
            <a:r>
              <a:rPr lang="es-EC" b="1" dirty="0" err="1"/>
              <a:t>Operators</a:t>
            </a:r>
            <a:r>
              <a:rPr lang="es-EC" b="1" dirty="0"/>
              <a:t>)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1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C" b="1" dirty="0" err="1" smtClean="0"/>
              <a:t>Binary</a:t>
            </a:r>
            <a:r>
              <a:rPr lang="es-EC" b="1" dirty="0" smtClean="0"/>
              <a:t> </a:t>
            </a:r>
            <a:r>
              <a:rPr lang="es-EC" b="1" dirty="0" err="1"/>
              <a:t>operators</a:t>
            </a:r>
            <a:r>
              <a:rPr lang="es-EC" b="1" dirty="0"/>
              <a:t>:</a:t>
            </a:r>
          </a:p>
          <a:p>
            <a:r>
              <a:rPr lang="en-US" dirty="0" smtClean="0"/>
              <a:t>Logical </a:t>
            </a:r>
            <a:r>
              <a:rPr lang="en-US" dirty="0"/>
              <a:t>connectives &amp;&amp; and || for </a:t>
            </a:r>
            <a:r>
              <a:rPr lang="en-US" dirty="0" err="1"/>
              <a:t>xsd:boolean</a:t>
            </a:r>
            <a:endParaRPr lang="en-US" dirty="0"/>
          </a:p>
          <a:p>
            <a:r>
              <a:rPr lang="en-US" dirty="0" smtClean="0"/>
              <a:t>Comparison </a:t>
            </a:r>
            <a:r>
              <a:rPr lang="en-US" dirty="0"/>
              <a:t>operators =, !=, &lt;, &gt;, &lt;=, and &gt;= </a:t>
            </a:r>
            <a:r>
              <a:rPr lang="en-US"/>
              <a:t>for </a:t>
            </a:r>
            <a:r>
              <a:rPr lang="en-US" smtClean="0"/>
              <a:t>numeric </a:t>
            </a:r>
            <a:r>
              <a:rPr lang="en-US" dirty="0" smtClean="0"/>
              <a:t>datatypes</a:t>
            </a:r>
            <a:r>
              <a:rPr lang="en-US" dirty="0"/>
              <a:t>, </a:t>
            </a:r>
            <a:r>
              <a:rPr lang="en-US" dirty="0" err="1"/>
              <a:t>xsd:dateTime</a:t>
            </a:r>
            <a:r>
              <a:rPr lang="en-US" dirty="0"/>
              <a:t>, </a:t>
            </a:r>
            <a:r>
              <a:rPr lang="en-US" dirty="0" err="1"/>
              <a:t>xsd:string</a:t>
            </a:r>
            <a:r>
              <a:rPr lang="en-US" dirty="0"/>
              <a:t>, and </a:t>
            </a:r>
            <a:r>
              <a:rPr lang="en-US" dirty="0" err="1"/>
              <a:t>xsd:boolean</a:t>
            </a:r>
            <a:endParaRPr lang="en-US" dirty="0"/>
          </a:p>
          <a:p>
            <a:r>
              <a:rPr lang="en-US" dirty="0" smtClean="0"/>
              <a:t>Comparison </a:t>
            </a:r>
            <a:r>
              <a:rPr lang="en-US" dirty="0"/>
              <a:t>operators = and != for other datatypes</a:t>
            </a:r>
          </a:p>
          <a:p>
            <a:r>
              <a:rPr lang="en-US" dirty="0" smtClean="0"/>
              <a:t>Arithmetic </a:t>
            </a:r>
            <a:r>
              <a:rPr lang="en-US" dirty="0"/>
              <a:t>operators +, -, *, and / for numeric datatypes</a:t>
            </a:r>
          </a:p>
          <a:p>
            <a:pPr marL="0" indent="0">
              <a:buNone/>
            </a:pPr>
            <a:endParaRPr lang="es-EC" dirty="0" smtClean="0"/>
          </a:p>
          <a:p>
            <a:pPr marL="0" indent="0">
              <a:buNone/>
            </a:pPr>
            <a:r>
              <a:rPr lang="es-EC" b="1" dirty="0" err="1" smtClean="0"/>
              <a:t>Furthermore</a:t>
            </a:r>
            <a:r>
              <a:rPr lang="es-EC" b="1" dirty="0"/>
              <a:t>:</a:t>
            </a:r>
          </a:p>
          <a:p>
            <a:r>
              <a:rPr lang="es-EC" dirty="0" smtClean="0"/>
              <a:t>REGEX(</a:t>
            </a:r>
            <a:r>
              <a:rPr lang="es-EC" dirty="0" err="1" smtClean="0"/>
              <a:t>String,Pattern</a:t>
            </a:r>
            <a:r>
              <a:rPr lang="es-EC" dirty="0"/>
              <a:t>) </a:t>
            </a:r>
            <a:r>
              <a:rPr lang="es-EC" dirty="0" err="1"/>
              <a:t>or</a:t>
            </a:r>
            <a:r>
              <a:rPr lang="es-EC" dirty="0"/>
              <a:t> REGEX(</a:t>
            </a:r>
            <a:r>
              <a:rPr lang="es-EC" dirty="0" err="1"/>
              <a:t>String,Pattern,Flags</a:t>
            </a:r>
            <a:r>
              <a:rPr lang="es-EC" dirty="0"/>
              <a:t>)</a:t>
            </a:r>
          </a:p>
          <a:p>
            <a:r>
              <a:rPr lang="es-EC" dirty="0" err="1" smtClean="0"/>
              <a:t>sameTERM</a:t>
            </a:r>
            <a:r>
              <a:rPr lang="es-EC" dirty="0" smtClean="0"/>
              <a:t>(A,B</a:t>
            </a:r>
            <a:r>
              <a:rPr lang="es-EC" dirty="0"/>
              <a:t>)</a:t>
            </a:r>
          </a:p>
          <a:p>
            <a:r>
              <a:rPr lang="es-EC" dirty="0" err="1" smtClean="0"/>
              <a:t>langMATCHES</a:t>
            </a:r>
            <a:r>
              <a:rPr lang="es-EC" dirty="0" smtClean="0"/>
              <a:t>(A,B</a:t>
            </a:r>
            <a:r>
              <a:rPr lang="es-EC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4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Constraints</a:t>
            </a:r>
            <a:r>
              <a:rPr lang="es-EC" b="1" dirty="0"/>
              <a:t> (</a:t>
            </a:r>
            <a:r>
              <a:rPr lang="es-EC" b="1" dirty="0" err="1"/>
              <a:t>Example</a:t>
            </a:r>
            <a:r>
              <a:rPr lang="es-EC" b="1" dirty="0"/>
              <a:t>)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 smtClean="0"/>
          </a:p>
          <a:p>
            <a:endParaRPr lang="es-EC" dirty="0"/>
          </a:p>
          <a:p>
            <a:endParaRPr lang="es-EC" dirty="0" smtClean="0"/>
          </a:p>
          <a:p>
            <a:endParaRPr lang="es-EC" dirty="0" smtClean="0"/>
          </a:p>
          <a:p>
            <a:r>
              <a:rPr lang="en-US" b="1" dirty="0"/>
              <a:t>Question: What volcanos have an “e” in their name?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6750"/>
            <a:ext cx="7922342" cy="228800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36584"/>
          <a:stretch/>
        </p:blipFill>
        <p:spPr>
          <a:xfrm>
            <a:off x="960642" y="4463743"/>
            <a:ext cx="4717487" cy="1914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65536" t="8736" b="28866"/>
          <a:stretch/>
        </p:blipFill>
        <p:spPr>
          <a:xfrm>
            <a:off x="7595420" y="4660491"/>
            <a:ext cx="3254487" cy="151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Constraints</a:t>
            </a:r>
            <a:r>
              <a:rPr lang="es-EC" b="1" dirty="0"/>
              <a:t> (</a:t>
            </a:r>
            <a:r>
              <a:rPr lang="es-EC" b="1" dirty="0" err="1"/>
              <a:t>Example</a:t>
            </a:r>
            <a:r>
              <a:rPr lang="es-EC" b="1" dirty="0"/>
              <a:t>)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 smtClean="0"/>
          </a:p>
          <a:p>
            <a:endParaRPr lang="es-EC" dirty="0"/>
          </a:p>
          <a:p>
            <a:endParaRPr lang="es-EC" dirty="0" smtClean="0"/>
          </a:p>
          <a:p>
            <a:endParaRPr lang="es-EC" dirty="0" smtClean="0"/>
          </a:p>
          <a:p>
            <a:r>
              <a:rPr lang="en-US" b="1" dirty="0"/>
              <a:t>Question: What volcanos have an “e” in their name?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6750"/>
            <a:ext cx="7922342" cy="228800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4525"/>
            <a:ext cx="5925899" cy="222649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777" y="4602009"/>
            <a:ext cx="3403023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9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Content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Idea of SPARQL </a:t>
            </a:r>
            <a:r>
              <a:rPr lang="en-US" dirty="0" smtClean="0"/>
              <a:t>Queries</a:t>
            </a:r>
          </a:p>
          <a:p>
            <a:r>
              <a:rPr lang="es-EC" dirty="0" err="1"/>
              <a:t>Components</a:t>
            </a:r>
            <a:r>
              <a:rPr lang="es-EC" dirty="0"/>
              <a:t> of SPARQL </a:t>
            </a:r>
            <a:r>
              <a:rPr lang="es-EC" dirty="0" err="1" smtClean="0"/>
              <a:t>Queries</a:t>
            </a:r>
            <a:endParaRPr lang="es-EC" dirty="0" smtClean="0"/>
          </a:p>
          <a:p>
            <a:r>
              <a:rPr lang="es-EC" dirty="0" err="1"/>
              <a:t>Graph</a:t>
            </a:r>
            <a:r>
              <a:rPr lang="es-EC" dirty="0"/>
              <a:t> </a:t>
            </a:r>
            <a:r>
              <a:rPr lang="es-EC" dirty="0" err="1" smtClean="0"/>
              <a:t>Patterns</a:t>
            </a:r>
            <a:endParaRPr lang="es-EC" dirty="0" smtClean="0"/>
          </a:p>
          <a:p>
            <a:r>
              <a:rPr lang="es-EC" dirty="0" err="1"/>
              <a:t>Constraints</a:t>
            </a:r>
            <a:r>
              <a:rPr lang="es-EC" dirty="0"/>
              <a:t> </a:t>
            </a:r>
            <a:r>
              <a:rPr lang="es-EC" dirty="0" err="1"/>
              <a:t>on</a:t>
            </a:r>
            <a:r>
              <a:rPr lang="es-EC" dirty="0"/>
              <a:t> </a:t>
            </a:r>
            <a:r>
              <a:rPr lang="es-EC" dirty="0" err="1" smtClean="0"/>
              <a:t>Solutions</a:t>
            </a:r>
            <a:endParaRPr lang="es-EC" dirty="0" smtClean="0"/>
          </a:p>
          <a:p>
            <a:r>
              <a:rPr lang="es-EC" dirty="0" err="1">
                <a:solidFill>
                  <a:schemeClr val="tx2"/>
                </a:solidFill>
              </a:rPr>
              <a:t>Components</a:t>
            </a:r>
            <a:r>
              <a:rPr lang="es-EC" dirty="0">
                <a:solidFill>
                  <a:schemeClr val="tx2"/>
                </a:solidFill>
              </a:rPr>
              <a:t> of SPARQL </a:t>
            </a:r>
            <a:r>
              <a:rPr lang="es-EC" dirty="0" err="1" smtClean="0">
                <a:solidFill>
                  <a:schemeClr val="tx2"/>
                </a:solidFill>
              </a:rPr>
              <a:t>Queries</a:t>
            </a:r>
            <a:r>
              <a:rPr lang="es-EC" dirty="0" smtClean="0">
                <a:solidFill>
                  <a:schemeClr val="tx2"/>
                </a:solidFill>
              </a:rPr>
              <a:t>: </a:t>
            </a:r>
            <a:r>
              <a:rPr lang="es-EC" dirty="0" err="1" smtClean="0">
                <a:solidFill>
                  <a:schemeClr val="tx2"/>
                </a:solidFill>
              </a:rPr>
              <a:t>Other</a:t>
            </a:r>
            <a:r>
              <a:rPr lang="es-EC" dirty="0" smtClean="0">
                <a:solidFill>
                  <a:schemeClr val="tx2"/>
                </a:solidFill>
              </a:rPr>
              <a:t> </a:t>
            </a:r>
            <a:r>
              <a:rPr lang="es-EC" dirty="0" err="1" smtClean="0">
                <a:solidFill>
                  <a:schemeClr val="tx2"/>
                </a:solidFill>
              </a:rPr>
              <a:t>feautures</a:t>
            </a:r>
            <a:endParaRPr lang="es-EC" dirty="0" smtClean="0">
              <a:solidFill>
                <a:schemeClr val="tx2"/>
              </a:solidFill>
            </a:endParaRPr>
          </a:p>
          <a:p>
            <a:r>
              <a:rPr lang="es-EC" dirty="0" err="1"/>
              <a:t>Solution</a:t>
            </a:r>
            <a:r>
              <a:rPr lang="es-EC" dirty="0"/>
              <a:t> </a:t>
            </a:r>
            <a:r>
              <a:rPr lang="es-EC" dirty="0" err="1" smtClean="0"/>
              <a:t>Modifiers</a:t>
            </a:r>
            <a:endParaRPr lang="es-EC" dirty="0" smtClean="0"/>
          </a:p>
          <a:p>
            <a:r>
              <a:rPr lang="es-EC" dirty="0" smtClean="0"/>
              <a:t>SPARQL 1.1</a:t>
            </a:r>
          </a:p>
          <a:p>
            <a:endParaRPr lang="es-EC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421150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523</Words>
  <Application>Microsoft Office PowerPoint</Application>
  <PresentationFormat>Panorámica</PresentationFormat>
  <Paragraphs>152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SPARQL</vt:lpstr>
      <vt:lpstr>Content</vt:lpstr>
      <vt:lpstr>Constraints on Solutions</vt:lpstr>
      <vt:lpstr>Unary Operators in Constraints</vt:lpstr>
      <vt:lpstr>Constraints (Example)</vt:lpstr>
      <vt:lpstr>Constraints (Further Operators)</vt:lpstr>
      <vt:lpstr>Constraints (Example)</vt:lpstr>
      <vt:lpstr>Constraints (Example)</vt:lpstr>
      <vt:lpstr>Content</vt:lpstr>
      <vt:lpstr>Components of SPARQL Queries</vt:lpstr>
      <vt:lpstr>Result Forms</vt:lpstr>
      <vt:lpstr>Components of SPARQL Queries</vt:lpstr>
      <vt:lpstr>Content</vt:lpstr>
      <vt:lpstr>Solution Modifiers</vt:lpstr>
      <vt:lpstr>Solution Modifiers</vt:lpstr>
      <vt:lpstr>Solution Modifiers</vt:lpstr>
      <vt:lpstr>Solution Modifiers</vt:lpstr>
      <vt:lpstr>Content</vt:lpstr>
      <vt:lpstr>SPARQL 1.1</vt:lpstr>
      <vt:lpstr>Práctica 15</vt:lpstr>
      <vt:lpstr>Questions?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 Schema</dc:title>
  <dc:creator>Usuario-03</dc:creator>
  <cp:lastModifiedBy>Usuario-03</cp:lastModifiedBy>
  <cp:revision>38</cp:revision>
  <dcterms:created xsi:type="dcterms:W3CDTF">2019-01-16T01:11:43Z</dcterms:created>
  <dcterms:modified xsi:type="dcterms:W3CDTF">2021-01-03T16:26:56Z</dcterms:modified>
</cp:coreProperties>
</file>