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322" r:id="rId7"/>
    <p:sldId id="321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51" r:id="rId25"/>
    <p:sldId id="272" r:id="rId2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13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18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3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89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0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2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6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3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7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65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4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CBE7-49EF-4B85-9411-6C73C66C381A}" type="datetimeFigureOut">
              <a:rPr lang="es-EC" smtClean="0"/>
              <a:t>28/01/2021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96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uricio.espinoza@ucuenca.edu.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ubmission/SWR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Razonamiento con Reglas</a:t>
            </a:r>
            <a:br>
              <a:rPr lang="es-EC" dirty="0" smtClean="0"/>
            </a:br>
            <a:r>
              <a:rPr lang="es-EC" dirty="0" smtClean="0"/>
              <a:t>SWRL como ejemplo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02927"/>
          </a:xfrm>
        </p:spPr>
        <p:txBody>
          <a:bodyPr>
            <a:normAutofit/>
          </a:bodyPr>
          <a:lstStyle/>
          <a:p>
            <a:r>
              <a:rPr lang="en-US" dirty="0" smtClean="0"/>
              <a:t>Mauricio Espinoza </a:t>
            </a:r>
            <a:r>
              <a:rPr lang="en-US" dirty="0" err="1" smtClean="0"/>
              <a:t>Mejía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mauricio.espinoza@ucuenca.edu.ec</a:t>
            </a:r>
            <a:endParaRPr lang="en-US" dirty="0" smtClean="0"/>
          </a:p>
          <a:p>
            <a:endParaRPr lang="en-US" dirty="0" smtClean="0"/>
          </a:p>
          <a:p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335832" y="5943122"/>
            <a:ext cx="73591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C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Material basado en las diapositivas de </a:t>
            </a:r>
            <a:r>
              <a:rPr lang="es-EC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Jan</a:t>
            </a:r>
            <a:r>
              <a:rPr lang="es-EC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C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Pettersen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372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Contenido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Porqué</a:t>
            </a:r>
            <a:r>
              <a:rPr lang="en-US" dirty="0" smtClean="0"/>
              <a:t> </a:t>
            </a:r>
            <a:r>
              <a:rPr lang="en-US" dirty="0" err="1" smtClean="0"/>
              <a:t>reglas</a:t>
            </a:r>
            <a:r>
              <a:rPr lang="en-US" dirty="0" smtClean="0"/>
              <a:t>?</a:t>
            </a:r>
          </a:p>
          <a:p>
            <a:r>
              <a:rPr lang="es-EC" dirty="0" smtClean="0"/>
              <a:t>Lenguajes de Reglas : SWRL</a:t>
            </a:r>
          </a:p>
          <a:p>
            <a:r>
              <a:rPr lang="es-EC" dirty="0">
                <a:solidFill>
                  <a:schemeClr val="tx2">
                    <a:lumMod val="75000"/>
                  </a:schemeClr>
                </a:solidFill>
              </a:rPr>
              <a:t>Tipos de átomos SWRL</a:t>
            </a:r>
          </a:p>
          <a:p>
            <a:r>
              <a:rPr lang="es-EC" dirty="0" smtClean="0"/>
              <a:t>Ejemplo </a:t>
            </a:r>
            <a:r>
              <a:rPr lang="es-EC" dirty="0"/>
              <a:t>de SWRL</a:t>
            </a:r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8589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Tipos de átomos SWRL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/>
              <a:t>SWRL proporciona siete tipos de </a:t>
            </a:r>
            <a:r>
              <a:rPr lang="es-EC" dirty="0" smtClean="0"/>
              <a:t>átomos:</a:t>
            </a:r>
            <a:endParaRPr lang="es-EC" dirty="0"/>
          </a:p>
          <a:p>
            <a:r>
              <a:rPr lang="es-EC" dirty="0" smtClean="0"/>
              <a:t>Átomos de Clase</a:t>
            </a:r>
            <a:endParaRPr lang="es-EC" dirty="0"/>
          </a:p>
          <a:p>
            <a:r>
              <a:rPr lang="es-EC" dirty="0" smtClean="0"/>
              <a:t>Átomos </a:t>
            </a:r>
            <a:r>
              <a:rPr lang="es-EC" dirty="0"/>
              <a:t>de propiedad individual</a:t>
            </a:r>
          </a:p>
          <a:p>
            <a:r>
              <a:rPr lang="es-EC" dirty="0" smtClean="0"/>
              <a:t>Átomos </a:t>
            </a:r>
            <a:r>
              <a:rPr lang="es-EC" dirty="0"/>
              <a:t>de propiedades valoradas en datos</a:t>
            </a:r>
          </a:p>
          <a:p>
            <a:r>
              <a:rPr lang="es-EC" dirty="0" smtClean="0"/>
              <a:t>Átomos </a:t>
            </a:r>
            <a:r>
              <a:rPr lang="es-EC" dirty="0"/>
              <a:t>de diferentes individuos</a:t>
            </a:r>
          </a:p>
          <a:p>
            <a:r>
              <a:rPr lang="es-EC" dirty="0" smtClean="0"/>
              <a:t>Mismos </a:t>
            </a:r>
            <a:r>
              <a:rPr lang="es-EC" dirty="0"/>
              <a:t>átomos individuales</a:t>
            </a:r>
          </a:p>
          <a:p>
            <a:r>
              <a:rPr lang="es-EC" dirty="0" smtClean="0"/>
              <a:t>Átomos </a:t>
            </a:r>
            <a:r>
              <a:rPr lang="es-EC" dirty="0"/>
              <a:t>incorporados</a:t>
            </a:r>
          </a:p>
          <a:p>
            <a:r>
              <a:rPr lang="es-EC" dirty="0" smtClean="0"/>
              <a:t>Átomos </a:t>
            </a:r>
            <a:r>
              <a:rPr lang="es-EC" dirty="0"/>
              <a:t>de rango de datos</a:t>
            </a:r>
          </a:p>
        </p:txBody>
      </p:sp>
    </p:spTree>
    <p:extLst>
      <p:ext uri="{BB962C8B-B14F-4D97-AF65-F5344CB8AC3E}">
        <p14:creationId xmlns:p14="http://schemas.microsoft.com/office/powerpoint/2010/main" val="14320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Átomos de Clase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Clase con nombre </a:t>
            </a:r>
            <a:r>
              <a:rPr lang="es-EC" dirty="0" smtClean="0"/>
              <a:t>en OWL </a:t>
            </a:r>
            <a:r>
              <a:rPr lang="es-EC" dirty="0"/>
              <a:t>o expresión de clase y un solo argumento que representa un individuo </a:t>
            </a:r>
            <a:r>
              <a:rPr lang="es-EC" dirty="0" smtClean="0"/>
              <a:t>OWL</a:t>
            </a:r>
          </a:p>
          <a:p>
            <a:endParaRPr lang="es-EC" dirty="0"/>
          </a:p>
          <a:p>
            <a:r>
              <a:rPr lang="es-EC" dirty="0" smtClean="0"/>
              <a:t>Ejemplos:</a:t>
            </a:r>
            <a:endParaRPr lang="es-EC" dirty="0"/>
          </a:p>
          <a:p>
            <a:pPr lvl="1"/>
            <a:r>
              <a:rPr lang="es-EC" dirty="0" smtClean="0"/>
              <a:t>Persona(?</a:t>
            </a:r>
            <a:r>
              <a:rPr lang="es-EC" dirty="0"/>
              <a:t>p</a:t>
            </a:r>
            <a:r>
              <a:rPr lang="es-EC" dirty="0" smtClean="0"/>
              <a:t>) </a:t>
            </a:r>
          </a:p>
          <a:p>
            <a:pPr lvl="1"/>
            <a:r>
              <a:rPr lang="es-EC" dirty="0" smtClean="0"/>
              <a:t>Hombre (Mauricio) </a:t>
            </a:r>
            <a:endParaRPr lang="es-EC" dirty="0"/>
          </a:p>
          <a:p>
            <a:endParaRPr lang="es-EC" dirty="0" smtClean="0"/>
          </a:p>
          <a:p>
            <a:r>
              <a:rPr lang="es-EC" dirty="0" smtClean="0"/>
              <a:t>Hombre(?</a:t>
            </a:r>
            <a:r>
              <a:rPr lang="es-EC" dirty="0"/>
              <a:t>p) -&gt; </a:t>
            </a:r>
            <a:r>
              <a:rPr lang="es-EC" dirty="0" smtClean="0"/>
              <a:t>Persona(?</a:t>
            </a:r>
            <a:r>
              <a:rPr lang="es-EC" dirty="0"/>
              <a:t>p) </a:t>
            </a:r>
          </a:p>
        </p:txBody>
      </p:sp>
    </p:spTree>
    <p:extLst>
      <p:ext uri="{BB962C8B-B14F-4D97-AF65-F5344CB8AC3E}">
        <p14:creationId xmlns:p14="http://schemas.microsoft.com/office/powerpoint/2010/main" val="35366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Átomos de Clase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Ejemplo de expresión de clase</a:t>
            </a:r>
          </a:p>
          <a:p>
            <a:endParaRPr lang="es-EC" dirty="0" smtClean="0"/>
          </a:p>
          <a:p>
            <a:endParaRPr lang="es-EC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tieneHijo</a:t>
            </a:r>
            <a:r>
              <a:rPr lang="en-US" dirty="0" smtClean="0"/>
              <a:t>&gt;= </a:t>
            </a:r>
            <a:r>
              <a:rPr lang="en-US" dirty="0"/>
              <a:t>1)(?x) -&gt; </a:t>
            </a:r>
            <a:r>
              <a:rPr lang="en-US" dirty="0" smtClean="0"/>
              <a:t>Padre (?</a:t>
            </a:r>
            <a:r>
              <a:rPr lang="en-US" dirty="0"/>
              <a:t>x)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24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Átomo de propiedad individual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3847" cy="4351338"/>
          </a:xfrm>
        </p:spPr>
        <p:txBody>
          <a:bodyPr>
            <a:normAutofit/>
          </a:bodyPr>
          <a:lstStyle/>
          <a:p>
            <a:r>
              <a:rPr lang="es-EC" dirty="0"/>
              <a:t>Propiedad </a:t>
            </a:r>
            <a:r>
              <a:rPr lang="es-EC" dirty="0" smtClean="0"/>
              <a:t>objeto </a:t>
            </a:r>
            <a:r>
              <a:rPr lang="es-EC" dirty="0"/>
              <a:t>OWL </a:t>
            </a:r>
            <a:r>
              <a:rPr lang="es-EC" dirty="0" smtClean="0"/>
              <a:t>(</a:t>
            </a:r>
            <a:r>
              <a:rPr lang="es-EC" dirty="0" err="1" smtClean="0"/>
              <a:t>ObjectProperty</a:t>
            </a:r>
            <a:r>
              <a:rPr lang="es-EC" dirty="0" smtClean="0"/>
              <a:t>) y </a:t>
            </a:r>
            <a:r>
              <a:rPr lang="es-EC" dirty="0"/>
              <a:t>dos argumentos que representan individuos </a:t>
            </a:r>
            <a:r>
              <a:rPr lang="es-EC" dirty="0" smtClean="0"/>
              <a:t>OWL</a:t>
            </a:r>
          </a:p>
          <a:p>
            <a:endParaRPr lang="es-EC" dirty="0"/>
          </a:p>
          <a:p>
            <a:endParaRPr lang="es-EC" dirty="0" smtClean="0"/>
          </a:p>
          <a:p>
            <a:r>
              <a:rPr lang="es-EC" dirty="0" smtClean="0"/>
              <a:t>Ejemplo: </a:t>
            </a:r>
            <a:endParaRPr lang="es-EC" dirty="0"/>
          </a:p>
          <a:p>
            <a:pPr lvl="1"/>
            <a:r>
              <a:rPr lang="es-EC" dirty="0" err="1" smtClean="0"/>
              <a:t>tieneHermano</a:t>
            </a:r>
            <a:r>
              <a:rPr lang="es-EC" dirty="0" smtClean="0"/>
              <a:t>(?</a:t>
            </a:r>
            <a:r>
              <a:rPr lang="es-EC" dirty="0"/>
              <a:t>x, ?y</a:t>
            </a:r>
            <a:r>
              <a:rPr lang="es-EC" dirty="0" smtClean="0"/>
              <a:t>) </a:t>
            </a:r>
          </a:p>
          <a:p>
            <a:pPr lvl="1"/>
            <a:r>
              <a:rPr lang="es-EC" dirty="0" err="1" smtClean="0"/>
              <a:t>tieneHermanos</a:t>
            </a:r>
            <a:r>
              <a:rPr lang="es-EC" dirty="0" smtClean="0"/>
              <a:t>(Jorge, </a:t>
            </a:r>
            <a:r>
              <a:rPr lang="es-EC" dirty="0"/>
              <a:t>?y) </a:t>
            </a:r>
            <a:endParaRPr lang="es-EC" dirty="0" smtClean="0"/>
          </a:p>
          <a:p>
            <a:endParaRPr lang="es-EC" dirty="0"/>
          </a:p>
          <a:p>
            <a:r>
              <a:rPr lang="en-US" sz="2600" dirty="0" smtClean="0"/>
              <a:t>Persona(?</a:t>
            </a:r>
            <a:r>
              <a:rPr lang="en-US" sz="2600" dirty="0"/>
              <a:t>p) ^ </a:t>
            </a:r>
            <a:r>
              <a:rPr lang="en-US" sz="2600" dirty="0" err="1" smtClean="0"/>
              <a:t>tieneHermanos</a:t>
            </a:r>
            <a:r>
              <a:rPr lang="en-US" sz="2600" dirty="0" smtClean="0"/>
              <a:t> (?</a:t>
            </a:r>
            <a:r>
              <a:rPr lang="en-US" sz="2600" dirty="0" err="1"/>
              <a:t>p,?s</a:t>
            </a:r>
            <a:r>
              <a:rPr lang="en-US" sz="2600" dirty="0"/>
              <a:t>) ^ </a:t>
            </a:r>
            <a:r>
              <a:rPr lang="en-US" sz="2600" dirty="0" smtClean="0"/>
              <a:t>Hombre (?</a:t>
            </a:r>
            <a:r>
              <a:rPr lang="en-US" sz="2600" dirty="0"/>
              <a:t>s) -&gt; </a:t>
            </a:r>
            <a:r>
              <a:rPr lang="en-US" sz="2600" dirty="0" err="1" smtClean="0"/>
              <a:t>tieneHermano</a:t>
            </a:r>
            <a:r>
              <a:rPr lang="en-US" sz="2600" dirty="0" smtClean="0"/>
              <a:t>(?</a:t>
            </a:r>
            <a:r>
              <a:rPr lang="en-US" sz="2600" dirty="0" err="1"/>
              <a:t>p,?s</a:t>
            </a:r>
            <a:r>
              <a:rPr lang="en-US" sz="2600" dirty="0"/>
              <a:t>)</a:t>
            </a:r>
            <a:endParaRPr lang="es-EC" sz="2600" dirty="0"/>
          </a:p>
        </p:txBody>
      </p:sp>
    </p:spTree>
    <p:extLst>
      <p:ext uri="{BB962C8B-B14F-4D97-AF65-F5344CB8AC3E}">
        <p14:creationId xmlns:p14="http://schemas.microsoft.com/office/powerpoint/2010/main" val="39924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Propiedad con valor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dirty="0"/>
              <a:t>Propiedad de datos de OWL </a:t>
            </a:r>
            <a:r>
              <a:rPr lang="es-EC" dirty="0" smtClean="0"/>
              <a:t>(</a:t>
            </a:r>
            <a:r>
              <a:rPr lang="es-EC" dirty="0" err="1" smtClean="0"/>
              <a:t>DataProperty</a:t>
            </a:r>
            <a:r>
              <a:rPr lang="es-EC" dirty="0" smtClean="0"/>
              <a:t>) y </a:t>
            </a:r>
            <a:r>
              <a:rPr lang="es-EC" dirty="0"/>
              <a:t>dos argumentos, el primero representa un individuo de OWL y el segundo un valor de datos</a:t>
            </a:r>
            <a:r>
              <a:rPr lang="es-EC" dirty="0" smtClean="0"/>
              <a:t>.</a:t>
            </a:r>
          </a:p>
          <a:p>
            <a:endParaRPr lang="es-EC" dirty="0"/>
          </a:p>
          <a:p>
            <a:r>
              <a:rPr lang="es-EC" dirty="0"/>
              <a:t>Ejemplos:</a:t>
            </a:r>
          </a:p>
          <a:p>
            <a:pPr lvl="1"/>
            <a:r>
              <a:rPr lang="es-EC" dirty="0" err="1" smtClean="0"/>
              <a:t>tieneEdad</a:t>
            </a:r>
            <a:r>
              <a:rPr lang="es-EC" dirty="0" smtClean="0"/>
              <a:t> (?x, ?</a:t>
            </a:r>
            <a:r>
              <a:rPr lang="es-EC" dirty="0" err="1" smtClean="0"/>
              <a:t>age</a:t>
            </a:r>
            <a:r>
              <a:rPr lang="es-EC" dirty="0"/>
              <a:t>) </a:t>
            </a:r>
            <a:endParaRPr lang="es-EC" dirty="0" smtClean="0"/>
          </a:p>
          <a:p>
            <a:pPr lvl="1"/>
            <a:r>
              <a:rPr lang="es-EC" dirty="0" err="1" smtClean="0"/>
              <a:t>tienePeso</a:t>
            </a:r>
            <a:r>
              <a:rPr lang="es-EC" dirty="0" smtClean="0"/>
              <a:t> (Juan, ?h</a:t>
            </a:r>
            <a:r>
              <a:rPr lang="es-EC" dirty="0"/>
              <a:t>)</a:t>
            </a:r>
          </a:p>
          <a:p>
            <a:pPr lvl="1"/>
            <a:r>
              <a:rPr lang="es-EC" dirty="0" err="1" smtClean="0"/>
              <a:t>tieneEdad</a:t>
            </a:r>
            <a:r>
              <a:rPr lang="es-EC" dirty="0" smtClean="0"/>
              <a:t> (?x</a:t>
            </a:r>
            <a:r>
              <a:rPr lang="es-EC" dirty="0"/>
              <a:t>, 232)</a:t>
            </a:r>
          </a:p>
          <a:p>
            <a:pPr lvl="1"/>
            <a:r>
              <a:rPr lang="es-EC" dirty="0" err="1" smtClean="0"/>
              <a:t>tieneNombre</a:t>
            </a:r>
            <a:r>
              <a:rPr lang="es-EC" dirty="0" smtClean="0"/>
              <a:t> (?x</a:t>
            </a:r>
            <a:r>
              <a:rPr lang="es-EC" dirty="0"/>
              <a:t>, </a:t>
            </a:r>
            <a:r>
              <a:rPr lang="es-EC" dirty="0" smtClean="0"/>
              <a:t>“Pedro")</a:t>
            </a:r>
            <a:endParaRPr lang="es-EC" dirty="0"/>
          </a:p>
          <a:p>
            <a:r>
              <a:rPr lang="es-EC" dirty="0" smtClean="0"/>
              <a:t>Persona(?p) </a:t>
            </a:r>
            <a:r>
              <a:rPr lang="es-EC" dirty="0"/>
              <a:t>^ </a:t>
            </a:r>
            <a:r>
              <a:rPr lang="es-EC" dirty="0" err="1" smtClean="0"/>
              <a:t>tieneVehiculo</a:t>
            </a:r>
            <a:r>
              <a:rPr lang="es-EC" dirty="0" smtClean="0"/>
              <a:t> (?p, true) </a:t>
            </a:r>
            <a:r>
              <a:rPr lang="es-EC" dirty="0"/>
              <a:t>-&gt; </a:t>
            </a:r>
            <a:r>
              <a:rPr lang="es-EC" dirty="0" smtClean="0"/>
              <a:t>Conductor(?p)</a:t>
            </a:r>
            <a:endParaRPr lang="es-EC" dirty="0"/>
          </a:p>
          <a:p>
            <a:r>
              <a:rPr lang="es-EC" dirty="0" smtClean="0"/>
              <a:t>Persona(Juan) </a:t>
            </a:r>
            <a:r>
              <a:rPr lang="es-EC" dirty="0"/>
              <a:t>^ </a:t>
            </a:r>
            <a:r>
              <a:rPr lang="es-EC" dirty="0" err="1" smtClean="0"/>
              <a:t>tieneVehiculo</a:t>
            </a:r>
            <a:r>
              <a:rPr lang="es-EC" dirty="0" smtClean="0"/>
              <a:t>(Juan, true) </a:t>
            </a:r>
            <a:r>
              <a:rPr lang="es-EC" dirty="0"/>
              <a:t>-&gt; Conductor </a:t>
            </a:r>
            <a:r>
              <a:rPr lang="es-EC" dirty="0" smtClean="0"/>
              <a:t>(Juan)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513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Átomo de diferentes individuos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Argumentos representando individuos OWL. </a:t>
            </a:r>
            <a:endParaRPr lang="es-EC" dirty="0"/>
          </a:p>
          <a:p>
            <a:r>
              <a:rPr lang="es-EC" dirty="0" smtClean="0"/>
              <a:t>Ejemplo: </a:t>
            </a:r>
            <a:endParaRPr lang="es-EC" dirty="0"/>
          </a:p>
          <a:p>
            <a:pPr lvl="1"/>
            <a:r>
              <a:rPr lang="es-EC" dirty="0" err="1" smtClean="0"/>
              <a:t>differentFrom</a:t>
            </a:r>
            <a:r>
              <a:rPr lang="es-EC" dirty="0"/>
              <a:t>(?x, ?y</a:t>
            </a:r>
            <a:r>
              <a:rPr lang="es-EC" dirty="0" smtClean="0"/>
              <a:t>)</a:t>
            </a:r>
          </a:p>
          <a:p>
            <a:pPr lvl="1"/>
            <a:r>
              <a:rPr lang="es-EC" dirty="0" err="1" smtClean="0"/>
              <a:t>differentFrom</a:t>
            </a:r>
            <a:r>
              <a:rPr lang="es-EC" dirty="0" smtClean="0"/>
              <a:t>(Juan, Pedro)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71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Mismo átomo </a:t>
            </a:r>
            <a:r>
              <a:rPr lang="es-EC" dirty="0" smtClean="0"/>
              <a:t>individual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Argumentos </a:t>
            </a:r>
            <a:r>
              <a:rPr lang="es-EC" dirty="0"/>
              <a:t>que representan a los individuos OWL.</a:t>
            </a:r>
          </a:p>
          <a:p>
            <a:endParaRPr lang="es-EC" dirty="0" smtClean="0"/>
          </a:p>
          <a:p>
            <a:r>
              <a:rPr lang="es-EC" dirty="0" smtClean="0"/>
              <a:t>Ejemplos</a:t>
            </a:r>
            <a:r>
              <a:rPr lang="es-EC" dirty="0"/>
              <a:t>:</a:t>
            </a:r>
          </a:p>
          <a:p>
            <a:r>
              <a:rPr lang="es-EC" dirty="0" err="1" smtClean="0"/>
              <a:t>sameAs</a:t>
            </a:r>
            <a:r>
              <a:rPr lang="es-EC" dirty="0" smtClean="0"/>
              <a:t> (?x, ?y</a:t>
            </a:r>
            <a:r>
              <a:rPr lang="es-EC" dirty="0"/>
              <a:t>)</a:t>
            </a:r>
          </a:p>
          <a:p>
            <a:r>
              <a:rPr lang="es-EC" dirty="0" err="1" smtClean="0"/>
              <a:t>sameAs</a:t>
            </a:r>
            <a:r>
              <a:rPr lang="es-EC" dirty="0" smtClean="0"/>
              <a:t> (Juan, Juanito)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06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Átomo de rango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nombre de tipo de datos o un conjunto de literales y un solo argumento que representa un valor de datos. </a:t>
            </a:r>
            <a:endParaRPr lang="es-EC" dirty="0" smtClean="0"/>
          </a:p>
          <a:p>
            <a:endParaRPr lang="es-EC" dirty="0"/>
          </a:p>
          <a:p>
            <a:r>
              <a:rPr lang="es-EC" dirty="0" smtClean="0"/>
              <a:t>Ejemplos</a:t>
            </a:r>
            <a:r>
              <a:rPr lang="es-EC" dirty="0"/>
              <a:t>:</a:t>
            </a:r>
          </a:p>
          <a:p>
            <a:pPr lvl="1"/>
            <a:r>
              <a:rPr lang="es-EC" dirty="0" err="1" smtClean="0"/>
              <a:t>xsd:int</a:t>
            </a:r>
            <a:r>
              <a:rPr lang="es-EC" dirty="0" smtClean="0"/>
              <a:t> </a:t>
            </a:r>
            <a:r>
              <a:rPr lang="es-EC" dirty="0"/>
              <a:t>(? x)</a:t>
            </a:r>
          </a:p>
          <a:p>
            <a:pPr lvl="1"/>
            <a:r>
              <a:rPr lang="es-EC" dirty="0"/>
              <a:t>[3, 4, 5] </a:t>
            </a:r>
            <a:r>
              <a:rPr lang="es-EC" dirty="0" smtClean="0"/>
              <a:t>(? x)</a:t>
            </a:r>
            <a:endParaRPr lang="es-EC" dirty="0"/>
          </a:p>
          <a:p>
            <a:endParaRPr lang="es-EC" dirty="0" smtClean="0"/>
          </a:p>
          <a:p>
            <a:r>
              <a:rPr lang="es-EC" dirty="0" smtClean="0"/>
              <a:t>?x </a:t>
            </a:r>
            <a:r>
              <a:rPr lang="es-EC" dirty="0"/>
              <a:t>es una variable que representa un valor de datos.</a:t>
            </a:r>
          </a:p>
        </p:txBody>
      </p:sp>
    </p:spTree>
    <p:extLst>
      <p:ext uri="{BB962C8B-B14F-4D97-AF65-F5344CB8AC3E}">
        <p14:creationId xmlns:p14="http://schemas.microsoft.com/office/powerpoint/2010/main" val="3341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Átomo incorporado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/>
              <a:t>SWRL admite </a:t>
            </a:r>
            <a:r>
              <a:rPr lang="es-EC" dirty="0" smtClean="0"/>
              <a:t>funciones incorporadas </a:t>
            </a:r>
            <a:r>
              <a:rPr lang="es-EC" dirty="0"/>
              <a:t>definidos por el usuario. </a:t>
            </a:r>
            <a:r>
              <a:rPr lang="es-EC" dirty="0" smtClean="0"/>
              <a:t>Una función  incorporada </a:t>
            </a:r>
            <a:r>
              <a:rPr lang="es-EC" dirty="0"/>
              <a:t>es un predicado que toma uno o más argumentos y se evalúa como verdadero si los argumentos satisfacen el predicado.</a:t>
            </a:r>
          </a:p>
          <a:p>
            <a:r>
              <a:rPr lang="es-EC" dirty="0"/>
              <a:t>SWRL </a:t>
            </a:r>
            <a:r>
              <a:rPr lang="es-EC" dirty="0" smtClean="0"/>
              <a:t>contiene muchos </a:t>
            </a:r>
            <a:r>
              <a:rPr lang="es-EC" dirty="0"/>
              <a:t>elementos </a:t>
            </a:r>
            <a:r>
              <a:rPr lang="es-EC" dirty="0" smtClean="0"/>
              <a:t>integrados: </a:t>
            </a:r>
            <a:r>
              <a:rPr lang="es-EC" b="1" dirty="0">
                <a:hlinkClick r:id="rId2"/>
              </a:rPr>
              <a:t>https://www.w3.org/Submission/SWRL</a:t>
            </a:r>
            <a:r>
              <a:rPr lang="es-EC" b="1" dirty="0" smtClean="0">
                <a:hlinkClick r:id="rId2"/>
              </a:rPr>
              <a:t>/</a:t>
            </a:r>
            <a:r>
              <a:rPr lang="es-EC" b="1" dirty="0" smtClean="0"/>
              <a:t> </a:t>
            </a:r>
            <a:r>
              <a:rPr lang="es-EC" dirty="0" smtClean="0"/>
              <a:t>(sección 8)</a:t>
            </a:r>
            <a:endParaRPr lang="es-EC" dirty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Ejemplo</a:t>
            </a:r>
            <a:r>
              <a:rPr lang="es-EC" dirty="0"/>
              <a:t>: </a:t>
            </a:r>
            <a:r>
              <a:rPr lang="es-EC" dirty="0" smtClean="0"/>
              <a:t>Una </a:t>
            </a:r>
            <a:r>
              <a:rPr lang="es-EC" dirty="0"/>
              <a:t>persona con una edad mayor de 17 años es un adulto:</a:t>
            </a:r>
          </a:p>
          <a:p>
            <a:pPr marL="457200" lvl="1" indent="0">
              <a:buNone/>
            </a:pPr>
            <a:endParaRPr lang="es-EC" sz="3000" dirty="0" smtClean="0"/>
          </a:p>
          <a:p>
            <a:pPr marL="457200" lvl="1" indent="0">
              <a:buNone/>
            </a:pPr>
            <a:r>
              <a:rPr lang="es-EC" sz="3000" dirty="0" smtClean="0"/>
              <a:t>Persona(?p) </a:t>
            </a:r>
            <a:r>
              <a:rPr lang="es-EC" sz="3000" dirty="0"/>
              <a:t>^ </a:t>
            </a:r>
            <a:r>
              <a:rPr lang="es-EC" sz="3000" dirty="0" err="1" smtClean="0"/>
              <a:t>tieneEdad</a:t>
            </a:r>
            <a:r>
              <a:rPr lang="es-EC" sz="3000" dirty="0" smtClean="0"/>
              <a:t>(?</a:t>
            </a:r>
            <a:r>
              <a:rPr lang="es-EC" sz="3000" dirty="0" err="1" smtClean="0"/>
              <a:t>p,?edad</a:t>
            </a:r>
            <a:r>
              <a:rPr lang="es-EC" sz="3000" dirty="0"/>
              <a:t>) ^ </a:t>
            </a:r>
            <a:endParaRPr lang="es-EC" sz="3000" dirty="0" smtClean="0"/>
          </a:p>
          <a:p>
            <a:pPr marL="457200" lvl="1" indent="0">
              <a:buNone/>
            </a:pPr>
            <a:r>
              <a:rPr lang="es-EC" sz="3000" dirty="0" err="1" smtClean="0"/>
              <a:t>swrlb:greaterThan</a:t>
            </a:r>
            <a:r>
              <a:rPr lang="es-EC" sz="3000" dirty="0" smtClean="0"/>
              <a:t> (?edad</a:t>
            </a:r>
            <a:r>
              <a:rPr lang="es-EC" sz="3000" dirty="0"/>
              <a:t>, 17) </a:t>
            </a:r>
            <a:r>
              <a:rPr lang="es-EC" sz="3000" dirty="0" smtClean="0"/>
              <a:t>-&gt; </a:t>
            </a:r>
            <a:r>
              <a:rPr lang="es-EC" sz="3000" dirty="0"/>
              <a:t>Adulto </a:t>
            </a:r>
            <a:r>
              <a:rPr lang="es-EC" sz="3000" dirty="0" smtClean="0"/>
              <a:t>(?p)</a:t>
            </a:r>
            <a:endParaRPr lang="es-EC" sz="3000" dirty="0"/>
          </a:p>
          <a:p>
            <a:endParaRPr lang="es-EC" dirty="0" smtClean="0"/>
          </a:p>
          <a:p>
            <a:pPr marL="0" indent="0" algn="r">
              <a:buNone/>
            </a:pPr>
            <a:r>
              <a:rPr lang="es-EC" dirty="0" smtClean="0"/>
              <a:t>(</a:t>
            </a:r>
            <a:r>
              <a:rPr lang="es-EC" dirty="0" err="1" smtClean="0"/>
              <a:t>swrlb</a:t>
            </a:r>
            <a:r>
              <a:rPr lang="es-EC" dirty="0" smtClean="0"/>
              <a:t> es un </a:t>
            </a:r>
            <a:r>
              <a:rPr lang="es-EC" dirty="0"/>
              <a:t>espacio de nombres)</a:t>
            </a:r>
          </a:p>
        </p:txBody>
      </p:sp>
    </p:spTree>
    <p:extLst>
      <p:ext uri="{BB962C8B-B14F-4D97-AF65-F5344CB8AC3E}">
        <p14:creationId xmlns:p14="http://schemas.microsoft.com/office/powerpoint/2010/main" val="26842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Contenido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Porqué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reglas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r>
              <a:rPr lang="es-EC" dirty="0" smtClean="0"/>
              <a:t>Lenguajes de Reglas : SWRL</a:t>
            </a:r>
          </a:p>
          <a:p>
            <a:r>
              <a:rPr lang="es-EC" dirty="0"/>
              <a:t>Tipos de átomos SWRL</a:t>
            </a:r>
          </a:p>
          <a:p>
            <a:r>
              <a:rPr lang="es-EC" dirty="0" smtClean="0"/>
              <a:t>Ejemplo </a:t>
            </a:r>
            <a:r>
              <a:rPr lang="es-EC" dirty="0"/>
              <a:t>de SWRL</a:t>
            </a:r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4707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Átomo incorporado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Una regla que utiliza una </a:t>
            </a:r>
            <a:r>
              <a:rPr lang="es-EC" dirty="0" smtClean="0"/>
              <a:t>función SWRL incorporada </a:t>
            </a:r>
            <a:r>
              <a:rPr lang="es-EC" dirty="0"/>
              <a:t>determina si el número de teléfono de una persona comienza con el código de acceso internacional "+" se puede escribir de la siguiente manera:</a:t>
            </a:r>
            <a:endParaRPr lang="es-EC" dirty="0" smtClean="0"/>
          </a:p>
          <a:p>
            <a:endParaRPr lang="es-EC" dirty="0" smtClean="0"/>
          </a:p>
          <a:p>
            <a:endParaRPr lang="es-EC" dirty="0"/>
          </a:p>
          <a:p>
            <a:pPr marL="457200" lvl="1" indent="0">
              <a:buNone/>
            </a:pPr>
            <a:r>
              <a:rPr lang="es-EC" dirty="0" smtClean="0"/>
              <a:t>Persona(?p) </a:t>
            </a:r>
            <a:r>
              <a:rPr lang="es-EC" dirty="0"/>
              <a:t>^ </a:t>
            </a:r>
            <a:r>
              <a:rPr lang="es-EC" dirty="0" err="1" smtClean="0"/>
              <a:t>tieneNumero</a:t>
            </a:r>
            <a:r>
              <a:rPr lang="es-EC" dirty="0" smtClean="0"/>
              <a:t> (?p, ?numero</a:t>
            </a:r>
            <a:r>
              <a:rPr lang="es-EC" dirty="0"/>
              <a:t>) </a:t>
            </a:r>
            <a:endParaRPr lang="es-EC" dirty="0" smtClean="0"/>
          </a:p>
          <a:p>
            <a:pPr marL="457200" lvl="1" indent="0">
              <a:buNone/>
            </a:pPr>
            <a:r>
              <a:rPr lang="es-EC" dirty="0" smtClean="0"/>
              <a:t>^ </a:t>
            </a:r>
            <a:r>
              <a:rPr lang="es-EC" dirty="0" err="1"/>
              <a:t>swrlb</a:t>
            </a:r>
            <a:r>
              <a:rPr lang="es-EC" dirty="0"/>
              <a:t>: </a:t>
            </a:r>
            <a:r>
              <a:rPr lang="es-EC" dirty="0" err="1"/>
              <a:t>startsWith</a:t>
            </a:r>
            <a:r>
              <a:rPr lang="es-EC" dirty="0"/>
              <a:t> </a:t>
            </a:r>
            <a:r>
              <a:rPr lang="es-EC" dirty="0" smtClean="0"/>
              <a:t>(?numero</a:t>
            </a:r>
            <a:r>
              <a:rPr lang="es-EC" dirty="0"/>
              <a:t>, </a:t>
            </a:r>
            <a:r>
              <a:rPr lang="es-EC" dirty="0" smtClean="0"/>
              <a:t>"+") -&gt; </a:t>
            </a:r>
            <a:r>
              <a:rPr lang="es-EC" dirty="0" err="1" smtClean="0"/>
              <a:t>tieneNumeroInternacional</a:t>
            </a:r>
            <a:r>
              <a:rPr lang="es-EC" dirty="0" smtClean="0"/>
              <a:t> (?p, true)</a:t>
            </a:r>
          </a:p>
        </p:txBody>
      </p:sp>
    </p:spTree>
    <p:extLst>
      <p:ext uri="{BB962C8B-B14F-4D97-AF65-F5344CB8AC3E}">
        <p14:creationId xmlns:p14="http://schemas.microsoft.com/office/powerpoint/2010/main" val="21333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Átomo incorporado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Ejemplo de operaciones matemáticas</a:t>
            </a:r>
          </a:p>
          <a:p>
            <a:endParaRPr lang="es-EC" dirty="0" smtClean="0"/>
          </a:p>
          <a:p>
            <a:pPr marL="457200" lvl="1" indent="0">
              <a:buNone/>
            </a:pPr>
            <a:r>
              <a:rPr lang="es-EC" dirty="0" smtClean="0"/>
              <a:t>Rectángulo (?r) </a:t>
            </a:r>
            <a:r>
              <a:rPr lang="es-EC" dirty="0"/>
              <a:t>^</a:t>
            </a:r>
          </a:p>
          <a:p>
            <a:pPr marL="457200" lvl="1" indent="0">
              <a:buNone/>
            </a:pPr>
            <a:r>
              <a:rPr lang="es-EC" dirty="0" err="1" smtClean="0"/>
              <a:t>tieneAnchoEnMetros</a:t>
            </a:r>
            <a:r>
              <a:rPr lang="es-EC" dirty="0" smtClean="0"/>
              <a:t> (?r, ?w) </a:t>
            </a:r>
            <a:r>
              <a:rPr lang="es-EC" dirty="0"/>
              <a:t>^</a:t>
            </a:r>
          </a:p>
          <a:p>
            <a:pPr marL="457200" lvl="1" indent="0">
              <a:buNone/>
            </a:pPr>
            <a:r>
              <a:rPr lang="es-EC" dirty="0" err="1" smtClean="0"/>
              <a:t>tieneAltoEnMetros</a:t>
            </a:r>
            <a:r>
              <a:rPr lang="es-EC" dirty="0" smtClean="0"/>
              <a:t> (?r, ?h</a:t>
            </a:r>
            <a:r>
              <a:rPr lang="es-EC" dirty="0"/>
              <a:t>) ^</a:t>
            </a:r>
          </a:p>
          <a:p>
            <a:pPr marL="457200" lvl="1" indent="0">
              <a:buNone/>
            </a:pPr>
            <a:r>
              <a:rPr lang="es-EC" dirty="0" err="1" smtClean="0"/>
              <a:t>swrlb:multiply</a:t>
            </a:r>
            <a:r>
              <a:rPr lang="es-EC" dirty="0" smtClean="0"/>
              <a:t> (?</a:t>
            </a:r>
            <a:r>
              <a:rPr lang="es-EC" dirty="0" err="1" smtClean="0"/>
              <a:t>areaEnMetrosCuadrados</a:t>
            </a:r>
            <a:r>
              <a:rPr lang="es-EC" dirty="0" smtClean="0"/>
              <a:t>,?w, ?h</a:t>
            </a:r>
            <a:r>
              <a:rPr lang="es-EC" dirty="0"/>
              <a:t>)</a:t>
            </a:r>
          </a:p>
          <a:p>
            <a:pPr marL="457200" lvl="1" indent="0">
              <a:buNone/>
            </a:pPr>
            <a:r>
              <a:rPr lang="es-EC" dirty="0" smtClean="0"/>
              <a:t>-&gt; </a:t>
            </a:r>
            <a:r>
              <a:rPr lang="es-EC" dirty="0" err="1" smtClean="0"/>
              <a:t>tieneAreaEnMetrosCuadrados</a:t>
            </a:r>
            <a:r>
              <a:rPr lang="es-EC" dirty="0" smtClean="0"/>
              <a:t> (?r, ?</a:t>
            </a:r>
            <a:r>
              <a:rPr lang="es-EC" dirty="0" err="1" smtClean="0"/>
              <a:t>areaEnMetrosCuadrados</a:t>
            </a:r>
            <a:r>
              <a:rPr lang="es-EC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1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Contenido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Porqué</a:t>
            </a:r>
            <a:r>
              <a:rPr lang="en-US" dirty="0" smtClean="0"/>
              <a:t> </a:t>
            </a:r>
            <a:r>
              <a:rPr lang="en-US" dirty="0" err="1" smtClean="0"/>
              <a:t>reglas</a:t>
            </a:r>
            <a:r>
              <a:rPr lang="en-US" dirty="0" smtClean="0"/>
              <a:t>?</a:t>
            </a:r>
          </a:p>
          <a:p>
            <a:r>
              <a:rPr lang="es-EC" dirty="0" smtClean="0"/>
              <a:t>Lenguajes de Reglas : SWRL</a:t>
            </a:r>
          </a:p>
          <a:p>
            <a:r>
              <a:rPr lang="es-EC" dirty="0"/>
              <a:t>Tipos de átomos SWRL</a:t>
            </a:r>
          </a:p>
          <a:p>
            <a:r>
              <a:rPr lang="es-EC" dirty="0" smtClean="0">
                <a:solidFill>
                  <a:schemeClr val="tx2">
                    <a:lumMod val="75000"/>
                  </a:schemeClr>
                </a:solidFill>
              </a:rPr>
              <a:t>Ejemplo </a:t>
            </a:r>
            <a:r>
              <a:rPr lang="es-EC" dirty="0">
                <a:solidFill>
                  <a:schemeClr val="tx2">
                    <a:lumMod val="75000"/>
                  </a:schemeClr>
                </a:solidFill>
              </a:rPr>
              <a:t>de SWRL</a:t>
            </a:r>
            <a:endParaRPr lang="es-EC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3550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DL y SWRL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/>
              <a:t>DL y SWRL tienen </a:t>
            </a:r>
            <a:r>
              <a:rPr lang="es-EC" dirty="0" smtClean="0"/>
              <a:t>una </a:t>
            </a:r>
            <a:r>
              <a:rPr lang="es-EC" dirty="0"/>
              <a:t>gran </a:t>
            </a:r>
            <a:r>
              <a:rPr lang="es-EC" dirty="0" smtClean="0"/>
              <a:t>relación</a:t>
            </a:r>
          </a:p>
          <a:p>
            <a:pPr marL="0" indent="0">
              <a:buNone/>
            </a:pPr>
            <a:r>
              <a:rPr lang="es-EC" dirty="0"/>
              <a:t>Ejemplo: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Un autor de libros en una persona que es autor de algún libro</a:t>
            </a:r>
            <a:endParaRPr lang="es-EC" dirty="0"/>
          </a:p>
          <a:p>
            <a:endParaRPr lang="es-EC" dirty="0"/>
          </a:p>
          <a:p>
            <a:pPr marL="0" indent="0">
              <a:buNone/>
            </a:pPr>
            <a:r>
              <a:rPr lang="es-EC" b="1" dirty="0"/>
              <a:t>Lógica de predicado de primer orden:</a:t>
            </a:r>
          </a:p>
          <a:p>
            <a:r>
              <a:rPr lang="es-EC" dirty="0"/>
              <a:t>∀</a:t>
            </a:r>
            <a:r>
              <a:rPr lang="es-EC" dirty="0" err="1"/>
              <a:t>x.Persona</a:t>
            </a:r>
            <a:r>
              <a:rPr lang="es-EC" dirty="0"/>
              <a:t> (x) </a:t>
            </a:r>
            <a:r>
              <a:rPr lang="es-EC" dirty="0" smtClean="0"/>
              <a:t>∧ ∃</a:t>
            </a:r>
            <a:r>
              <a:rPr lang="es-EC" dirty="0" err="1" smtClean="0"/>
              <a:t>y.autorDe</a:t>
            </a:r>
            <a:r>
              <a:rPr lang="es-EC" dirty="0" smtClean="0"/>
              <a:t>(x</a:t>
            </a:r>
            <a:r>
              <a:rPr lang="es-EC" dirty="0"/>
              <a:t>, y) </a:t>
            </a:r>
            <a:r>
              <a:rPr lang="es-EC" dirty="0" smtClean="0"/>
              <a:t>∧ Libro (</a:t>
            </a:r>
            <a:r>
              <a:rPr lang="es-EC" dirty="0"/>
              <a:t>y) → </a:t>
            </a:r>
            <a:r>
              <a:rPr lang="es-EC" dirty="0" err="1" smtClean="0"/>
              <a:t>AutorLibros</a:t>
            </a:r>
            <a:r>
              <a:rPr lang="es-EC" dirty="0" smtClean="0"/>
              <a:t> (</a:t>
            </a:r>
            <a:r>
              <a:rPr lang="es-EC" dirty="0"/>
              <a:t>x</a:t>
            </a:r>
            <a:r>
              <a:rPr lang="es-EC" dirty="0" smtClean="0"/>
              <a:t>)</a:t>
            </a:r>
          </a:p>
          <a:p>
            <a:pPr marL="0" indent="0">
              <a:buNone/>
            </a:pPr>
            <a:r>
              <a:rPr lang="es-EC" b="1" dirty="0" smtClean="0"/>
              <a:t>Lógica Descriptiva</a:t>
            </a:r>
          </a:p>
          <a:p>
            <a:r>
              <a:rPr lang="es-EC" dirty="0" smtClean="0"/>
              <a:t>Persona and </a:t>
            </a:r>
            <a:r>
              <a:rPr lang="es-EC" dirty="0" err="1" smtClean="0"/>
              <a:t>autorDe</a:t>
            </a:r>
            <a:r>
              <a:rPr lang="es-EC" dirty="0" smtClean="0"/>
              <a:t> </a:t>
            </a:r>
            <a:r>
              <a:rPr lang="es-EC" dirty="0" err="1" smtClean="0"/>
              <a:t>some</a:t>
            </a:r>
            <a:r>
              <a:rPr lang="es-EC" dirty="0" smtClean="0"/>
              <a:t> Libro</a:t>
            </a:r>
            <a:endParaRPr lang="es-EC" dirty="0"/>
          </a:p>
          <a:p>
            <a:pPr marL="0" indent="0">
              <a:buNone/>
            </a:pPr>
            <a:r>
              <a:rPr lang="es-EC" b="1" dirty="0" smtClean="0"/>
              <a:t>SWRL</a:t>
            </a:r>
            <a:endParaRPr lang="es-EC" b="1" dirty="0"/>
          </a:p>
          <a:p>
            <a:r>
              <a:rPr lang="es-EC" dirty="0"/>
              <a:t>Persona </a:t>
            </a:r>
            <a:r>
              <a:rPr lang="es-EC" dirty="0" smtClean="0"/>
              <a:t>(?x) </a:t>
            </a:r>
            <a:r>
              <a:rPr lang="es-EC" dirty="0"/>
              <a:t>^ </a:t>
            </a:r>
            <a:r>
              <a:rPr lang="es-EC" dirty="0" err="1" smtClean="0"/>
              <a:t>autorDe</a:t>
            </a:r>
            <a:r>
              <a:rPr lang="es-EC" dirty="0"/>
              <a:t> </a:t>
            </a:r>
            <a:r>
              <a:rPr lang="es-EC" dirty="0" smtClean="0"/>
              <a:t>(?</a:t>
            </a:r>
            <a:r>
              <a:rPr lang="es-EC" dirty="0" err="1" smtClean="0"/>
              <a:t>x,?y</a:t>
            </a:r>
            <a:r>
              <a:rPr lang="es-EC" dirty="0" smtClean="0"/>
              <a:t>) </a:t>
            </a:r>
            <a:r>
              <a:rPr lang="es-EC" dirty="0"/>
              <a:t>^ Libro </a:t>
            </a:r>
            <a:r>
              <a:rPr lang="es-EC" dirty="0" smtClean="0"/>
              <a:t>(?y) </a:t>
            </a:r>
            <a:r>
              <a:rPr lang="es-EC" dirty="0"/>
              <a:t>-&gt; </a:t>
            </a:r>
            <a:r>
              <a:rPr lang="es-EC" dirty="0" err="1" smtClean="0"/>
              <a:t>AutorLibros</a:t>
            </a:r>
            <a:r>
              <a:rPr lang="es-EC" dirty="0" smtClean="0"/>
              <a:t>(?x)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619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Práctica 16</a:t>
            </a:r>
            <a:endParaRPr lang="es-EC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31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 smtClean="0"/>
              <a:t>Preguntas?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785" y="1772816"/>
            <a:ext cx="3631853" cy="38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Semantic</a:t>
            </a:r>
            <a:r>
              <a:rPr lang="es-EC" dirty="0" smtClean="0"/>
              <a:t> Web </a:t>
            </a:r>
            <a:r>
              <a:rPr lang="es-EC" dirty="0" err="1" smtClean="0"/>
              <a:t>Stack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8"/>
          <a:stretch/>
        </p:blipFill>
        <p:spPr>
          <a:xfrm>
            <a:off x="3312976" y="1425387"/>
            <a:ext cx="5702931" cy="51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/>
            </a:r>
            <a:br>
              <a:rPr lang="es-EC" dirty="0"/>
            </a:br>
            <a:r>
              <a:rPr lang="es-EC" dirty="0" smtClean="0"/>
              <a:t>Porqué reglas?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En algunos casos, necesitamos tanto la estructura como las reglas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68" y="2701782"/>
            <a:ext cx="9533864" cy="381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regla</a:t>
            </a:r>
            <a:r>
              <a:rPr lang="en-US" dirty="0" smtClean="0"/>
              <a:t> (</a:t>
            </a:r>
            <a:r>
              <a:rPr lang="en-US" b="1" dirty="0" smtClean="0"/>
              <a:t>SWRL</a:t>
            </a:r>
            <a:r>
              <a:rPr lang="en-US" dirty="0"/>
              <a:t>):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Algunas declaraciones no se pueden expresar en OWL.</a:t>
            </a:r>
          </a:p>
          <a:p>
            <a:r>
              <a:rPr lang="es-EC" dirty="0"/>
              <a:t>Las construcciones de modelado de OWL no siempre son adecuadas o son las más deseables.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753" y="2908407"/>
            <a:ext cx="5871041" cy="38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Contenido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Porqué</a:t>
            </a:r>
            <a:r>
              <a:rPr lang="en-US" dirty="0" smtClean="0"/>
              <a:t> </a:t>
            </a:r>
            <a:r>
              <a:rPr lang="en-US" dirty="0" err="1" smtClean="0"/>
              <a:t>reglas</a:t>
            </a:r>
            <a:r>
              <a:rPr lang="en-US" dirty="0" smtClean="0"/>
              <a:t>?</a:t>
            </a:r>
          </a:p>
          <a:p>
            <a:r>
              <a:rPr lang="es-EC" dirty="0" smtClean="0">
                <a:solidFill>
                  <a:schemeClr val="tx2">
                    <a:lumMod val="75000"/>
                  </a:schemeClr>
                </a:solidFill>
              </a:rPr>
              <a:t>Lenguajes de Reglas : SWRL</a:t>
            </a:r>
          </a:p>
          <a:p>
            <a:r>
              <a:rPr lang="es-EC" dirty="0"/>
              <a:t>Tipos de átomos SWRL</a:t>
            </a:r>
          </a:p>
          <a:p>
            <a:r>
              <a:rPr lang="es-EC" dirty="0" smtClean="0"/>
              <a:t>Ejemplo </a:t>
            </a:r>
            <a:r>
              <a:rPr lang="es-EC" dirty="0"/>
              <a:t>de SWRL</a:t>
            </a:r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1675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SWRL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600" dirty="0" smtClean="0"/>
              <a:t>Un </a:t>
            </a:r>
            <a:r>
              <a:rPr lang="es-EC" sz="3600" dirty="0"/>
              <a:t>lenguaje de reglas expresivo basado en OWL.</a:t>
            </a:r>
          </a:p>
          <a:p>
            <a:endParaRPr lang="es-EC" sz="3600" dirty="0" smtClean="0"/>
          </a:p>
          <a:p>
            <a:r>
              <a:rPr lang="es-EC" sz="3600" dirty="0" smtClean="0"/>
              <a:t>SWRL </a:t>
            </a:r>
            <a:r>
              <a:rPr lang="es-EC" sz="3600" dirty="0"/>
              <a:t>permite a los usuarios escribir reglas que se pueden expresar en términos de conceptos de OWL para proporcionar capacidades de razonamiento deductivo más poderosas que </a:t>
            </a:r>
            <a:r>
              <a:rPr lang="es-EC" sz="3600" dirty="0" smtClean="0"/>
              <a:t>solo OWL.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435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Reglas en SWRL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El cuerpo y la cabeza consisten en conjunciones positivas de átomos (solo Y entre átomos</a:t>
            </a:r>
            <a:r>
              <a:rPr lang="es-EC" dirty="0" smtClean="0"/>
              <a:t>)</a:t>
            </a:r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r>
              <a:rPr lang="es-EC" dirty="0" err="1" smtClean="0"/>
              <a:t>Atomo</a:t>
            </a:r>
            <a:endParaRPr lang="es-EC" dirty="0" smtClean="0"/>
          </a:p>
          <a:p>
            <a:pPr marL="0" indent="0" algn="ctr">
              <a:buNone/>
            </a:pPr>
            <a:r>
              <a:rPr lang="es-EC" dirty="0"/>
              <a:t>p (arg1, arg2, ... </a:t>
            </a:r>
            <a:r>
              <a:rPr lang="es-EC" dirty="0" err="1"/>
              <a:t>argn</a:t>
            </a:r>
            <a:r>
              <a:rPr lang="es-EC" dirty="0"/>
              <a:t>)</a:t>
            </a:r>
          </a:p>
          <a:p>
            <a:pPr marL="0" indent="0" algn="ctr">
              <a:buNone/>
            </a:pPr>
            <a:r>
              <a:rPr lang="es-EC" dirty="0" smtClean="0"/>
              <a:t>p es un </a:t>
            </a:r>
            <a:r>
              <a:rPr lang="es-EC" dirty="0"/>
              <a:t>símbolo de predicado; arg1, arg2, ..., </a:t>
            </a:r>
            <a:r>
              <a:rPr lang="es-EC" dirty="0" err="1" smtClean="0"/>
              <a:t>argn</a:t>
            </a:r>
            <a:r>
              <a:rPr lang="es-EC" dirty="0" smtClean="0"/>
              <a:t> son los </a:t>
            </a:r>
            <a:r>
              <a:rPr lang="es-EC" dirty="0"/>
              <a:t>términos de la expresión.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2824162"/>
            <a:ext cx="3543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SWRL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Todas las variables en SWRL se tratan como cuantificadas universalmente </a:t>
            </a:r>
            <a:r>
              <a:rPr lang="es-EC" dirty="0" smtClean="0"/>
              <a:t>(</a:t>
            </a:r>
            <a:r>
              <a:rPr lang="es-EC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dirty="0" smtClean="0"/>
              <a:t>), </a:t>
            </a:r>
            <a:r>
              <a:rPr lang="es-EC" dirty="0"/>
              <a:t>con </a:t>
            </a:r>
            <a:r>
              <a:rPr lang="es-EC" dirty="0" smtClean="0"/>
              <a:t>su </a:t>
            </a:r>
            <a:r>
              <a:rPr lang="es-EC" dirty="0"/>
              <a:t>alcance limitado a una regla determinada</a:t>
            </a:r>
            <a:r>
              <a:rPr lang="es-EC" dirty="0" smtClean="0"/>
              <a:t>.</a:t>
            </a:r>
          </a:p>
          <a:p>
            <a:endParaRPr lang="es-EC" dirty="0"/>
          </a:p>
          <a:p>
            <a:r>
              <a:rPr lang="es-EC" dirty="0" smtClean="0"/>
              <a:t>Ejemplo: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sz="2400" dirty="0" err="1" smtClean="0"/>
              <a:t>tienePadres</a:t>
            </a:r>
            <a:r>
              <a:rPr lang="es-EC" sz="2400" dirty="0" smtClean="0"/>
              <a:t> (?</a:t>
            </a:r>
            <a:r>
              <a:rPr lang="es-EC" sz="2400" dirty="0" err="1" smtClean="0"/>
              <a:t>x,?padres</a:t>
            </a:r>
            <a:r>
              <a:rPr lang="es-EC" sz="2400" dirty="0" smtClean="0"/>
              <a:t>) ∧ </a:t>
            </a:r>
            <a:r>
              <a:rPr lang="es-EC" sz="2400" dirty="0" err="1" smtClean="0"/>
              <a:t>tieneHermano</a:t>
            </a:r>
            <a:r>
              <a:rPr lang="es-EC" sz="2400" dirty="0" smtClean="0"/>
              <a:t> (?padres,?</a:t>
            </a:r>
            <a:r>
              <a:rPr lang="es-EC" sz="2400" dirty="0" err="1" smtClean="0"/>
              <a:t>tio</a:t>
            </a:r>
            <a:r>
              <a:rPr lang="es-EC" sz="2400" dirty="0" smtClean="0"/>
              <a:t>) ⇒ </a:t>
            </a:r>
            <a:r>
              <a:rPr lang="es-EC" sz="2400" dirty="0" err="1" smtClean="0"/>
              <a:t>tieneTio</a:t>
            </a:r>
            <a:r>
              <a:rPr lang="es-EC" sz="2400" dirty="0" smtClean="0"/>
              <a:t>(?x,?</a:t>
            </a:r>
            <a:r>
              <a:rPr lang="es-EC" sz="2400" dirty="0" err="1" smtClean="0"/>
              <a:t>tio</a:t>
            </a:r>
            <a:r>
              <a:rPr lang="es-EC" sz="2400" dirty="0" smtClean="0"/>
              <a:t>)</a:t>
            </a:r>
            <a:endParaRPr lang="es-EC" sz="2400" dirty="0"/>
          </a:p>
          <a:p>
            <a:endParaRPr lang="es-EC" dirty="0"/>
          </a:p>
          <a:p>
            <a:r>
              <a:rPr lang="es-EC" dirty="0"/>
              <a:t>Esta regla se aplica a todos los x, todos los padres y todos los tíos.</a:t>
            </a:r>
          </a:p>
        </p:txBody>
      </p:sp>
    </p:spTree>
    <p:extLst>
      <p:ext uri="{BB962C8B-B14F-4D97-AF65-F5344CB8AC3E}">
        <p14:creationId xmlns:p14="http://schemas.microsoft.com/office/powerpoint/2010/main" val="26281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905</Words>
  <Application>Microsoft Office PowerPoint</Application>
  <PresentationFormat>Panorámica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 de Office</vt:lpstr>
      <vt:lpstr>Razonamiento con Reglas SWRL como ejemplo</vt:lpstr>
      <vt:lpstr>Contenido</vt:lpstr>
      <vt:lpstr>Semantic Web Stack</vt:lpstr>
      <vt:lpstr> Porqué reglas?</vt:lpstr>
      <vt:lpstr>Ejemplo regla (SWRL):</vt:lpstr>
      <vt:lpstr>Contenido</vt:lpstr>
      <vt:lpstr>SWRL</vt:lpstr>
      <vt:lpstr>Reglas en SWRL</vt:lpstr>
      <vt:lpstr>SWRL</vt:lpstr>
      <vt:lpstr>Contenido</vt:lpstr>
      <vt:lpstr>Tipos de átomos SWRL</vt:lpstr>
      <vt:lpstr>Átomos de Clase</vt:lpstr>
      <vt:lpstr>Átomos de Clase</vt:lpstr>
      <vt:lpstr>Átomo de propiedad individual</vt:lpstr>
      <vt:lpstr>Propiedad con valor de datos</vt:lpstr>
      <vt:lpstr>Átomo de diferentes individuos</vt:lpstr>
      <vt:lpstr>Mismo átomo individual</vt:lpstr>
      <vt:lpstr>Átomo de rango de datos</vt:lpstr>
      <vt:lpstr>Átomo incorporado</vt:lpstr>
      <vt:lpstr>Átomo incorporado</vt:lpstr>
      <vt:lpstr>Átomo incorporado</vt:lpstr>
      <vt:lpstr>Contenido</vt:lpstr>
      <vt:lpstr>DL y SWRL</vt:lpstr>
      <vt:lpstr>Práctica 16</vt:lpstr>
      <vt:lpstr>Preguntas?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Schema</dc:title>
  <dc:creator>Usuario-03</dc:creator>
  <cp:lastModifiedBy>Usuario-03</cp:lastModifiedBy>
  <cp:revision>72</cp:revision>
  <dcterms:created xsi:type="dcterms:W3CDTF">2019-01-16T01:11:43Z</dcterms:created>
  <dcterms:modified xsi:type="dcterms:W3CDTF">2021-01-28T13:01:35Z</dcterms:modified>
</cp:coreProperties>
</file>