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0" r:id="rId10"/>
    <p:sldId id="266" r:id="rId11"/>
    <p:sldId id="268" r:id="rId12"/>
    <p:sldId id="272" r:id="rId13"/>
    <p:sldId id="273" r:id="rId14"/>
    <p:sldId id="274" r:id="rId15"/>
    <p:sldId id="275" r:id="rId16"/>
  </p:sldIdLst>
  <p:sldSz cx="12192000" cy="6858000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C3C"/>
    <a:srgbClr val="FF9999"/>
    <a:srgbClr val="00A0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9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FD29C1FA-462E-40C7-B520-EDB73C4D4152}" type="datetimeFigureOut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BE94B48F-ED08-481A-AAF2-49C727A6DF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822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26F2A-722D-92FB-B6EE-9E5A522FDC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C6F031-FB11-B589-930B-8ACD1F3D9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BE09450-8376-63C4-FEA7-F2C00A01CA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0171" y="6406773"/>
            <a:ext cx="2743200" cy="365125"/>
          </a:xfrm>
          <a:prstGeom prst="rect">
            <a:avLst/>
          </a:prstGeom>
        </p:spPr>
        <p:txBody>
          <a:bodyPr/>
          <a:lstStyle>
            <a:lvl1pPr algn="l">
              <a:defRPr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725B80A-E1C9-4971-BD24-2286D4B2266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7566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FEC04-6259-5730-3C52-60D597EDB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9A032C-DBD3-73D6-8377-56150B102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8D0C7-81B9-754B-B8F6-534B309C31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73D75-7033-E82C-117B-CB35C4F09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8AB32-A049-8D76-774C-CA737A087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25B80A-E1C9-4971-BD24-2286D4B226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830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B7338D-A92D-BB99-0B29-BEE97B9D4E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0797D3-9066-2D0B-9E83-33C44BCD2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D6D3D-FAA7-A10D-0BD2-ECF16B4975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5BD59-4D9F-38EF-09A5-D042BB78B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4653C-876D-2645-EE98-FFC18FC99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25B80A-E1C9-4971-BD24-2286D4B226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407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1623A-C728-7327-3D14-29D7738F0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13CA2-9F0B-37CB-4B26-3CAB95FA5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564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A203A-C703-1794-9E48-226809118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D60576-372B-31D2-C729-03C0A1009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66FAF-C44F-4547-33A1-6B3A5153DB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42E39-01A1-595E-38AF-0732D8BF7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80D58-815F-3B6C-AE6F-20541C8E0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25B80A-E1C9-4971-BD24-2286D4B226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799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9EFA2-74F4-DF4B-4837-5BC97E41F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0002F-DCD0-E3F0-8C18-F9A309B313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5B9D9C-D781-ECFB-8004-B3D308617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6392D7-FF46-7637-7414-94B6F422D5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00BD75-6AC4-DA65-9298-21BB36DAA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6D097A-6D6B-B4CC-B488-8883B5AC9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25B80A-E1C9-4971-BD24-2286D4B226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60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47F94-C8C2-A041-9828-3202580F4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027F7-224A-73DE-A0C9-2A556D833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DED8C8-CDC2-D13B-4B3B-8F1F1D677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2AD477-8463-D73D-98CA-639FAD26C8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4B5F8A-DDD3-3812-E340-2BFD9E2031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EB6FC4-38FE-6576-10AB-06687361B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E46C85-4FEC-1B14-9242-B6639A925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B86451-F1F0-BB42-85F6-5715C416C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25B80A-E1C9-4971-BD24-2286D4B226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20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7BF3C-AB1B-EE96-ED62-CEAB125E9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15A5A0-08C3-4104-3D95-81AE922D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82ACFE-766C-0B95-E50C-93027F76B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F5397-92B4-9EA8-002A-AC8C1C5C8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25B80A-E1C9-4971-BD24-2286D4B226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823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B9463F-8059-FF7E-AE8E-EA195E46F2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0434E5-0836-0B3A-4925-97877D6A0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9B7823-C048-892D-5D8E-7FBDDD1B8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25B80A-E1C9-4971-BD24-2286D4B226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83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D51F7-1419-A33B-4936-FF0C3BFA4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7C93C-49CD-16E7-4BCA-DB1A0118C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40B3E5-69B2-2BD0-7AD5-5D394A159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7159B-64F9-DBD8-C64C-C6E2A3A24F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EAEAFD-BCE4-0EC2-2185-B5A8C2972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1C4B9-4686-D878-F2F7-52A4BDFE4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25B80A-E1C9-4971-BD24-2286D4B226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89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B521-E160-14B8-0A5B-974C8484A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E379D7-6C5F-CC97-2641-3500FF61D2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92FF2-C6DD-100B-CE2C-583DCB9EB1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3C7FB7-EDAC-2305-9E3C-722F8ED422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53389A-0A60-71B0-DC9B-84CA26911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8DEFF-319E-A09F-F2FC-177FED133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25B80A-E1C9-4971-BD24-2286D4B226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536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803C4A0-8688-CBEB-06A1-5C5ED8540C07}"/>
              </a:ext>
            </a:extLst>
          </p:cNvPr>
          <p:cNvSpPr/>
          <p:nvPr userDrawn="1"/>
        </p:nvSpPr>
        <p:spPr>
          <a:xfrm>
            <a:off x="0" y="6282965"/>
            <a:ext cx="12192000" cy="575035"/>
          </a:xfrm>
          <a:prstGeom prst="rect">
            <a:avLst/>
          </a:prstGeom>
          <a:solidFill>
            <a:srgbClr val="FF9999">
              <a:alpha val="49804"/>
            </a:srgbClr>
          </a:solidFill>
          <a:ln>
            <a:solidFill>
              <a:srgbClr val="00A0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2C3722-7F6A-F9A5-B242-A341A1AA7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931B9-DE92-24BE-491A-EB92F824B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EC15200-A3B8-E106-7EDD-C9B160DAF8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0171" y="6406773"/>
            <a:ext cx="2743200" cy="365125"/>
          </a:xfrm>
          <a:prstGeom prst="rect">
            <a:avLst/>
          </a:prstGeom>
        </p:spPr>
        <p:txBody>
          <a:bodyPr/>
          <a:lstStyle>
            <a:lvl1pPr algn="l">
              <a:defRPr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725B80A-E1C9-4971-BD24-2286D4B2266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14" name="Picture 1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BC2CBB8-E4B6-6154-0517-5F0C707D13C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744" y="6361202"/>
            <a:ext cx="2893828" cy="41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254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E0C4E8B2-E2C2-6611-7FE3-C87CAADB06B9}"/>
              </a:ext>
            </a:extLst>
          </p:cNvPr>
          <p:cNvSpPr>
            <a:spLocks/>
          </p:cNvSpPr>
          <p:nvPr/>
        </p:nvSpPr>
        <p:spPr bwMode="auto">
          <a:xfrm>
            <a:off x="1158875" y="3425825"/>
            <a:ext cx="4152900" cy="685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1pPr>
            <a:lvl2pPr marL="742950" indent="-28575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2pPr>
            <a:lvl3pPr marL="114300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3pPr>
            <a:lvl4pPr marL="1600200" indent="-22860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4pPr>
            <a:lvl5pPr marL="2057400" indent="-22860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5pPr>
            <a:lvl6pPr marL="25146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6pPr>
            <a:lvl7pPr marL="29718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7pPr>
            <a:lvl8pPr marL="34290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8pPr>
            <a:lvl9pPr marL="38862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9pPr>
          </a:lstStyle>
          <a:p>
            <a:pPr>
              <a:lnSpc>
                <a:spcPct val="130000"/>
              </a:lnSpc>
              <a:buClr>
                <a:srgbClr val="F5F5F5"/>
              </a:buClr>
              <a:buFont typeface="Microsoft Sans Serif" panose="020B0604020202020204" pitchFamily="34" charset="0"/>
              <a:buNone/>
            </a:pPr>
            <a:r>
              <a:rPr kumimoji="0" lang="en-US" altLang="zh-C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Presenter: Freddie (Haojie Chen)</a:t>
            </a:r>
          </a:p>
          <a:p>
            <a:pPr>
              <a:lnSpc>
                <a:spcPct val="130000"/>
              </a:lnSpc>
              <a:buClr>
                <a:srgbClr val="F5F5F5"/>
              </a:buClr>
              <a:buFont typeface="Microsoft Sans Serif" panose="020B0604020202020204" pitchFamily="34" charset="0"/>
              <a:buNone/>
            </a:pPr>
            <a:r>
              <a:rPr kumimoji="0" lang="en-US" altLang="zh-C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October 26th, 2022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1711ACC7-DD2C-00AA-3167-701CD396B564}"/>
              </a:ext>
            </a:extLst>
          </p:cNvPr>
          <p:cNvSpPr>
            <a:spLocks/>
          </p:cNvSpPr>
          <p:nvPr/>
        </p:nvSpPr>
        <p:spPr bwMode="auto">
          <a:xfrm>
            <a:off x="1141413" y="1309688"/>
            <a:ext cx="756285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1pPr>
            <a:lvl2pPr marL="742950" indent="-28575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2pPr>
            <a:lvl3pPr marL="114300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3pPr>
            <a:lvl4pPr marL="1600200" indent="-22860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4pPr>
            <a:lvl5pPr marL="2057400" indent="-22860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5pPr>
            <a:lvl6pPr marL="25146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6pPr>
            <a:lvl7pPr marL="29718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7pPr>
            <a:lvl8pPr marL="34290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8pPr>
            <a:lvl9pPr marL="38862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9pPr>
          </a:lstStyle>
          <a:p>
            <a:pPr>
              <a:buClr>
                <a:srgbClr val="F5F5F5"/>
              </a:buClr>
              <a:buFont typeface="Microsoft Sans Serif" panose="020B0604020202020204" pitchFamily="34" charset="0"/>
              <a:buNone/>
            </a:pPr>
            <a:r>
              <a:rPr kumimoji="0" lang="en-US" altLang="zh-CN" sz="6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Study Report</a:t>
            </a:r>
            <a:endParaRPr kumimoji="0" lang="en-US" altLang="zh-CN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0B198950-730D-17C8-3638-9F9614D2C158}"/>
              </a:ext>
            </a:extLst>
          </p:cNvPr>
          <p:cNvSpPr>
            <a:spLocks/>
          </p:cNvSpPr>
          <p:nvPr/>
        </p:nvSpPr>
        <p:spPr bwMode="auto">
          <a:xfrm>
            <a:off x="1144588" y="2477572"/>
            <a:ext cx="81979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1pPr>
            <a:lvl2pPr marL="742950" indent="-28575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2pPr>
            <a:lvl3pPr marL="114300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3pPr>
            <a:lvl4pPr marL="1600200" indent="-22860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4pPr>
            <a:lvl5pPr marL="2057400" indent="-22860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5pPr>
            <a:lvl6pPr marL="25146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6pPr>
            <a:lvl7pPr marL="29718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7pPr>
            <a:lvl8pPr marL="34290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8pPr>
            <a:lvl9pPr marL="38862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9pPr>
          </a:lstStyle>
          <a:p>
            <a:pPr>
              <a:buClr>
                <a:srgbClr val="F5F5F5"/>
              </a:buClr>
              <a:buFont typeface="Microsoft Sans Serif" panose="020B0604020202020204" pitchFamily="34" charset="0"/>
              <a:buNone/>
            </a:pPr>
            <a:r>
              <a:rPr kumimoji="0" lang="en-US" altLang="zh-CN" dirty="0">
                <a:solidFill>
                  <a:srgbClr val="E84C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Analysis of a Slot Game’s Player Activity</a:t>
            </a:r>
          </a:p>
        </p:txBody>
      </p:sp>
      <p:sp>
        <p:nvSpPr>
          <p:cNvPr id="7" name="Line 9">
            <a:extLst>
              <a:ext uri="{FF2B5EF4-FFF2-40B4-BE49-F238E27FC236}">
                <a16:creationId xmlns:a16="http://schemas.microsoft.com/office/drawing/2014/main" id="{F175E35D-1CB1-FC30-2412-72A9810906E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66813" y="3168650"/>
            <a:ext cx="2164216" cy="0"/>
          </a:xfrm>
          <a:prstGeom prst="lin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charset="0"/>
              <a:cs typeface="Arial" panose="020B0604020202020204" pitchFamily="34" charset="0"/>
              <a:sym typeface="Microsoft YaHei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A36A85D-9C66-365B-B19D-1B62CE77E6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230171" y="6406773"/>
            <a:ext cx="2743200" cy="365125"/>
          </a:xfrm>
        </p:spPr>
        <p:txBody>
          <a:bodyPr/>
          <a:lstStyle/>
          <a:p>
            <a:fld id="{9725B80A-E1C9-4971-BD24-2286D4B22667}" type="slidenum">
              <a:rPr lang="zh-CN" altLang="en-US" b="0" smtClean="0"/>
              <a:pPr/>
              <a:t>1</a:t>
            </a:fld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3201828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CABC92B-6037-798F-2CAA-13C7EAEEE5A0}"/>
              </a:ext>
            </a:extLst>
          </p:cNvPr>
          <p:cNvSpPr>
            <a:spLocks/>
          </p:cNvSpPr>
          <p:nvPr/>
        </p:nvSpPr>
        <p:spPr bwMode="auto">
          <a:xfrm>
            <a:off x="941387" y="830002"/>
            <a:ext cx="9526587" cy="610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1pPr>
            <a:lvl2pPr marL="742950" indent="-28575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2pPr>
            <a:lvl3pPr marL="114300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3pPr>
            <a:lvl4pPr marL="1600200" indent="-22860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4pPr>
            <a:lvl5pPr marL="2057400" indent="-22860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5pPr>
            <a:lvl6pPr marL="25146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6pPr>
            <a:lvl7pPr marL="29718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7pPr>
            <a:lvl8pPr marL="34290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8pPr>
            <a:lvl9pPr marL="38862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9pPr>
          </a:lstStyle>
          <a:p>
            <a:pPr algn="just">
              <a:lnSpc>
                <a:spcPct val="150000"/>
              </a:lnSpc>
              <a:buClr>
                <a:srgbClr val="6C6C6C"/>
              </a:buClr>
            </a:pPr>
            <a:r>
              <a:rPr kumimoji="0" lang="en-US" altLang="zh-CN" sz="3000" b="1" dirty="0">
                <a:solidFill>
                  <a:srgbClr val="E84C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 Feature Engineering and Data Cleaning</a:t>
            </a:r>
            <a:endParaRPr kumimoji="0" lang="zh-CN" altLang="en-US" sz="3000" dirty="0">
              <a:solidFill>
                <a:srgbClr val="E84C3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D1766FB2-784E-B550-D5B3-375B49E810C2}"/>
              </a:ext>
            </a:extLst>
          </p:cNvPr>
          <p:cNvSpPr>
            <a:spLocks/>
          </p:cNvSpPr>
          <p:nvPr/>
        </p:nvSpPr>
        <p:spPr bwMode="auto">
          <a:xfrm>
            <a:off x="941387" y="159241"/>
            <a:ext cx="10450905" cy="670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1pPr>
            <a:lvl2pPr marL="742950" indent="-28575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2pPr>
            <a:lvl3pPr marL="114300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3pPr>
            <a:lvl4pPr marL="1600200" indent="-22860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4pPr>
            <a:lvl5pPr marL="2057400" indent="-22860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5pPr>
            <a:lvl6pPr marL="25146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6pPr>
            <a:lvl7pPr marL="29718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7pPr>
            <a:lvl8pPr marL="34290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8pPr>
            <a:lvl9pPr marL="38862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9pPr>
          </a:lstStyle>
          <a:p>
            <a:pPr>
              <a:lnSpc>
                <a:spcPct val="120000"/>
              </a:lnSpc>
              <a:buClr>
                <a:srgbClr val="636362"/>
              </a:buClr>
              <a:buFont typeface="Microsoft Sans Serif" panose="020B0604020202020204" pitchFamily="34" charset="0"/>
              <a:buNone/>
            </a:pPr>
            <a:r>
              <a:rPr kumimoji="0" lang="en-US" altLang="zh-CN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kumimoji="0" lang="zh-CN" alt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Modeling</a:t>
            </a:r>
            <a:endParaRPr kumimoji="0" lang="zh-CN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F6541B-86E5-F9D5-1A20-08AF7F02C14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230171" y="6406773"/>
            <a:ext cx="2743200" cy="365125"/>
          </a:xfrm>
        </p:spPr>
        <p:txBody>
          <a:bodyPr/>
          <a:lstStyle/>
          <a:p>
            <a:fld id="{9725B80A-E1C9-4971-BD24-2286D4B22667}" type="slidenum">
              <a:rPr lang="zh-CN" altLang="en-US" b="0" smtClean="0"/>
              <a:pPr/>
              <a:t>10</a:t>
            </a:fld>
            <a:endParaRPr lang="zh-CN" alt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5998B74-39E6-77DB-7EB0-8074F82FDDEC}"/>
                  </a:ext>
                </a:extLst>
              </p:cNvPr>
              <p:cNvSpPr txBox="1"/>
              <p:nvPr/>
            </p:nvSpPr>
            <p:spPr>
              <a:xfrm>
                <a:off x="1505970" y="1664569"/>
                <a:ext cx="9078742" cy="42021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1" i="1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𝑨𝒗𝒆𝒓𝒂𝒈𝒆</m:t>
                      </m:r>
                      <m:r>
                        <a:rPr lang="en-US" altLang="zh-CN" sz="1800" b="1" i="1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1" i="1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𝑩𝒆𝒕</m:t>
                      </m:r>
                      <m:r>
                        <a:rPr lang="en-US" altLang="zh-CN" sz="1800" b="1" i="1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1" i="1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𝑨𝒎𝒕</m:t>
                      </m:r>
                      <m:r>
                        <a:rPr lang="en-US" altLang="zh-CN" sz="1800" b="1" i="1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. </m:t>
                      </m:r>
                      <m:r>
                        <a:rPr lang="en-US" altLang="zh-CN" sz="1800" b="1" i="1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𝒑𝒆𝒓</m:t>
                      </m:r>
                      <m:r>
                        <a:rPr lang="en-US" altLang="zh-CN" sz="1800" b="1" i="1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1" i="1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𝑺𝒑𝒊𝒏</m:t>
                      </m:r>
                      <m:r>
                        <a:rPr lang="en-US" altLang="zh-CN" sz="1800" i="1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𝑇𝑜𝑡𝑎𝑙</m:t>
                          </m:r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𝐶𝑜𝑖𝑛</m:t>
                          </m:r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𝐵𝑒𝑡𝑠</m:t>
                          </m:r>
                        </m:num>
                        <m:den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𝑁𝑜</m:t>
                          </m:r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. </m:t>
                          </m:r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𝑜𝑓</m:t>
                          </m:r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𝑆𝑝𝑖𝑛𝑠</m:t>
                          </m:r>
                        </m:den>
                      </m:f>
                    </m:oMath>
                  </m:oMathPara>
                </a14:m>
                <a:endParaRPr lang="zh-CN" altLang="zh-CN" sz="1800" dirty="0">
                  <a:effectLst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1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𝑨𝒗𝒆𝒓𝒂𝒈𝒆</m:t>
                      </m:r>
                      <m:r>
                        <a:rPr lang="en-US" altLang="zh-CN" sz="1800" b="1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1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𝑺𝒑𝒊𝒏𝒔</m:t>
                      </m:r>
                      <m:r>
                        <a:rPr lang="en-US" altLang="zh-CN" sz="1800" b="1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1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𝒑𝒆𝒓</m:t>
                      </m:r>
                      <m:r>
                        <a:rPr lang="en-US" altLang="zh-CN" sz="1800" b="1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1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𝑺𝒆𝒔𝒔𝒊𝒐𝒏</m:t>
                      </m:r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𝑁𝑜</m:t>
                          </m:r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. </m:t>
                          </m:r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𝑜𝑓</m:t>
                          </m:r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𝑆𝑝𝑖𝑛𝑠</m:t>
                          </m:r>
                        </m:num>
                        <m:den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𝑁𝑜</m:t>
                          </m:r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. </m:t>
                          </m:r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𝑜𝑓</m:t>
                          </m:r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𝑆𝑒𝑠𝑠𝑖𝑜𝑛𝑠</m:t>
                          </m:r>
                        </m:den>
                      </m:f>
                    </m:oMath>
                  </m:oMathPara>
                </a14:m>
                <a:endParaRPr lang="zh-CN" altLang="zh-CN" sz="1800" dirty="0">
                  <a:effectLst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1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𝑻𝒐𝒕𝒂𝒍</m:t>
                      </m:r>
                      <m:r>
                        <a:rPr lang="en-US" altLang="zh-CN" sz="1800" b="1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1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𝑪𝒐𝒊𝒏</m:t>
                      </m:r>
                      <m:r>
                        <a:rPr lang="en-US" altLang="zh-CN" sz="1800" b="1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1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𝑬𝒂𝒓𝒏</m:t>
                      </m:r>
                      <m:r>
                        <a:rPr lang="en-US" altLang="zh-CN" sz="1800" b="0" i="1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 </m:t>
                      </m:r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𝑇𝑜𝑡𝑎𝑙</m:t>
                      </m:r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𝐶𝑜𝑖𝑛</m:t>
                      </m:r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𝑊𝑖𝑛𝑠</m:t>
                      </m:r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𝑇𝑜𝑡𝑎𝑙</m:t>
                      </m:r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𝐶𝑜𝑖𝑛</m:t>
                      </m:r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𝐵𝑒𝑡𝑠</m:t>
                      </m:r>
                    </m:oMath>
                  </m:oMathPara>
                </a14:m>
                <a:endParaRPr lang="zh-CN" altLang="zh-CN" sz="1800" dirty="0">
                  <a:effectLst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1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𝑩𝒆𝒕</m:t>
                      </m:r>
                      <m:r>
                        <a:rPr lang="en-US" altLang="zh-CN" sz="1800" b="1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1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𝒀𝒊𝒆𝒍𝒅</m:t>
                      </m:r>
                      <m:r>
                        <a:rPr lang="en-US" altLang="zh-CN" sz="1800" b="1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1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𝑹𝒂𝒕𝒆</m:t>
                      </m:r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𝑇𝑜𝑡𝑎𝑙</m:t>
                          </m:r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𝐶𝑜𝑖𝑛</m:t>
                          </m:r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𝐸𝑎𝑟𝑛𝑠</m:t>
                          </m:r>
                        </m:num>
                        <m:den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𝑇𝑜𝑡𝑎𝑙</m:t>
                          </m:r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𝐶𝑜𝑖𝑛</m:t>
                          </m:r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𝐵𝑒𝑡𝑠</m:t>
                          </m:r>
                        </m:den>
                      </m:f>
                    </m:oMath>
                  </m:oMathPara>
                </a14:m>
                <a:endParaRPr lang="zh-CN" altLang="zh-CN" sz="1800" dirty="0">
                  <a:effectLst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  <a:p>
                <a:pPr>
                  <a:spcAft>
                    <a:spcPts val="24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1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𝑹𝑶𝑰</m:t>
                      </m:r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𝑇𝑜𝑡𝑎𝑙</m:t>
                          </m:r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𝐶𝑜𝑖𝑛</m:t>
                          </m:r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𝐸𝑎𝑟𝑛𝑠</m:t>
                          </m:r>
                        </m:num>
                        <m:den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𝐶𝑜𝑖𝑛</m:t>
                          </m:r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𝐵𝑎𝑙𝑎𝑛𝑐𝑒</m:t>
                          </m:r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𝑇𝑜𝑡𝑎𝑙</m:t>
                          </m:r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𝐶𝑜𝑖𝑛</m:t>
                          </m:r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𝐸𝑎𝑟𝑛𝑠</m:t>
                          </m:r>
                        </m:den>
                      </m:f>
                    </m:oMath>
                  </m:oMathPara>
                </a14:m>
                <a:endParaRPr lang="en-US" altLang="zh-CN" sz="1800" dirty="0">
                  <a:effectLst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b="1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exclude the data where install date = 2014-10-06 because label is unknown</a:t>
                </a:r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b="1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exclude feature "Current level" to avoid data leakage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5998B74-39E6-77DB-7EB0-8074F82FD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970" y="1664569"/>
                <a:ext cx="9078742" cy="4202176"/>
              </a:xfrm>
              <a:prstGeom prst="rect">
                <a:avLst/>
              </a:prstGeom>
              <a:blipFill>
                <a:blip r:embed="rId2"/>
                <a:stretch>
                  <a:fillRect l="-403" b="-14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6725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CABC92B-6037-798F-2CAA-13C7EAEEE5A0}"/>
              </a:ext>
            </a:extLst>
          </p:cNvPr>
          <p:cNvSpPr>
            <a:spLocks/>
          </p:cNvSpPr>
          <p:nvPr/>
        </p:nvSpPr>
        <p:spPr bwMode="auto">
          <a:xfrm>
            <a:off x="941387" y="830002"/>
            <a:ext cx="9526587" cy="610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1pPr>
            <a:lvl2pPr marL="742950" indent="-28575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2pPr>
            <a:lvl3pPr marL="114300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3pPr>
            <a:lvl4pPr marL="1600200" indent="-22860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4pPr>
            <a:lvl5pPr marL="2057400" indent="-22860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5pPr>
            <a:lvl6pPr marL="25146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6pPr>
            <a:lvl7pPr marL="29718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7pPr>
            <a:lvl8pPr marL="34290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8pPr>
            <a:lvl9pPr marL="38862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9pPr>
          </a:lstStyle>
          <a:p>
            <a:pPr algn="just">
              <a:lnSpc>
                <a:spcPct val="150000"/>
              </a:lnSpc>
              <a:buClr>
                <a:srgbClr val="6C6C6C"/>
              </a:buClr>
            </a:pPr>
            <a:r>
              <a:rPr kumimoji="0" lang="en-US" altLang="zh-CN" sz="3000" b="1" dirty="0">
                <a:solidFill>
                  <a:srgbClr val="E84C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 Logistic Regression</a:t>
            </a:r>
            <a:endParaRPr kumimoji="0" lang="zh-CN" altLang="en-US" sz="3000" dirty="0">
              <a:solidFill>
                <a:srgbClr val="E84C3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D1766FB2-784E-B550-D5B3-375B49E810C2}"/>
              </a:ext>
            </a:extLst>
          </p:cNvPr>
          <p:cNvSpPr>
            <a:spLocks/>
          </p:cNvSpPr>
          <p:nvPr/>
        </p:nvSpPr>
        <p:spPr bwMode="auto">
          <a:xfrm>
            <a:off x="941387" y="159241"/>
            <a:ext cx="10450905" cy="670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1pPr>
            <a:lvl2pPr marL="742950" indent="-28575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2pPr>
            <a:lvl3pPr marL="114300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3pPr>
            <a:lvl4pPr marL="1600200" indent="-22860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4pPr>
            <a:lvl5pPr marL="2057400" indent="-22860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5pPr>
            <a:lvl6pPr marL="25146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6pPr>
            <a:lvl7pPr marL="29718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7pPr>
            <a:lvl8pPr marL="34290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8pPr>
            <a:lvl9pPr marL="38862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9pPr>
          </a:lstStyle>
          <a:p>
            <a:pPr>
              <a:lnSpc>
                <a:spcPct val="120000"/>
              </a:lnSpc>
              <a:buClr>
                <a:srgbClr val="636362"/>
              </a:buClr>
              <a:buFont typeface="Microsoft Sans Serif" panose="020B0604020202020204" pitchFamily="34" charset="0"/>
              <a:buNone/>
            </a:pPr>
            <a:r>
              <a:rPr kumimoji="0" lang="en-US" altLang="zh-CN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kumimoji="0" lang="zh-CN" alt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Modeling</a:t>
            </a:r>
            <a:endParaRPr kumimoji="0" lang="zh-CN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F6541B-86E5-F9D5-1A20-08AF7F02C14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230171" y="6406773"/>
            <a:ext cx="2743200" cy="365125"/>
          </a:xfrm>
        </p:spPr>
        <p:txBody>
          <a:bodyPr/>
          <a:lstStyle/>
          <a:p>
            <a:fld id="{9725B80A-E1C9-4971-BD24-2286D4B22667}" type="slidenum">
              <a:rPr lang="zh-CN" altLang="en-US" b="0" smtClean="0"/>
              <a:pPr/>
              <a:t>11</a:t>
            </a:fld>
            <a:endParaRPr lang="zh-CN" alt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12F59B7-D118-9437-3098-C67950ADB9DF}"/>
                  </a:ext>
                </a:extLst>
              </p:cNvPr>
              <p:cNvSpPr txBox="1"/>
              <p:nvPr/>
            </p:nvSpPr>
            <p:spPr>
              <a:xfrm>
                <a:off x="5529942" y="1405129"/>
                <a:ext cx="5994401" cy="46228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  <a:spcAft>
                    <a:spcPts val="1200"/>
                  </a:spcAft>
                </a:pPr>
                <a:r>
                  <a:rPr lang="en-US" altLang="zh-CN" dirty="0">
                    <a:solidFill>
                      <a:srgbClr val="E84C3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Model Performance</a:t>
                </a:r>
                <a:r>
                  <a:rPr lang="en-US" altLang="zh-CN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Logistic Regression’s screening ability of positive cases is insufficient.</a:t>
                </a:r>
              </a:p>
              <a:p>
                <a:pPr algn="ctr">
                  <a:lnSpc>
                    <a:spcPct val="120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𝑷𝒓𝒆𝒄𝒊𝒔𝒊𝒐𝒏</m:t>
                      </m:r>
                      <m:r>
                        <a:rPr lang="en-US" altLang="zh-CN" sz="1400" i="1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1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altLang="zh-CN" sz="14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𝑇𝑃</m:t>
                          </m:r>
                          <m:r>
                            <a:rPr lang="en-US" altLang="zh-CN" sz="14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14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𝐹𝑃</m:t>
                          </m:r>
                        </m:den>
                      </m:f>
                      <m:r>
                        <a:rPr lang="en-US" altLang="zh-CN" sz="1400" b="0" i="1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=65.2%</m:t>
                      </m:r>
                    </m:oMath>
                  </m:oMathPara>
                </a14:m>
                <a:endParaRPr lang="zh-CN" altLang="zh-CN" sz="1400" dirty="0">
                  <a:effectLst/>
                  <a:latin typeface="Georgia" panose="02040502050405020303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20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400" b="1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𝑹𝒆𝒄𝒂𝒍𝒍</m:t>
                      </m:r>
                      <m:r>
                        <a:rPr lang="en-US" altLang="zh-CN" sz="14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1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altLang="zh-CN" sz="14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𝑇𝑃</m:t>
                          </m:r>
                          <m:r>
                            <a:rPr lang="en-US" altLang="zh-CN" sz="14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14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𝐹𝑁</m:t>
                          </m:r>
                        </m:den>
                      </m:f>
                      <m:r>
                        <a:rPr lang="en-US" altLang="zh-CN" sz="1400" b="0" i="1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=14.7%</m:t>
                      </m:r>
                    </m:oMath>
                  </m:oMathPara>
                </a14:m>
                <a:endParaRPr lang="zh-CN" altLang="zh-CN" sz="1400" dirty="0">
                  <a:effectLst/>
                  <a:latin typeface="Georgia" panose="02040502050405020303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20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400" b="1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𝑨𝒄𝒄𝒖𝒓𝒂𝒄𝒚</m:t>
                      </m:r>
                      <m:r>
                        <a:rPr lang="en-US" altLang="zh-CN" sz="14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1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𝑇𝑃</m:t>
                          </m:r>
                          <m:r>
                            <a:rPr lang="en-US" altLang="zh-CN" sz="14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14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n-US" altLang="zh-CN" sz="14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𝑇𝑃</m:t>
                          </m:r>
                          <m:r>
                            <a:rPr lang="en-US" altLang="zh-CN" sz="14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14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𝐹𝑃</m:t>
                          </m:r>
                          <m:r>
                            <a:rPr lang="en-US" altLang="zh-CN" sz="14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14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𝑇𝑁</m:t>
                          </m:r>
                          <m:r>
                            <a:rPr lang="en-US" altLang="zh-CN" sz="14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14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𝐹𝑁</m:t>
                          </m:r>
                        </m:den>
                      </m:f>
                      <m:r>
                        <a:rPr lang="en-US" altLang="zh-CN" sz="1400" b="0" i="1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=61.8%</m:t>
                      </m:r>
                    </m:oMath>
                  </m:oMathPara>
                </a14:m>
                <a:endParaRPr lang="zh-CN" altLang="zh-CN" sz="1400" dirty="0">
                  <a:effectLst/>
                  <a:latin typeface="Georgia" panose="02040502050405020303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  <a:spcAft>
                    <a:spcPts val="1200"/>
                  </a:spcAft>
                </a:pPr>
                <a:r>
                  <a:rPr lang="en-US" altLang="zh-CN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The precision rate exceeds 60%, which indicates that more than half of the positives identified by the model are actual positives. </a:t>
                </a:r>
              </a:p>
              <a:p>
                <a:pPr>
                  <a:lnSpc>
                    <a:spcPct val="120000"/>
                  </a:lnSpc>
                  <a:spcAft>
                    <a:spcPts val="1200"/>
                  </a:spcAft>
                </a:pPr>
                <a:r>
                  <a:rPr lang="en-US" altLang="zh-CN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However, the recall rate is only 14%, which means most actual positives cannot be identified by the model.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12F59B7-D118-9437-3098-C67950ADB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9942" y="1405129"/>
                <a:ext cx="5994401" cy="4622869"/>
              </a:xfrm>
              <a:prstGeom prst="rect">
                <a:avLst/>
              </a:prstGeom>
              <a:blipFill>
                <a:blip r:embed="rId2"/>
                <a:stretch>
                  <a:fillRect l="-814" t="-132" r="-1628" b="-10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C374B055-5ABF-894D-64FF-33DDAEDB94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93557"/>
              </p:ext>
            </p:extLst>
          </p:nvPr>
        </p:nvGraphicFramePr>
        <p:xfrm>
          <a:off x="941387" y="1943802"/>
          <a:ext cx="4199082" cy="408419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2163">
                  <a:extLst>
                    <a:ext uri="{9D8B030D-6E8A-4147-A177-3AD203B41FA5}">
                      <a16:colId xmlns:a16="http://schemas.microsoft.com/office/drawing/2014/main" val="1069370405"/>
                    </a:ext>
                  </a:extLst>
                </a:gridCol>
                <a:gridCol w="813381">
                  <a:extLst>
                    <a:ext uri="{9D8B030D-6E8A-4147-A177-3AD203B41FA5}">
                      <a16:colId xmlns:a16="http://schemas.microsoft.com/office/drawing/2014/main" val="3595636433"/>
                    </a:ext>
                  </a:extLst>
                </a:gridCol>
                <a:gridCol w="1128007">
                  <a:extLst>
                    <a:ext uri="{9D8B030D-6E8A-4147-A177-3AD203B41FA5}">
                      <a16:colId xmlns:a16="http://schemas.microsoft.com/office/drawing/2014/main" val="3969131720"/>
                    </a:ext>
                  </a:extLst>
                </a:gridCol>
                <a:gridCol w="1128007">
                  <a:extLst>
                    <a:ext uri="{9D8B030D-6E8A-4147-A177-3AD203B41FA5}">
                      <a16:colId xmlns:a16="http://schemas.microsoft.com/office/drawing/2014/main" val="549120636"/>
                    </a:ext>
                  </a:extLst>
                </a:gridCol>
                <a:gridCol w="897524">
                  <a:extLst>
                    <a:ext uri="{9D8B030D-6E8A-4147-A177-3AD203B41FA5}">
                      <a16:colId xmlns:a16="http://schemas.microsoft.com/office/drawing/2014/main" val="3876445868"/>
                    </a:ext>
                  </a:extLst>
                </a:gridCol>
              </a:tblGrid>
              <a:tr h="305951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Confusion Matrix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82315" marR="82315" marT="41157" marB="41157" anchor="ctr"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1"/>
                          </a:solidFill>
                        </a:rPr>
                        <a:t>Prediction Condition</a:t>
                      </a:r>
                      <a:endParaRPr lang="zh-CN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82315" marR="82315" marT="41157" marB="41157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71241" marR="71241" marT="35620" marB="3562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1575854"/>
                  </a:ext>
                </a:extLst>
              </a:tr>
              <a:tr h="949266">
                <a:tc gridSpan="2"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1"/>
                          </a:solidFill>
                        </a:rPr>
                        <a:t>come back another day</a:t>
                      </a:r>
                      <a:endParaRPr lang="zh-CN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71241" marR="71241" marT="35620" marB="3562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chemeClr val="bg1"/>
                          </a:solidFill>
                        </a:rPr>
                        <a:t>not come back another day</a:t>
                      </a:r>
                      <a:endParaRPr lang="zh-CN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71241" marR="71241" marT="35620" marB="3562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71241" marR="71241" marT="35620" marB="3562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362702"/>
                  </a:ext>
                </a:extLst>
              </a:tr>
              <a:tr h="114995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chemeClr val="bg1"/>
                          </a:solidFill>
                        </a:rPr>
                        <a:t>Actual Condition</a:t>
                      </a:r>
                      <a:endParaRPr lang="zh-CN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82315" marR="82315" marT="41157" marB="41157" vert="eaVert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chemeClr val="bg1"/>
                          </a:solidFill>
                        </a:rPr>
                        <a:t>come back another day</a:t>
                      </a:r>
                      <a:endParaRPr lang="zh-CN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71241" marR="71241" marT="35620" marB="3562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TP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120</a:t>
                      </a:r>
                      <a:endParaRPr lang="zh-CN" altLang="en-US" sz="1400" b="1" dirty="0"/>
                    </a:p>
                  </a:txBody>
                  <a:tcPr marL="71241" marR="71241" marT="35620" marB="3562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FN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697</a:t>
                      </a:r>
                      <a:endParaRPr lang="zh-CN" altLang="en-US" sz="1400" b="1" dirty="0"/>
                    </a:p>
                  </a:txBody>
                  <a:tcPr marL="71241" marR="71241" marT="35620" marB="3562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Recall</a:t>
                      </a:r>
                    </a:p>
                    <a:p>
                      <a:pPr algn="ctr"/>
                      <a:r>
                        <a:rPr lang="en-US" altLang="zh-CN" sz="1400" b="1" dirty="0"/>
                        <a:t>14.7%</a:t>
                      </a:r>
                      <a:endParaRPr lang="zh-CN" altLang="en-US" sz="1400" b="1" dirty="0"/>
                    </a:p>
                  </a:txBody>
                  <a:tcPr marL="71241" marR="71241" marT="35620" marB="3562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596462"/>
                  </a:ext>
                </a:extLst>
              </a:tr>
              <a:tr h="116877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chemeClr val="bg1"/>
                          </a:solidFill>
                        </a:rPr>
                        <a:t>not come back another day</a:t>
                      </a:r>
                      <a:endParaRPr lang="zh-CN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71241" marR="71241" marT="35620" marB="3562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FP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64</a:t>
                      </a:r>
                      <a:endParaRPr lang="zh-CN" altLang="en-US" sz="1400" b="1" dirty="0"/>
                    </a:p>
                  </a:txBody>
                  <a:tcPr marL="71241" marR="71241" marT="35620" marB="3562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TN</a:t>
                      </a:r>
                    </a:p>
                    <a:p>
                      <a:pPr algn="ctr"/>
                      <a:r>
                        <a:rPr lang="en-US" altLang="zh-CN" sz="1400" b="1" dirty="0"/>
                        <a:t>1113</a:t>
                      </a:r>
                      <a:endParaRPr lang="zh-CN" altLang="en-US" sz="1400" b="1" dirty="0"/>
                    </a:p>
                  </a:txBody>
                  <a:tcPr marL="71241" marR="71241" marT="35620" marB="3562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 dirty="0"/>
                    </a:p>
                  </a:txBody>
                  <a:tcPr marL="71241" marR="71241" marT="35620" marB="3562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7188411"/>
                  </a:ext>
                </a:extLst>
              </a:tr>
              <a:tr h="5102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71241" marR="71241" marT="35620" marB="35620" vert="eaVert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71241" marR="71241" marT="35620" marB="3562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Precision</a:t>
                      </a:r>
                    </a:p>
                    <a:p>
                      <a:pPr algn="ctr"/>
                      <a:r>
                        <a:rPr lang="en-US" altLang="zh-CN" sz="1400" b="1" dirty="0"/>
                        <a:t>65.2%</a:t>
                      </a:r>
                      <a:endParaRPr lang="zh-CN" altLang="en-US" sz="1400" b="1" dirty="0"/>
                    </a:p>
                  </a:txBody>
                  <a:tcPr marL="71241" marR="71241" marT="35620" marB="3562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/>
                    </a:p>
                  </a:txBody>
                  <a:tcPr marL="71241" marR="71241" marT="35620" marB="3562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Accuracy</a:t>
                      </a:r>
                    </a:p>
                    <a:p>
                      <a:pPr algn="ctr"/>
                      <a:r>
                        <a:rPr lang="en-US" altLang="zh-CN" sz="1400" b="1" dirty="0"/>
                        <a:t>61.8%</a:t>
                      </a:r>
                      <a:endParaRPr lang="zh-CN" altLang="en-US" sz="1400" b="1" dirty="0"/>
                    </a:p>
                  </a:txBody>
                  <a:tcPr marL="71241" marR="71241" marT="35620" marB="3562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4861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9597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CABC92B-6037-798F-2CAA-13C7EAEEE5A0}"/>
              </a:ext>
            </a:extLst>
          </p:cNvPr>
          <p:cNvSpPr>
            <a:spLocks/>
          </p:cNvSpPr>
          <p:nvPr/>
        </p:nvSpPr>
        <p:spPr bwMode="auto">
          <a:xfrm>
            <a:off x="941387" y="830002"/>
            <a:ext cx="9526587" cy="610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1pPr>
            <a:lvl2pPr marL="742950" indent="-28575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2pPr>
            <a:lvl3pPr marL="114300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3pPr>
            <a:lvl4pPr marL="1600200" indent="-22860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4pPr>
            <a:lvl5pPr marL="2057400" indent="-22860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5pPr>
            <a:lvl6pPr marL="25146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6pPr>
            <a:lvl7pPr marL="29718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7pPr>
            <a:lvl8pPr marL="34290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8pPr>
            <a:lvl9pPr marL="38862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9pPr>
          </a:lstStyle>
          <a:p>
            <a:pPr algn="just">
              <a:lnSpc>
                <a:spcPct val="150000"/>
              </a:lnSpc>
              <a:buClr>
                <a:srgbClr val="6C6C6C"/>
              </a:buClr>
            </a:pPr>
            <a:r>
              <a:rPr kumimoji="0" lang="en-US" altLang="zh-CN" sz="3000" b="1" dirty="0">
                <a:solidFill>
                  <a:srgbClr val="E84C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 Logistic Regression</a:t>
            </a:r>
            <a:endParaRPr kumimoji="0" lang="zh-CN" altLang="en-US" sz="3000" dirty="0">
              <a:solidFill>
                <a:srgbClr val="E84C3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D1766FB2-784E-B550-D5B3-375B49E810C2}"/>
              </a:ext>
            </a:extLst>
          </p:cNvPr>
          <p:cNvSpPr>
            <a:spLocks/>
          </p:cNvSpPr>
          <p:nvPr/>
        </p:nvSpPr>
        <p:spPr bwMode="auto">
          <a:xfrm>
            <a:off x="941387" y="159241"/>
            <a:ext cx="10450905" cy="670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1pPr>
            <a:lvl2pPr marL="742950" indent="-28575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2pPr>
            <a:lvl3pPr marL="114300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3pPr>
            <a:lvl4pPr marL="1600200" indent="-22860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4pPr>
            <a:lvl5pPr marL="2057400" indent="-22860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5pPr>
            <a:lvl6pPr marL="25146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6pPr>
            <a:lvl7pPr marL="29718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7pPr>
            <a:lvl8pPr marL="34290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8pPr>
            <a:lvl9pPr marL="38862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9pPr>
          </a:lstStyle>
          <a:p>
            <a:pPr>
              <a:lnSpc>
                <a:spcPct val="120000"/>
              </a:lnSpc>
              <a:buClr>
                <a:srgbClr val="636362"/>
              </a:buClr>
              <a:buFont typeface="Microsoft Sans Serif" panose="020B0604020202020204" pitchFamily="34" charset="0"/>
              <a:buNone/>
            </a:pPr>
            <a:r>
              <a:rPr kumimoji="0" lang="en-US" altLang="zh-CN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kumimoji="0" lang="zh-CN" alt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Modeling</a:t>
            </a:r>
            <a:endParaRPr kumimoji="0" lang="zh-CN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F6541B-86E5-F9D5-1A20-08AF7F02C14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230171" y="6406773"/>
            <a:ext cx="2743200" cy="365125"/>
          </a:xfrm>
        </p:spPr>
        <p:txBody>
          <a:bodyPr/>
          <a:lstStyle/>
          <a:p>
            <a:fld id="{9725B80A-E1C9-4971-BD24-2286D4B22667}" type="slidenum">
              <a:rPr lang="zh-CN" altLang="en-US" b="0" smtClean="0"/>
              <a:pPr/>
              <a:t>12</a:t>
            </a:fld>
            <a:endParaRPr lang="zh-CN" altLang="en-US" b="0" dirty="0"/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52AE8BED-7892-9049-D139-31C3239527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904940"/>
              </p:ext>
            </p:extLst>
          </p:nvPr>
        </p:nvGraphicFramePr>
        <p:xfrm>
          <a:off x="678654" y="4114311"/>
          <a:ext cx="5655736" cy="19597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694">
                  <a:extLst>
                    <a:ext uri="{9D8B030D-6E8A-4147-A177-3AD203B41FA5}">
                      <a16:colId xmlns:a16="http://schemas.microsoft.com/office/drawing/2014/main" val="306984854"/>
                    </a:ext>
                  </a:extLst>
                </a:gridCol>
                <a:gridCol w="2882042">
                  <a:extLst>
                    <a:ext uri="{9D8B030D-6E8A-4147-A177-3AD203B41FA5}">
                      <a16:colId xmlns:a16="http://schemas.microsoft.com/office/drawing/2014/main" val="1449471385"/>
                    </a:ext>
                  </a:extLst>
                </a:gridCol>
              </a:tblGrid>
              <a:tr h="34855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 Importance Rank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032812"/>
                  </a:ext>
                </a:extLst>
              </a:tr>
              <a:tr h="2983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80" marR="84480" marT="42240" marB="4224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Coefficient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80" marR="84480" marT="42240" marB="4224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702424"/>
                  </a:ext>
                </a:extLst>
              </a:tr>
              <a:tr h="25866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No. of spins</a:t>
                      </a:r>
                    </a:p>
                  </a:txBody>
                  <a:tcPr marL="3810" marR="3810" marT="381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3.676256</a:t>
                      </a:r>
                    </a:p>
                  </a:txBody>
                  <a:tcPr marL="3810" marR="3810" marT="381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818627"/>
                  </a:ext>
                </a:extLst>
              </a:tr>
              <a:tr h="25866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No. of sessions</a:t>
                      </a:r>
                    </a:p>
                  </a:txBody>
                  <a:tcPr marL="3810" marR="3810" marT="381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2.703804</a:t>
                      </a:r>
                    </a:p>
                  </a:txBody>
                  <a:tcPr marL="3810" marR="3810" marT="381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987080"/>
                  </a:ext>
                </a:extLst>
              </a:tr>
              <a:tr h="25866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ROI</a:t>
                      </a:r>
                    </a:p>
                  </a:txBody>
                  <a:tcPr marL="3810" marR="3810" marT="381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0.810488</a:t>
                      </a:r>
                    </a:p>
                  </a:txBody>
                  <a:tcPr marL="3810" marR="3810" marT="381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899367"/>
                  </a:ext>
                </a:extLst>
              </a:tr>
              <a:tr h="25866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Bet yield rate</a:t>
                      </a:r>
                    </a:p>
                  </a:txBody>
                  <a:tcPr marL="3810" marR="3810" marT="381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0.680844</a:t>
                      </a:r>
                    </a:p>
                  </a:txBody>
                  <a:tcPr marL="3810" marR="3810" marT="381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3248545"/>
                  </a:ext>
                </a:extLst>
              </a:tr>
              <a:tr h="27818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Average spins per session</a:t>
                      </a:r>
                    </a:p>
                  </a:txBody>
                  <a:tcPr marL="3810" marR="3810" marT="381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-0.457461</a:t>
                      </a:r>
                    </a:p>
                  </a:txBody>
                  <a:tcPr marL="3810" marR="3810" marT="381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7938224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AA8A4C36-8A46-F561-1DF6-11171F4AF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964" y="1440875"/>
            <a:ext cx="4664259" cy="4438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: 圆角 9">
            <a:extLst>
              <a:ext uri="{FF2B5EF4-FFF2-40B4-BE49-F238E27FC236}">
                <a16:creationId xmlns:a16="http://schemas.microsoft.com/office/drawing/2014/main" id="{A5910D8C-C7DE-B8A3-A5F1-B8F7DC0C0FB6}"/>
              </a:ext>
            </a:extLst>
          </p:cNvPr>
          <p:cNvSpPr/>
          <p:nvPr/>
        </p:nvSpPr>
        <p:spPr bwMode="auto">
          <a:xfrm>
            <a:off x="678654" y="1733335"/>
            <a:ext cx="5655736" cy="2088515"/>
          </a:xfrm>
          <a:prstGeom prst="roundRect">
            <a:avLst/>
          </a:prstGeom>
          <a:noFill/>
          <a:ln w="38100" cap="flat" cmpd="sng" algn="ctr">
            <a:solidFill>
              <a:srgbClr val="E84C3C"/>
            </a:solidFill>
            <a:prstDash val="sysDot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1600">
                <a:solidFill>
                  <a:srgbClr val="E84C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  <a:r>
              <a:rPr lang="en-US" altLang="zh-CN"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No. of Spins and No. of Sessions are most influential features </a:t>
            </a:r>
            <a:r>
              <a:rPr lang="en-US" altLang="zh-CN" sz="160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in the model.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correlation coefficient between No. of Spins and No. of Sessions is 0.3, indicating the existence of low correlation between these two features</a:t>
            </a:r>
            <a:endParaRPr lang="en-US" altLang="zh-CN" sz="160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7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CABC92B-6037-798F-2CAA-13C7EAEEE5A0}"/>
              </a:ext>
            </a:extLst>
          </p:cNvPr>
          <p:cNvSpPr>
            <a:spLocks/>
          </p:cNvSpPr>
          <p:nvPr/>
        </p:nvSpPr>
        <p:spPr bwMode="auto">
          <a:xfrm>
            <a:off x="941387" y="830002"/>
            <a:ext cx="9526587" cy="610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1pPr>
            <a:lvl2pPr marL="742950" indent="-28575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2pPr>
            <a:lvl3pPr marL="114300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3pPr>
            <a:lvl4pPr marL="1600200" indent="-22860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4pPr>
            <a:lvl5pPr marL="2057400" indent="-22860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5pPr>
            <a:lvl6pPr marL="25146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6pPr>
            <a:lvl7pPr marL="29718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7pPr>
            <a:lvl8pPr marL="34290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8pPr>
            <a:lvl9pPr marL="38862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9pPr>
          </a:lstStyle>
          <a:p>
            <a:pPr algn="just">
              <a:lnSpc>
                <a:spcPct val="150000"/>
              </a:lnSpc>
              <a:buClr>
                <a:srgbClr val="6C6C6C"/>
              </a:buClr>
            </a:pPr>
            <a:r>
              <a:rPr kumimoji="0" lang="en-US" altLang="zh-CN" sz="3000" b="1" dirty="0">
                <a:solidFill>
                  <a:srgbClr val="E84C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3.3 Random Forest</a:t>
            </a:r>
            <a:endParaRPr kumimoji="0" lang="zh-CN" altLang="en-US" sz="3000" dirty="0">
              <a:solidFill>
                <a:srgbClr val="E84C3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D1766FB2-784E-B550-D5B3-375B49E810C2}"/>
              </a:ext>
            </a:extLst>
          </p:cNvPr>
          <p:cNvSpPr>
            <a:spLocks/>
          </p:cNvSpPr>
          <p:nvPr/>
        </p:nvSpPr>
        <p:spPr bwMode="auto">
          <a:xfrm>
            <a:off x="941387" y="159241"/>
            <a:ext cx="10450905" cy="670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1pPr>
            <a:lvl2pPr marL="742950" indent="-28575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2pPr>
            <a:lvl3pPr marL="114300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3pPr>
            <a:lvl4pPr marL="1600200" indent="-22860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4pPr>
            <a:lvl5pPr marL="2057400" indent="-22860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5pPr>
            <a:lvl6pPr marL="25146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6pPr>
            <a:lvl7pPr marL="29718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7pPr>
            <a:lvl8pPr marL="34290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8pPr>
            <a:lvl9pPr marL="38862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9pPr>
          </a:lstStyle>
          <a:p>
            <a:pPr>
              <a:lnSpc>
                <a:spcPct val="120000"/>
              </a:lnSpc>
              <a:buClr>
                <a:srgbClr val="636362"/>
              </a:buClr>
              <a:buFont typeface="Microsoft Sans Serif" panose="020B0604020202020204" pitchFamily="34" charset="0"/>
              <a:buNone/>
            </a:pPr>
            <a:r>
              <a:rPr kumimoji="0" lang="en-US" altLang="zh-CN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kumimoji="0" lang="zh-CN" alt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Modeling</a:t>
            </a:r>
            <a:endParaRPr kumimoji="0" lang="zh-CN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F6541B-86E5-F9D5-1A20-08AF7F02C14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230171" y="6406773"/>
            <a:ext cx="2743200" cy="365125"/>
          </a:xfrm>
        </p:spPr>
        <p:txBody>
          <a:bodyPr/>
          <a:lstStyle/>
          <a:p>
            <a:fld id="{9725B80A-E1C9-4971-BD24-2286D4B22667}" type="slidenum">
              <a:rPr lang="zh-CN" altLang="en-US" b="0" smtClean="0"/>
              <a:pPr/>
              <a:t>13</a:t>
            </a:fld>
            <a:endParaRPr lang="zh-CN" altLang="en-US" b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12F59B7-D118-9437-3098-C67950ADB9DF}"/>
                  </a:ext>
                </a:extLst>
              </p:cNvPr>
              <p:cNvSpPr txBox="1"/>
              <p:nvPr/>
            </p:nvSpPr>
            <p:spPr>
              <a:xfrm>
                <a:off x="5529942" y="1405129"/>
                <a:ext cx="5994401" cy="46228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  <a:spcAft>
                    <a:spcPts val="1200"/>
                  </a:spcAft>
                </a:pPr>
                <a:r>
                  <a:rPr lang="en-US" altLang="zh-CN" dirty="0">
                    <a:solidFill>
                      <a:srgbClr val="E84C3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Model Performance</a:t>
                </a:r>
                <a:r>
                  <a:rPr lang="en-US" altLang="zh-CN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Random forest has better screening ability and prediction precision for positive cases.</a:t>
                </a:r>
              </a:p>
              <a:p>
                <a:pPr>
                  <a:lnSpc>
                    <a:spcPct val="120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𝑷𝒓𝒆𝒄𝒊𝒔𝒊𝒐𝒏</m:t>
                      </m:r>
                      <m:r>
                        <a:rPr lang="en-US" altLang="zh-CN" sz="1400" i="1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1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altLang="zh-CN" sz="14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𝑇𝑃</m:t>
                          </m:r>
                          <m:r>
                            <a:rPr lang="en-US" altLang="zh-CN" sz="14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14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𝐹𝑃</m:t>
                          </m:r>
                        </m:den>
                      </m:f>
                      <m:r>
                        <a:rPr lang="en-US" altLang="zh-CN" sz="1400" b="0" i="1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=64.4%</m:t>
                      </m:r>
                    </m:oMath>
                  </m:oMathPara>
                </a14:m>
                <a:endParaRPr lang="zh-CN" altLang="zh-CN" sz="1400" dirty="0">
                  <a:effectLst/>
                  <a:latin typeface="Georgia" panose="02040502050405020303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400" b="1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𝑹𝒆𝒄𝒂𝒍𝒍</m:t>
                      </m:r>
                      <m:r>
                        <a:rPr lang="en-US" altLang="zh-CN" sz="14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1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altLang="zh-CN" sz="14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𝑇𝑃</m:t>
                          </m:r>
                          <m:r>
                            <a:rPr lang="en-US" altLang="zh-CN" sz="14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14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𝐹𝑁</m:t>
                          </m:r>
                        </m:den>
                      </m:f>
                      <m:r>
                        <a:rPr lang="en-US" altLang="zh-CN" sz="1400" b="0" i="1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=46.</m:t>
                      </m:r>
                      <m:r>
                        <a:rPr lang="en-US" altLang="zh-CN" sz="1400" b="0" i="1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US" altLang="zh-CN" sz="1400" b="0" i="1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%</m:t>
                      </m:r>
                    </m:oMath>
                  </m:oMathPara>
                </a14:m>
                <a:endParaRPr lang="zh-CN" altLang="zh-CN" sz="1400" dirty="0">
                  <a:effectLst/>
                  <a:latin typeface="Georgia" panose="02040502050405020303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400" b="1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𝑨𝒄𝒄𝒖𝒓𝒂𝒄𝒚</m:t>
                      </m:r>
                      <m:r>
                        <a:rPr lang="en-US" altLang="zh-CN" sz="14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1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𝑇𝑃</m:t>
                          </m:r>
                          <m:r>
                            <a:rPr lang="en-US" altLang="zh-CN" sz="14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14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n-US" altLang="zh-CN" sz="14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𝑇𝑃</m:t>
                          </m:r>
                          <m:r>
                            <a:rPr lang="en-US" altLang="zh-CN" sz="14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14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𝐹𝑃</m:t>
                          </m:r>
                          <m:r>
                            <a:rPr lang="en-US" altLang="zh-CN" sz="14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14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𝑇𝑁</m:t>
                          </m:r>
                          <m:r>
                            <a:rPr lang="en-US" altLang="zh-CN" sz="14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14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𝐹𝑁</m:t>
                          </m:r>
                        </m:den>
                      </m:f>
                      <m:r>
                        <a:rPr lang="en-US" altLang="zh-CN" sz="1400" b="0" i="1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=67.5%</m:t>
                      </m:r>
                    </m:oMath>
                  </m:oMathPara>
                </a14:m>
                <a:endParaRPr lang="zh-CN" altLang="zh-CN" sz="1400" dirty="0">
                  <a:effectLst/>
                  <a:latin typeface="Georgia" panose="02040502050405020303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  <a:spcAft>
                    <a:spcPts val="1200"/>
                  </a:spcAft>
                </a:pPr>
                <a:r>
                  <a:rPr lang="en-US" altLang="zh-CN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The precision rate exceeds 60%, which indicates that more than half of the positives identified by the model are actual positives. </a:t>
                </a:r>
              </a:p>
              <a:p>
                <a:pPr>
                  <a:lnSpc>
                    <a:spcPct val="120000"/>
                  </a:lnSpc>
                  <a:spcAft>
                    <a:spcPts val="120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recall rate is 46%, which indicates that half of the actual </a:t>
                </a:r>
                <a:r>
                  <a:rPr lang="en-US" altLang="zh-CN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positives can be identified by the model.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12F59B7-D118-9437-3098-C67950ADB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9942" y="1405129"/>
                <a:ext cx="5994401" cy="4622869"/>
              </a:xfrm>
              <a:prstGeom prst="rect">
                <a:avLst/>
              </a:prstGeom>
              <a:blipFill>
                <a:blip r:embed="rId2"/>
                <a:stretch>
                  <a:fillRect l="-814" t="-132" r="-1628" b="-10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C374B055-5ABF-894D-64FF-33DDAEDB94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825423"/>
              </p:ext>
            </p:extLst>
          </p:nvPr>
        </p:nvGraphicFramePr>
        <p:xfrm>
          <a:off x="941387" y="1943802"/>
          <a:ext cx="4199082" cy="408419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2163">
                  <a:extLst>
                    <a:ext uri="{9D8B030D-6E8A-4147-A177-3AD203B41FA5}">
                      <a16:colId xmlns:a16="http://schemas.microsoft.com/office/drawing/2014/main" val="1069370405"/>
                    </a:ext>
                  </a:extLst>
                </a:gridCol>
                <a:gridCol w="813381">
                  <a:extLst>
                    <a:ext uri="{9D8B030D-6E8A-4147-A177-3AD203B41FA5}">
                      <a16:colId xmlns:a16="http://schemas.microsoft.com/office/drawing/2014/main" val="3595636433"/>
                    </a:ext>
                  </a:extLst>
                </a:gridCol>
                <a:gridCol w="1128007">
                  <a:extLst>
                    <a:ext uri="{9D8B030D-6E8A-4147-A177-3AD203B41FA5}">
                      <a16:colId xmlns:a16="http://schemas.microsoft.com/office/drawing/2014/main" val="3969131720"/>
                    </a:ext>
                  </a:extLst>
                </a:gridCol>
                <a:gridCol w="1128007">
                  <a:extLst>
                    <a:ext uri="{9D8B030D-6E8A-4147-A177-3AD203B41FA5}">
                      <a16:colId xmlns:a16="http://schemas.microsoft.com/office/drawing/2014/main" val="549120636"/>
                    </a:ext>
                  </a:extLst>
                </a:gridCol>
                <a:gridCol w="897524">
                  <a:extLst>
                    <a:ext uri="{9D8B030D-6E8A-4147-A177-3AD203B41FA5}">
                      <a16:colId xmlns:a16="http://schemas.microsoft.com/office/drawing/2014/main" val="3876445868"/>
                    </a:ext>
                  </a:extLst>
                </a:gridCol>
              </a:tblGrid>
              <a:tr h="305951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Confusion Matrix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82315" marR="82315" marT="41157" marB="41157" anchor="ctr"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1"/>
                          </a:solidFill>
                        </a:rPr>
                        <a:t>Prediction Condition</a:t>
                      </a:r>
                      <a:endParaRPr lang="zh-CN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82315" marR="82315" marT="41157" marB="41157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71241" marR="71241" marT="35620" marB="3562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1575854"/>
                  </a:ext>
                </a:extLst>
              </a:tr>
              <a:tr h="949266">
                <a:tc gridSpan="2"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1"/>
                          </a:solidFill>
                        </a:rPr>
                        <a:t>come back another day</a:t>
                      </a:r>
                      <a:endParaRPr lang="zh-CN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71241" marR="71241" marT="35620" marB="3562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chemeClr val="bg1"/>
                          </a:solidFill>
                        </a:rPr>
                        <a:t>not come back another day</a:t>
                      </a:r>
                      <a:endParaRPr lang="zh-CN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71241" marR="71241" marT="35620" marB="3562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71241" marR="71241" marT="35620" marB="3562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362702"/>
                  </a:ext>
                </a:extLst>
              </a:tr>
              <a:tr h="114995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chemeClr val="bg1"/>
                          </a:solidFill>
                        </a:rPr>
                        <a:t>Actual Condition</a:t>
                      </a:r>
                      <a:endParaRPr lang="zh-CN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82315" marR="82315" marT="41157" marB="41157" vert="eaVert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chemeClr val="bg1"/>
                          </a:solidFill>
                        </a:rPr>
                        <a:t>come back another day</a:t>
                      </a:r>
                      <a:endParaRPr lang="zh-CN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71241" marR="71241" marT="35620" marB="3562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TP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378</a:t>
                      </a:r>
                      <a:endParaRPr lang="zh-CN" altLang="en-US" sz="1400" b="1" dirty="0"/>
                    </a:p>
                  </a:txBody>
                  <a:tcPr marL="71241" marR="71241" marT="35620" marB="3562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FN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439</a:t>
                      </a:r>
                      <a:endParaRPr lang="zh-CN" altLang="en-US" sz="1400" b="1" dirty="0"/>
                    </a:p>
                  </a:txBody>
                  <a:tcPr marL="71241" marR="71241" marT="35620" marB="3562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Recall</a:t>
                      </a:r>
                    </a:p>
                    <a:p>
                      <a:pPr algn="ctr"/>
                      <a:r>
                        <a:rPr lang="en-US" altLang="zh-CN" sz="1400" b="1" dirty="0"/>
                        <a:t>46.3%</a:t>
                      </a:r>
                      <a:endParaRPr lang="zh-CN" altLang="en-US" sz="1400" b="1" dirty="0"/>
                    </a:p>
                  </a:txBody>
                  <a:tcPr marL="71241" marR="71241" marT="35620" marB="3562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596462"/>
                  </a:ext>
                </a:extLst>
              </a:tr>
              <a:tr h="116877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chemeClr val="bg1"/>
                          </a:solidFill>
                        </a:rPr>
                        <a:t>not come back another day</a:t>
                      </a:r>
                      <a:endParaRPr lang="zh-CN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71241" marR="71241" marT="35620" marB="3562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FP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209</a:t>
                      </a:r>
                      <a:endParaRPr lang="zh-CN" altLang="en-US" sz="1400" b="1" dirty="0"/>
                    </a:p>
                  </a:txBody>
                  <a:tcPr marL="71241" marR="71241" marT="35620" marB="3562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TN</a:t>
                      </a:r>
                    </a:p>
                    <a:p>
                      <a:pPr algn="ctr"/>
                      <a:r>
                        <a:rPr lang="en-US" altLang="zh-CN" sz="1400" b="1" dirty="0"/>
                        <a:t>968</a:t>
                      </a:r>
                      <a:endParaRPr lang="zh-CN" altLang="en-US" sz="1400" b="1" dirty="0"/>
                    </a:p>
                  </a:txBody>
                  <a:tcPr marL="71241" marR="71241" marT="35620" marB="3562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 dirty="0"/>
                    </a:p>
                  </a:txBody>
                  <a:tcPr marL="71241" marR="71241" marT="35620" marB="3562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7188411"/>
                  </a:ext>
                </a:extLst>
              </a:tr>
              <a:tr h="5102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71241" marR="71241" marT="35620" marB="35620" vert="eaVert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71241" marR="71241" marT="35620" marB="3562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Precision</a:t>
                      </a:r>
                    </a:p>
                    <a:p>
                      <a:pPr algn="ctr"/>
                      <a:r>
                        <a:rPr lang="en-US" altLang="zh-CN" sz="1400" b="1" dirty="0"/>
                        <a:t>64.4%</a:t>
                      </a:r>
                      <a:endParaRPr lang="zh-CN" altLang="en-US" sz="1400" b="1" dirty="0"/>
                    </a:p>
                  </a:txBody>
                  <a:tcPr marL="71241" marR="71241" marT="35620" marB="3562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/>
                    </a:p>
                  </a:txBody>
                  <a:tcPr marL="71241" marR="71241" marT="35620" marB="3562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Accuracy</a:t>
                      </a:r>
                    </a:p>
                    <a:p>
                      <a:pPr algn="ctr"/>
                      <a:r>
                        <a:rPr lang="en-US" altLang="zh-CN" sz="1400" b="1" dirty="0"/>
                        <a:t>67.5%</a:t>
                      </a:r>
                      <a:endParaRPr lang="zh-CN" altLang="en-US" sz="1400" b="1" dirty="0"/>
                    </a:p>
                  </a:txBody>
                  <a:tcPr marL="71241" marR="71241" marT="35620" marB="3562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4861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5173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CABC92B-6037-798F-2CAA-13C7EAEEE5A0}"/>
              </a:ext>
            </a:extLst>
          </p:cNvPr>
          <p:cNvSpPr>
            <a:spLocks/>
          </p:cNvSpPr>
          <p:nvPr/>
        </p:nvSpPr>
        <p:spPr bwMode="auto">
          <a:xfrm>
            <a:off x="941387" y="830002"/>
            <a:ext cx="9526587" cy="610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1pPr>
            <a:lvl2pPr marL="742950" indent="-28575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2pPr>
            <a:lvl3pPr marL="114300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3pPr>
            <a:lvl4pPr marL="1600200" indent="-22860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4pPr>
            <a:lvl5pPr marL="2057400" indent="-22860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5pPr>
            <a:lvl6pPr marL="25146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6pPr>
            <a:lvl7pPr marL="29718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7pPr>
            <a:lvl8pPr marL="34290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8pPr>
            <a:lvl9pPr marL="38862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9pPr>
          </a:lstStyle>
          <a:p>
            <a:pPr algn="just">
              <a:lnSpc>
                <a:spcPct val="150000"/>
              </a:lnSpc>
              <a:buClr>
                <a:srgbClr val="6C6C6C"/>
              </a:buClr>
            </a:pPr>
            <a:r>
              <a:rPr kumimoji="0" lang="en-US" altLang="zh-CN" sz="3000" b="1" dirty="0">
                <a:solidFill>
                  <a:srgbClr val="E84C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3.3 Random Forest</a:t>
            </a:r>
            <a:endParaRPr kumimoji="0" lang="zh-CN" altLang="en-US" sz="3000" dirty="0">
              <a:solidFill>
                <a:srgbClr val="E84C3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D1766FB2-784E-B550-D5B3-375B49E810C2}"/>
              </a:ext>
            </a:extLst>
          </p:cNvPr>
          <p:cNvSpPr>
            <a:spLocks/>
          </p:cNvSpPr>
          <p:nvPr/>
        </p:nvSpPr>
        <p:spPr bwMode="auto">
          <a:xfrm>
            <a:off x="941387" y="159241"/>
            <a:ext cx="10450905" cy="670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1pPr>
            <a:lvl2pPr marL="742950" indent="-28575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2pPr>
            <a:lvl3pPr marL="114300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3pPr>
            <a:lvl4pPr marL="1600200" indent="-22860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4pPr>
            <a:lvl5pPr marL="2057400" indent="-22860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5pPr>
            <a:lvl6pPr marL="25146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6pPr>
            <a:lvl7pPr marL="29718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7pPr>
            <a:lvl8pPr marL="34290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8pPr>
            <a:lvl9pPr marL="38862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9pPr>
          </a:lstStyle>
          <a:p>
            <a:pPr>
              <a:lnSpc>
                <a:spcPct val="120000"/>
              </a:lnSpc>
              <a:buClr>
                <a:srgbClr val="636362"/>
              </a:buClr>
              <a:buFont typeface="Microsoft Sans Serif" panose="020B0604020202020204" pitchFamily="34" charset="0"/>
              <a:buNone/>
            </a:pPr>
            <a:r>
              <a:rPr kumimoji="0" lang="en-US" altLang="zh-CN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kumimoji="0" lang="zh-CN" alt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Modeling</a:t>
            </a:r>
            <a:endParaRPr kumimoji="0" lang="zh-CN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F6541B-86E5-F9D5-1A20-08AF7F02C14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230171" y="6406773"/>
            <a:ext cx="2743200" cy="365125"/>
          </a:xfrm>
        </p:spPr>
        <p:txBody>
          <a:bodyPr/>
          <a:lstStyle/>
          <a:p>
            <a:fld id="{9725B80A-E1C9-4971-BD24-2286D4B22667}" type="slidenum">
              <a:rPr lang="zh-CN" altLang="en-US" b="0" smtClean="0"/>
              <a:pPr/>
              <a:t>14</a:t>
            </a:fld>
            <a:endParaRPr lang="zh-CN" altLang="en-US" b="0" dirty="0"/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52AE8BED-7892-9049-D139-31C3239527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546534"/>
              </p:ext>
            </p:extLst>
          </p:nvPr>
        </p:nvGraphicFramePr>
        <p:xfrm>
          <a:off x="678654" y="4256558"/>
          <a:ext cx="5655736" cy="1886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694">
                  <a:extLst>
                    <a:ext uri="{9D8B030D-6E8A-4147-A177-3AD203B41FA5}">
                      <a16:colId xmlns:a16="http://schemas.microsoft.com/office/drawing/2014/main" val="306984854"/>
                    </a:ext>
                  </a:extLst>
                </a:gridCol>
                <a:gridCol w="2882042">
                  <a:extLst>
                    <a:ext uri="{9D8B030D-6E8A-4147-A177-3AD203B41FA5}">
                      <a16:colId xmlns:a16="http://schemas.microsoft.com/office/drawing/2014/main" val="1449471385"/>
                    </a:ext>
                  </a:extLst>
                </a:gridCol>
              </a:tblGrid>
              <a:tr h="34611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 Importance Rank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032812"/>
                  </a:ext>
                </a:extLst>
              </a:tr>
              <a:tr h="3231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</a:t>
                      </a:r>
                      <a:endParaRPr lang="zh-CN" alt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80" marR="84480" marT="42240" marB="4224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VIM</a:t>
                      </a:r>
                      <a:endParaRPr lang="zh-CN" alt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80" marR="84480" marT="42240" marB="4224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702424"/>
                  </a:ext>
                </a:extLst>
              </a:tr>
              <a:tr h="23979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No. of sessions</a:t>
                      </a:r>
                    </a:p>
                  </a:txBody>
                  <a:tcPr marL="3810" marR="3810" marT="381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0.244714</a:t>
                      </a:r>
                    </a:p>
                  </a:txBody>
                  <a:tcPr marL="3810" marR="3810" marT="381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818627"/>
                  </a:ext>
                </a:extLst>
              </a:tr>
              <a:tr h="23979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No. of spins</a:t>
                      </a:r>
                    </a:p>
                  </a:txBody>
                  <a:tcPr marL="3810" marR="3810" marT="381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0.195443</a:t>
                      </a:r>
                    </a:p>
                  </a:txBody>
                  <a:tcPr marL="3810" marR="3810" marT="381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987080"/>
                  </a:ext>
                </a:extLst>
              </a:tr>
              <a:tr h="23979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Total coin bets</a:t>
                      </a:r>
                    </a:p>
                  </a:txBody>
                  <a:tcPr marL="3810" marR="3810" marT="381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0.144737</a:t>
                      </a:r>
                    </a:p>
                  </a:txBody>
                  <a:tcPr marL="3810" marR="3810" marT="381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899367"/>
                  </a:ext>
                </a:extLst>
              </a:tr>
              <a:tr h="23979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Total coin wins</a:t>
                      </a:r>
                    </a:p>
                  </a:txBody>
                  <a:tcPr marL="3810" marR="3810" marT="381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0.088844</a:t>
                      </a:r>
                    </a:p>
                  </a:txBody>
                  <a:tcPr marL="3810" marR="3810" marT="381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3248545"/>
                  </a:ext>
                </a:extLst>
              </a:tr>
              <a:tr h="2578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coin balance</a:t>
                      </a:r>
                    </a:p>
                  </a:txBody>
                  <a:tcPr marL="3810" marR="3810" marT="381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0.080992</a:t>
                      </a:r>
                    </a:p>
                  </a:txBody>
                  <a:tcPr marL="3810" marR="3810" marT="381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7938224"/>
                  </a:ext>
                </a:extLst>
              </a:tr>
            </a:tbl>
          </a:graphicData>
        </a:graphic>
      </p:graphicFrame>
      <p:sp>
        <p:nvSpPr>
          <p:cNvPr id="13" name="矩形: 圆角 9">
            <a:extLst>
              <a:ext uri="{FF2B5EF4-FFF2-40B4-BE49-F238E27FC236}">
                <a16:creationId xmlns:a16="http://schemas.microsoft.com/office/drawing/2014/main" id="{A5910D8C-C7DE-B8A3-A5F1-B8F7DC0C0FB6}"/>
              </a:ext>
            </a:extLst>
          </p:cNvPr>
          <p:cNvSpPr/>
          <p:nvPr/>
        </p:nvSpPr>
        <p:spPr bwMode="auto">
          <a:xfrm>
            <a:off x="678654" y="1583122"/>
            <a:ext cx="5655736" cy="2531189"/>
          </a:xfrm>
          <a:prstGeom prst="roundRect">
            <a:avLst/>
          </a:prstGeom>
          <a:noFill/>
          <a:ln w="38100" cap="flat" cmpd="sng" algn="ctr">
            <a:solidFill>
              <a:srgbClr val="E84C3C"/>
            </a:solidFill>
            <a:prstDash val="sysDot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1600" dirty="0">
                <a:solidFill>
                  <a:srgbClr val="E84C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No. of Sessions, No. of Spins, and </a:t>
            </a:r>
            <a:r>
              <a:rPr lang="en-US" altLang="zh-CN" sz="1600" b="0" i="0" u="none" strike="noStrike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Total coin bets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the feature that contributes the most to the model.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No. of Sessions and No. of Spins have weak correlation with the target(is come back another day).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Total coin bets, Total coin wins, and coin balance are highly correlated with each other.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63F8D7A3-8A6D-D29D-A6FF-19CA30CA8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733" y="1635553"/>
            <a:ext cx="4680000" cy="445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644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CABC92B-6037-798F-2CAA-13C7EAEEE5A0}"/>
              </a:ext>
            </a:extLst>
          </p:cNvPr>
          <p:cNvSpPr>
            <a:spLocks/>
          </p:cNvSpPr>
          <p:nvPr/>
        </p:nvSpPr>
        <p:spPr bwMode="auto">
          <a:xfrm>
            <a:off x="941387" y="830002"/>
            <a:ext cx="9526587" cy="610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1pPr>
            <a:lvl2pPr marL="742950" indent="-28575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2pPr>
            <a:lvl3pPr marL="114300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3pPr>
            <a:lvl4pPr marL="1600200" indent="-22860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4pPr>
            <a:lvl5pPr marL="2057400" indent="-22860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5pPr>
            <a:lvl6pPr marL="25146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6pPr>
            <a:lvl7pPr marL="29718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7pPr>
            <a:lvl8pPr marL="34290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8pPr>
            <a:lvl9pPr marL="38862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9pPr>
          </a:lstStyle>
          <a:p>
            <a:pPr algn="just">
              <a:lnSpc>
                <a:spcPct val="150000"/>
              </a:lnSpc>
              <a:buClr>
                <a:srgbClr val="6C6C6C"/>
              </a:buClr>
            </a:pPr>
            <a:r>
              <a:rPr kumimoji="0" lang="en-US" altLang="zh-CN" sz="3000" b="1" dirty="0">
                <a:solidFill>
                  <a:srgbClr val="E84C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3.4 Conclusion and Consideration</a:t>
            </a:r>
            <a:endParaRPr kumimoji="0" lang="zh-CN" altLang="en-US" sz="3000" dirty="0">
              <a:solidFill>
                <a:srgbClr val="E84C3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D1766FB2-784E-B550-D5B3-375B49E810C2}"/>
              </a:ext>
            </a:extLst>
          </p:cNvPr>
          <p:cNvSpPr>
            <a:spLocks/>
          </p:cNvSpPr>
          <p:nvPr/>
        </p:nvSpPr>
        <p:spPr bwMode="auto">
          <a:xfrm>
            <a:off x="941387" y="159241"/>
            <a:ext cx="10450905" cy="670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1pPr>
            <a:lvl2pPr marL="742950" indent="-28575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2pPr>
            <a:lvl3pPr marL="114300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3pPr>
            <a:lvl4pPr marL="1600200" indent="-22860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4pPr>
            <a:lvl5pPr marL="2057400" indent="-22860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5pPr>
            <a:lvl6pPr marL="25146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6pPr>
            <a:lvl7pPr marL="29718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7pPr>
            <a:lvl8pPr marL="34290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8pPr>
            <a:lvl9pPr marL="38862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9pPr>
          </a:lstStyle>
          <a:p>
            <a:pPr>
              <a:lnSpc>
                <a:spcPct val="120000"/>
              </a:lnSpc>
              <a:buClr>
                <a:srgbClr val="636362"/>
              </a:buClr>
              <a:buFont typeface="Microsoft Sans Serif" panose="020B0604020202020204" pitchFamily="34" charset="0"/>
              <a:buNone/>
            </a:pPr>
            <a:r>
              <a:rPr kumimoji="0" lang="en-US" altLang="zh-CN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kumimoji="0" lang="zh-CN" alt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Modeling</a:t>
            </a:r>
            <a:endParaRPr kumimoji="0" lang="zh-CN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F6541B-86E5-F9D5-1A20-08AF7F02C14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230171" y="6406773"/>
            <a:ext cx="2743200" cy="365125"/>
          </a:xfrm>
        </p:spPr>
        <p:txBody>
          <a:bodyPr/>
          <a:lstStyle/>
          <a:p>
            <a:fld id="{9725B80A-E1C9-4971-BD24-2286D4B22667}" type="slidenum">
              <a:rPr lang="zh-CN" altLang="en-US" b="0" smtClean="0"/>
              <a:pPr/>
              <a:t>15</a:t>
            </a:fld>
            <a:endParaRPr lang="zh-CN" altLang="en-US" b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156B77-DD81-0484-8E38-B01BA4C9B565}"/>
              </a:ext>
            </a:extLst>
          </p:cNvPr>
          <p:cNvSpPr txBox="1"/>
          <p:nvPr/>
        </p:nvSpPr>
        <p:spPr>
          <a:xfrm>
            <a:off x="1076264" y="1571934"/>
            <a:ext cx="10316028" cy="4333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dirty="0">
                <a:solidFill>
                  <a:srgbClr val="E84C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There exists </a:t>
            </a:r>
            <a:r>
              <a:rPr lang="en-US" altLang="zh-CN" dirty="0">
                <a:solidFill>
                  <a:srgbClr val="E84C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moderate correlation 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between user activity and the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likelihood to come back to the game another day.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forest can screen out around 50% users that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come back to the game another day.</a:t>
            </a:r>
          </a:p>
          <a:p>
            <a:pPr marL="285750" indent="-285750">
              <a:lnSpc>
                <a:spcPct val="12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forest has over 50% of sure that the prediction match the fact.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b="0" i="0" dirty="0">
                <a:solidFill>
                  <a:srgbClr val="E84C3C"/>
                </a:solidFill>
                <a:effectLst/>
                <a:latin typeface="Helvetica" panose="020B0604020202020204" pitchFamily="34" charset="0"/>
              </a:rPr>
              <a:t>Consideration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: 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Helvetica" panose="020B0604020202020204" pitchFamily="34" charset="0"/>
              </a:rPr>
              <a:t>Small sample size increase the chance of </a:t>
            </a:r>
            <a:r>
              <a:rPr lang="en-US" altLang="zh-CN" dirty="0">
                <a:solidFill>
                  <a:srgbClr val="E84C3C"/>
                </a:solidFill>
                <a:latin typeface="Helvetica" panose="020B0604020202020204" pitchFamily="34" charset="0"/>
              </a:rPr>
              <a:t>overfitting</a:t>
            </a:r>
            <a:r>
              <a:rPr lang="en-US" altLang="zh-CN" dirty="0">
                <a:solidFill>
                  <a:srgbClr val="000000"/>
                </a:solidFill>
                <a:latin typeface="Helvetica" panose="020B0604020202020204" pitchFamily="34" charset="0"/>
              </a:rPr>
              <a:t>, even if I limit the model by regularization and pruning.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The </a:t>
            </a:r>
            <a:r>
              <a:rPr lang="en-US" altLang="zh-CN" b="0" i="0" dirty="0">
                <a:solidFill>
                  <a:srgbClr val="E84C3C"/>
                </a:solidFill>
                <a:effectLst/>
                <a:latin typeface="Helvetica" panose="020B0604020202020204" pitchFamily="34" charset="0"/>
              </a:rPr>
              <a:t>number of features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limits the model performance, and more features may improve model performance.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zh-C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characteristics change greatly over time, frequent training is necessary to ensure the accuracy of dealing with new data.</a:t>
            </a:r>
          </a:p>
        </p:txBody>
      </p:sp>
    </p:spTree>
    <p:extLst>
      <p:ext uri="{BB962C8B-B14F-4D97-AF65-F5344CB8AC3E}">
        <p14:creationId xmlns:p14="http://schemas.microsoft.com/office/powerpoint/2010/main" val="2801948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4E4F98AE-E28B-3B17-9E31-98D5E2CE3F1F}"/>
              </a:ext>
            </a:extLst>
          </p:cNvPr>
          <p:cNvSpPr>
            <a:spLocks/>
          </p:cNvSpPr>
          <p:nvPr/>
        </p:nvSpPr>
        <p:spPr bwMode="auto">
          <a:xfrm rot="5400000">
            <a:off x="1437094" y="2305224"/>
            <a:ext cx="236461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1pPr>
            <a:lvl2pPr marL="742950" indent="-28575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2pPr>
            <a:lvl3pPr marL="114300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3pPr>
            <a:lvl4pPr marL="1600200" indent="-22860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4pPr>
            <a:lvl5pPr marL="2057400" indent="-22860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5pPr>
            <a:lvl6pPr marL="25146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6pPr>
            <a:lvl7pPr marL="29718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7pPr>
            <a:lvl8pPr marL="34290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8pPr>
            <a:lvl9pPr marL="38862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9pPr>
          </a:lstStyle>
          <a:p>
            <a:pPr>
              <a:buClr>
                <a:srgbClr val="636362"/>
              </a:buClr>
              <a:buFont typeface="Microsoft Sans Serif" panose="020B0604020202020204" pitchFamily="34" charset="0"/>
              <a:buNone/>
            </a:pPr>
            <a:r>
              <a:rPr kumimoji="0" lang="en-US" altLang="zh-CN" sz="4800" b="1" dirty="0">
                <a:solidFill>
                  <a:srgbClr val="E84C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Catalog</a:t>
            </a:r>
            <a:endParaRPr kumimoji="0" lang="zh-CN" altLang="en-US" sz="4800" b="1" dirty="0">
              <a:solidFill>
                <a:srgbClr val="E84C3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A0C98BD3-0CE2-CED4-0EE1-C53F8A20D97C}"/>
              </a:ext>
            </a:extLst>
          </p:cNvPr>
          <p:cNvSpPr>
            <a:spLocks/>
          </p:cNvSpPr>
          <p:nvPr/>
        </p:nvSpPr>
        <p:spPr bwMode="auto">
          <a:xfrm>
            <a:off x="3440113" y="1401763"/>
            <a:ext cx="5527675" cy="2276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1pPr>
            <a:lvl2pPr marL="742950" indent="-28575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2pPr>
            <a:lvl3pPr marL="114300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3pPr>
            <a:lvl4pPr marL="1600200" indent="-22860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4pPr>
            <a:lvl5pPr marL="2057400" indent="-22860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5pPr>
            <a:lvl6pPr marL="25146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6pPr>
            <a:lvl7pPr marL="29718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7pPr>
            <a:lvl8pPr marL="34290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8pPr>
            <a:lvl9pPr marL="38862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Tx/>
              <a:buSzPct val="100000"/>
              <a:buFontTx/>
              <a:buAutoNum type="arabicPeriod"/>
            </a:pPr>
            <a:r>
              <a:rPr kumimoji="0" lang="en-US" altLang="zh-CN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  <a:p>
            <a:pPr>
              <a:lnSpc>
                <a:spcPct val="200000"/>
              </a:lnSpc>
              <a:buClrTx/>
              <a:buSzPct val="100000"/>
              <a:buFontTx/>
              <a:buAutoNum type="arabicPeriod"/>
            </a:pPr>
            <a:r>
              <a:rPr kumimoji="0" lang="en-US" altLang="zh-CN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Player Engagement Analysis</a:t>
            </a:r>
          </a:p>
          <a:p>
            <a:pPr>
              <a:lnSpc>
                <a:spcPct val="200000"/>
              </a:lnSpc>
              <a:buClrTx/>
              <a:buSzPct val="100000"/>
              <a:buFontTx/>
              <a:buAutoNum type="arabicPeriod"/>
            </a:pPr>
            <a:r>
              <a:rPr kumimoji="0" lang="en-US" altLang="zh-CN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Modeling</a:t>
            </a:r>
          </a:p>
        </p:txBody>
      </p:sp>
      <p:sp>
        <p:nvSpPr>
          <p:cNvPr id="6" name="Line 8">
            <a:extLst>
              <a:ext uri="{FF2B5EF4-FFF2-40B4-BE49-F238E27FC236}">
                <a16:creationId xmlns:a16="http://schemas.microsoft.com/office/drawing/2014/main" id="{0156FB48-FA6F-2484-AB0A-3A5465D4E9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05176" y="1492248"/>
            <a:ext cx="20599" cy="2239448"/>
          </a:xfrm>
          <a:prstGeom prst="line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charset="0"/>
              <a:cs typeface="Arial" panose="020B0604020202020204" pitchFamily="34" charset="0"/>
              <a:sym typeface="Microsoft YaHei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78FD63-1196-BD02-4E88-74AA6D95B11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230171" y="6406773"/>
            <a:ext cx="2743200" cy="365125"/>
          </a:xfrm>
        </p:spPr>
        <p:txBody>
          <a:bodyPr/>
          <a:lstStyle/>
          <a:p>
            <a:fld id="{9725B80A-E1C9-4971-BD24-2286D4B22667}" type="slidenum">
              <a:rPr lang="zh-CN" altLang="en-US" b="0" smtClean="0"/>
              <a:pPr/>
              <a:t>2</a:t>
            </a:fld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1030245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242A233F-8A16-156D-F142-4B56FA9E196E}"/>
              </a:ext>
            </a:extLst>
          </p:cNvPr>
          <p:cNvSpPr>
            <a:spLocks/>
          </p:cNvSpPr>
          <p:nvPr/>
        </p:nvSpPr>
        <p:spPr bwMode="auto">
          <a:xfrm>
            <a:off x="941388" y="944862"/>
            <a:ext cx="10839486" cy="5094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1pPr>
            <a:lvl2pPr marL="742950" indent="-28575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2pPr>
            <a:lvl3pPr marL="114300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3pPr>
            <a:lvl4pPr marL="1600200" indent="-22860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4pPr>
            <a:lvl5pPr marL="2057400" indent="-22860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5pPr>
            <a:lvl6pPr marL="25146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6pPr>
            <a:lvl7pPr marL="29718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7pPr>
            <a:lvl8pPr marL="34290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8pPr>
            <a:lvl9pPr marL="38862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9pPr>
          </a:lstStyle>
          <a:p>
            <a:pPr marL="342900" indent="-342900" algn="just">
              <a:spcAft>
                <a:spcPts val="600"/>
              </a:spcAft>
              <a:buClr>
                <a:srgbClr val="6C6C6C"/>
              </a:buClr>
              <a:buFont typeface="Arial" panose="020B0604020202020204" pitchFamily="34" charset="0"/>
              <a:buChar char="•"/>
            </a:pPr>
            <a:r>
              <a:rPr kumimoji="0" lang="en-US" altLang="zh-CN" sz="2000" dirty="0">
                <a:solidFill>
                  <a:srgbClr val="E84C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Player Engagement</a:t>
            </a:r>
          </a:p>
          <a:p>
            <a:pPr algn="just">
              <a:lnSpc>
                <a:spcPct val="150000"/>
              </a:lnSpc>
              <a:buClr>
                <a:srgbClr val="6C6C6C"/>
              </a:buClr>
            </a:pPr>
            <a:r>
              <a:rPr kumimoji="0" lang="en-US" altLang="zh-CN" sz="1600" dirty="0">
                <a:solidFill>
                  <a:srgbClr val="E84C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Situation</a:t>
            </a:r>
            <a:r>
              <a:rPr kumimoji="0"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Overall, </a:t>
            </a:r>
            <a:r>
              <a:rPr kumimoji="0" lang="en-US" altLang="zh-CN" sz="1600" dirty="0">
                <a:solidFill>
                  <a:srgbClr val="E84C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41% </a:t>
            </a:r>
            <a:r>
              <a:rPr kumimoji="0"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users re-visit in another day and </a:t>
            </a:r>
            <a:r>
              <a:rPr kumimoji="0" lang="en-US" altLang="zh-CN" sz="1600" dirty="0">
                <a:solidFill>
                  <a:srgbClr val="E84C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51%</a:t>
            </a:r>
            <a:r>
              <a:rPr kumimoji="0"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users re-visit within 3 days.</a:t>
            </a:r>
          </a:p>
          <a:p>
            <a:pPr algn="just">
              <a:lnSpc>
                <a:spcPct val="150000"/>
              </a:lnSpc>
              <a:buClr>
                <a:srgbClr val="6C6C6C"/>
              </a:buClr>
            </a:pPr>
            <a:r>
              <a:rPr kumimoji="0" lang="en-US" altLang="zh-CN" sz="1600" dirty="0">
                <a:solidFill>
                  <a:srgbClr val="E84C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kumimoji="0"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From the target time period, </a:t>
            </a:r>
            <a:r>
              <a:rPr kumimoji="0" lang="en-US" altLang="zh-CN" sz="1600" dirty="0">
                <a:solidFill>
                  <a:srgbClr val="E84C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later the user installs the game, the less likely for the user to re-visit the game</a:t>
            </a:r>
            <a:r>
              <a:rPr kumimoji="0"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just">
              <a:lnSpc>
                <a:spcPct val="150000"/>
              </a:lnSpc>
              <a:buClr>
                <a:srgbClr val="6C6C6C"/>
              </a:buClr>
            </a:pPr>
            <a:r>
              <a:rPr kumimoji="0" lang="en-US" altLang="zh-CN" sz="1600" dirty="0">
                <a:solidFill>
                  <a:srgbClr val="E84C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Possible Reasons</a:t>
            </a:r>
            <a:r>
              <a:rPr kumimoji="0"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Quality of new users decrease overtime; Low bet yield rate discourage users</a:t>
            </a:r>
          </a:p>
          <a:p>
            <a:pPr algn="just">
              <a:lnSpc>
                <a:spcPct val="150000"/>
              </a:lnSpc>
              <a:buClr>
                <a:srgbClr val="6C6C6C"/>
              </a:buClr>
            </a:pPr>
            <a:r>
              <a:rPr kumimoji="0" lang="en-US" altLang="zh-CN" sz="1600" dirty="0">
                <a:solidFill>
                  <a:srgbClr val="E84C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Solutions</a:t>
            </a:r>
            <a:r>
              <a:rPr kumimoji="0"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Encourage users to spin more at a session due to the lag in the game experience;</a:t>
            </a:r>
          </a:p>
          <a:p>
            <a:pPr marL="898525" algn="just">
              <a:lnSpc>
                <a:spcPct val="150000"/>
              </a:lnSpc>
              <a:spcAft>
                <a:spcPts val="1200"/>
              </a:spcAft>
              <a:buClr>
                <a:srgbClr val="6C6C6C"/>
              </a:buClr>
            </a:pPr>
            <a:r>
              <a:rPr kumimoji="0"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Encourage users to purchase more coins whose coin balance before bet are under 30k.</a:t>
            </a:r>
            <a:endParaRPr kumimoji="0" lang="en-US" altLang="zh-CN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Clr>
                <a:srgbClr val="6C6C6C"/>
              </a:buClr>
              <a:buFont typeface="Arial" panose="020B0604020202020204" pitchFamily="34" charset="0"/>
              <a:buChar char="•"/>
            </a:pPr>
            <a:r>
              <a:rPr kumimoji="0" lang="en-US" altLang="zh-CN" sz="2000" dirty="0">
                <a:solidFill>
                  <a:srgbClr val="E84C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Correlation between User Activity and Return Another Day</a:t>
            </a:r>
          </a:p>
          <a:p>
            <a:pPr algn="just">
              <a:lnSpc>
                <a:spcPct val="150000"/>
              </a:lnSpc>
              <a:buClr>
                <a:srgbClr val="6C6C6C"/>
              </a:buClr>
            </a:pPr>
            <a:r>
              <a:rPr kumimoji="0" lang="en-US" altLang="zh-CN" sz="1600" dirty="0">
                <a:solidFill>
                  <a:srgbClr val="E84C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r>
              <a:rPr kumimoji="0"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There exists </a:t>
            </a:r>
            <a:r>
              <a:rPr kumimoji="0" lang="en-US" altLang="zh-CN" sz="1600" dirty="0">
                <a:solidFill>
                  <a:srgbClr val="E84C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moderate correlation </a:t>
            </a:r>
            <a:r>
              <a:rPr kumimoji="0"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(model accuracy rate 67.5%).</a:t>
            </a:r>
          </a:p>
          <a:p>
            <a:pPr marL="1073150" algn="just">
              <a:lnSpc>
                <a:spcPct val="150000"/>
              </a:lnSpc>
              <a:buClr>
                <a:srgbClr val="6C6C6C"/>
              </a:buClr>
            </a:pPr>
            <a:r>
              <a:rPr kumimoji="0"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main factors of influence are No. of Spins and No. of Sessions.</a:t>
            </a:r>
          </a:p>
          <a:p>
            <a:pPr algn="just">
              <a:lnSpc>
                <a:spcPct val="150000"/>
              </a:lnSpc>
              <a:buClr>
                <a:srgbClr val="6C6C6C"/>
              </a:buClr>
            </a:pPr>
            <a:r>
              <a:rPr kumimoji="0" lang="en-US" altLang="zh-CN" sz="1600" dirty="0">
                <a:solidFill>
                  <a:srgbClr val="E84C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Consideration</a:t>
            </a:r>
            <a:r>
              <a:rPr kumimoji="0"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Due to the limit of sample size and number of features, the model performance is not good enough.</a:t>
            </a:r>
          </a:p>
          <a:p>
            <a:pPr marL="1344613" algn="just">
              <a:lnSpc>
                <a:spcPct val="150000"/>
              </a:lnSpc>
              <a:buClr>
                <a:srgbClr val="6C6C6C"/>
              </a:buClr>
            </a:pPr>
            <a:r>
              <a:rPr kumimoji="0"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data points and features should be included to increase the model performance and generalization.</a:t>
            </a:r>
          </a:p>
          <a:p>
            <a:pPr marL="1344613" algn="just">
              <a:lnSpc>
                <a:spcPct val="150000"/>
              </a:lnSpc>
              <a:buClr>
                <a:srgbClr val="6C6C6C"/>
              </a:buClr>
            </a:pPr>
            <a:r>
              <a:rPr kumimoji="0"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characteristics change greatly over time, frequent training is necessary to ensure the accuracy of dealing with new data.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ED3C2C6-7E6B-2292-BFBA-F0B629E559EE}"/>
              </a:ext>
            </a:extLst>
          </p:cNvPr>
          <p:cNvSpPr>
            <a:spLocks/>
          </p:cNvSpPr>
          <p:nvPr/>
        </p:nvSpPr>
        <p:spPr bwMode="auto">
          <a:xfrm>
            <a:off x="941388" y="159241"/>
            <a:ext cx="5600700" cy="676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1pPr>
            <a:lvl2pPr marL="742950" indent="-28575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2pPr>
            <a:lvl3pPr marL="114300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3pPr>
            <a:lvl4pPr marL="1600200" indent="-22860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4pPr>
            <a:lvl5pPr marL="2057400" indent="-22860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5pPr>
            <a:lvl6pPr marL="25146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6pPr>
            <a:lvl7pPr marL="29718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7pPr>
            <a:lvl8pPr marL="34290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8pPr>
            <a:lvl9pPr marL="38862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9pPr>
          </a:lstStyle>
          <a:p>
            <a:pPr>
              <a:lnSpc>
                <a:spcPct val="120000"/>
              </a:lnSpc>
              <a:buClr>
                <a:srgbClr val="636362"/>
              </a:buClr>
              <a:buFont typeface="Microsoft Sans Serif" panose="020B0604020202020204" pitchFamily="34" charset="0"/>
              <a:buNone/>
            </a:pPr>
            <a:r>
              <a:rPr kumimoji="0" lang="en-US" altLang="zh-CN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kumimoji="0" lang="zh-CN" alt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endParaRPr kumimoji="0" lang="zh-CN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8EB83-6601-9628-2CEE-730111331F2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230171" y="6406773"/>
            <a:ext cx="2743200" cy="365125"/>
          </a:xfrm>
        </p:spPr>
        <p:txBody>
          <a:bodyPr/>
          <a:lstStyle/>
          <a:p>
            <a:fld id="{9725B80A-E1C9-4971-BD24-2286D4B22667}" type="slidenum">
              <a:rPr lang="zh-CN" altLang="en-US" b="0" smtClean="0"/>
              <a:pPr/>
              <a:t>3</a:t>
            </a:fld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1923587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DE7A32B-F294-4EC4-D9A7-70A07D38AD69}"/>
              </a:ext>
            </a:extLst>
          </p:cNvPr>
          <p:cNvSpPr>
            <a:spLocks/>
          </p:cNvSpPr>
          <p:nvPr/>
        </p:nvSpPr>
        <p:spPr bwMode="auto">
          <a:xfrm>
            <a:off x="941387" y="830002"/>
            <a:ext cx="9526587" cy="610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1pPr>
            <a:lvl2pPr marL="742950" indent="-28575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2pPr>
            <a:lvl3pPr marL="114300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3pPr>
            <a:lvl4pPr marL="1600200" indent="-22860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4pPr>
            <a:lvl5pPr marL="2057400" indent="-22860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5pPr>
            <a:lvl6pPr marL="25146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6pPr>
            <a:lvl7pPr marL="29718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7pPr>
            <a:lvl8pPr marL="34290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8pPr>
            <a:lvl9pPr marL="38862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9pPr>
          </a:lstStyle>
          <a:p>
            <a:pPr algn="just">
              <a:lnSpc>
                <a:spcPct val="150000"/>
              </a:lnSpc>
              <a:buClr>
                <a:srgbClr val="6C6C6C"/>
              </a:buClr>
            </a:pPr>
            <a:r>
              <a:rPr kumimoji="0" lang="en-US" altLang="zh-CN" sz="3000" b="1" dirty="0">
                <a:solidFill>
                  <a:srgbClr val="E84C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 User Growth</a:t>
            </a:r>
            <a:endParaRPr kumimoji="0" lang="zh-CN" altLang="en-US" sz="3000" dirty="0">
              <a:solidFill>
                <a:srgbClr val="E84C3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1B6FF9F-1B2D-3274-2C84-F9BE26D92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73227" y="1605685"/>
            <a:ext cx="4564211" cy="382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07E13D48-62F9-B41B-534B-6AA3ABC7A9F9}"/>
              </a:ext>
            </a:extLst>
          </p:cNvPr>
          <p:cNvSpPr>
            <a:spLocks/>
          </p:cNvSpPr>
          <p:nvPr/>
        </p:nvSpPr>
        <p:spPr bwMode="auto">
          <a:xfrm>
            <a:off x="5557101" y="1500763"/>
            <a:ext cx="6085002" cy="3636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1pPr>
            <a:lvl2pPr marL="742950" indent="-28575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2pPr>
            <a:lvl3pPr marL="114300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3pPr>
            <a:lvl4pPr marL="1600200" indent="-22860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4pPr>
            <a:lvl5pPr marL="2057400" indent="-22860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5pPr>
            <a:lvl6pPr marL="25146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6pPr>
            <a:lvl7pPr marL="29718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7pPr>
            <a:lvl8pPr marL="34290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8pPr>
            <a:lvl9pPr marL="38862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9pPr>
          </a:lstStyle>
          <a:p>
            <a:pPr algn="just">
              <a:lnSpc>
                <a:spcPct val="150000"/>
              </a:lnSpc>
              <a:buClr>
                <a:srgbClr val="6C6C6C"/>
              </a:buClr>
            </a:pPr>
            <a:r>
              <a:rPr kumimoji="0"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Assumption:</a:t>
            </a:r>
          </a:p>
          <a:p>
            <a:pPr marL="342900" indent="-342900" algn="just">
              <a:lnSpc>
                <a:spcPct val="150000"/>
              </a:lnSpc>
              <a:buClr>
                <a:srgbClr val="6C6C6C"/>
              </a:buClr>
              <a:buFont typeface="Arial" panose="020B0604020202020204" pitchFamily="34" charset="0"/>
              <a:buChar char="•"/>
            </a:pPr>
            <a:r>
              <a:rPr kumimoji="0"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data in this dataset  is correct.</a:t>
            </a:r>
          </a:p>
          <a:p>
            <a:pPr marL="342900" indent="-342900" algn="just">
              <a:lnSpc>
                <a:spcPct val="150000"/>
              </a:lnSpc>
              <a:buClr>
                <a:srgbClr val="6C6C6C"/>
              </a:buClr>
              <a:buFont typeface="Arial" panose="020B0604020202020204" pitchFamily="34" charset="0"/>
              <a:buChar char="•"/>
            </a:pPr>
            <a:r>
              <a:rPr kumimoji="0"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dataset includes all the users that installed the app from 2014.09.10 to 2014.10.06  </a:t>
            </a:r>
          </a:p>
          <a:p>
            <a:pPr algn="just">
              <a:lnSpc>
                <a:spcPct val="150000"/>
              </a:lnSpc>
              <a:buClr>
                <a:srgbClr val="6C6C6C"/>
              </a:buClr>
            </a:pPr>
            <a:r>
              <a:rPr kumimoji="0"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Insight:</a:t>
            </a:r>
          </a:p>
          <a:p>
            <a:pPr marL="285750" indent="-285750" algn="just">
              <a:lnSpc>
                <a:spcPct val="150000"/>
              </a:lnSpc>
              <a:buClr>
                <a:srgbClr val="6C6C6C"/>
              </a:buClr>
              <a:buFont typeface="Arial" panose="020B0604020202020204" pitchFamily="34" charset="0"/>
              <a:buChar char="•"/>
            </a:pPr>
            <a:r>
              <a:rPr kumimoji="0"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period can be divided into three stages: growth(09.10~09.17), boom(09.18~09.29), and decline(09.30~10.06).</a:t>
            </a:r>
            <a:endParaRPr kumimoji="0" lang="zh-CN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8463C4C-11F9-C160-0AEA-EC5691F9323C}"/>
              </a:ext>
            </a:extLst>
          </p:cNvPr>
          <p:cNvSpPr>
            <a:spLocks/>
          </p:cNvSpPr>
          <p:nvPr/>
        </p:nvSpPr>
        <p:spPr bwMode="auto">
          <a:xfrm>
            <a:off x="941387" y="159241"/>
            <a:ext cx="10450905" cy="670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1pPr>
            <a:lvl2pPr marL="742950" indent="-28575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2pPr>
            <a:lvl3pPr marL="114300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3pPr>
            <a:lvl4pPr marL="1600200" indent="-22860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4pPr>
            <a:lvl5pPr marL="2057400" indent="-22860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5pPr>
            <a:lvl6pPr marL="25146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6pPr>
            <a:lvl7pPr marL="29718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7pPr>
            <a:lvl8pPr marL="34290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8pPr>
            <a:lvl9pPr marL="38862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9pPr>
          </a:lstStyle>
          <a:p>
            <a:pPr>
              <a:lnSpc>
                <a:spcPct val="120000"/>
              </a:lnSpc>
              <a:buClr>
                <a:srgbClr val="636362"/>
              </a:buClr>
              <a:buFont typeface="Microsoft Sans Serif" panose="020B0604020202020204" pitchFamily="34" charset="0"/>
              <a:buNone/>
            </a:pPr>
            <a:r>
              <a:rPr kumimoji="0" lang="en-US" altLang="zh-CN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kumimoji="0" lang="zh-CN" alt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Player Engagement Analysis</a:t>
            </a:r>
            <a:endParaRPr kumimoji="0" lang="zh-CN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DCE02-00BA-7A84-E812-4F1FB2F586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230171" y="6406773"/>
            <a:ext cx="2743200" cy="365125"/>
          </a:xfrm>
        </p:spPr>
        <p:txBody>
          <a:bodyPr/>
          <a:lstStyle/>
          <a:p>
            <a:fld id="{9725B80A-E1C9-4971-BD24-2286D4B22667}" type="slidenum">
              <a:rPr lang="zh-CN" altLang="en-US" b="0" smtClean="0"/>
              <a:pPr/>
              <a:t>4</a:t>
            </a:fld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3825637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E9A8C9F-8A4B-6926-5521-AD2D3F8C2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52" y="1966376"/>
            <a:ext cx="4320000" cy="3059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B623512-A0C5-B076-7A53-B2E68E6FD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84591" y="1988849"/>
            <a:ext cx="4320000" cy="2967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: 圆角 9">
            <a:extLst>
              <a:ext uri="{FF2B5EF4-FFF2-40B4-BE49-F238E27FC236}">
                <a16:creationId xmlns:a16="http://schemas.microsoft.com/office/drawing/2014/main" id="{69E66B7C-989C-A7B9-7A89-0132EBDD7B4D}"/>
              </a:ext>
            </a:extLst>
          </p:cNvPr>
          <p:cNvSpPr/>
          <p:nvPr/>
        </p:nvSpPr>
        <p:spPr bwMode="auto">
          <a:xfrm>
            <a:off x="941387" y="1910781"/>
            <a:ext cx="4896000" cy="3927316"/>
          </a:xfrm>
          <a:prstGeom prst="roundRect">
            <a:avLst/>
          </a:prstGeom>
          <a:noFill/>
          <a:ln w="38100" cap="flat" cmpd="sng" algn="ctr">
            <a:solidFill>
              <a:srgbClr val="E84C3C"/>
            </a:solidFill>
            <a:prstDash val="sysDot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ts val="1200"/>
              </a:spcBef>
              <a:buClr>
                <a:srgbClr val="6C6C6C"/>
              </a:buClr>
            </a:pPr>
            <a:endParaRPr lang="en-US" altLang="zh-CN" sz="1600" dirty="0">
              <a:solidFill>
                <a:srgbClr val="00A0E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ts val="1200"/>
              </a:spcBef>
              <a:buClr>
                <a:srgbClr val="6C6C6C"/>
              </a:buClr>
            </a:pPr>
            <a:endParaRPr lang="en-US" altLang="zh-CN" sz="1600" dirty="0">
              <a:solidFill>
                <a:srgbClr val="00A0E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ts val="1200"/>
              </a:spcBef>
              <a:buClr>
                <a:srgbClr val="6C6C6C"/>
              </a:buClr>
            </a:pPr>
            <a:endParaRPr lang="en-US" altLang="zh-CN" sz="1600" dirty="0">
              <a:solidFill>
                <a:srgbClr val="00A0E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ts val="1200"/>
              </a:spcBef>
              <a:buClr>
                <a:srgbClr val="6C6C6C"/>
              </a:buClr>
            </a:pPr>
            <a:endParaRPr lang="en-US" altLang="zh-CN" sz="1600" dirty="0">
              <a:solidFill>
                <a:srgbClr val="00A0E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ts val="1200"/>
              </a:spcBef>
              <a:buClr>
                <a:srgbClr val="6C6C6C"/>
              </a:buClr>
            </a:pPr>
            <a:endParaRPr lang="en-US" altLang="zh-CN" sz="1600" dirty="0">
              <a:solidFill>
                <a:srgbClr val="00A0E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ts val="1200"/>
              </a:spcBef>
              <a:buClr>
                <a:srgbClr val="6C6C6C"/>
              </a:buClr>
            </a:pPr>
            <a:endParaRPr lang="en-US" altLang="zh-CN" sz="1600" dirty="0">
              <a:solidFill>
                <a:srgbClr val="00A0E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ts val="1200"/>
              </a:spcBef>
              <a:buClr>
                <a:srgbClr val="6C6C6C"/>
              </a:buClr>
            </a:pPr>
            <a:endParaRPr lang="en-US" altLang="zh-CN" sz="1600" dirty="0">
              <a:solidFill>
                <a:srgbClr val="00A0E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ts val="1200"/>
              </a:spcBef>
              <a:buClr>
                <a:srgbClr val="6C6C6C"/>
              </a:buClr>
            </a:pPr>
            <a:endParaRPr lang="en-US" altLang="zh-CN" sz="1600" dirty="0">
              <a:solidFill>
                <a:srgbClr val="00A0E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ts val="1200"/>
              </a:spcBef>
              <a:buClr>
                <a:srgbClr val="6C6C6C"/>
              </a:buClr>
            </a:pPr>
            <a:endParaRPr lang="en-US" altLang="zh-CN" sz="1600" dirty="0">
              <a:solidFill>
                <a:srgbClr val="00A0E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ABC92B-6037-798F-2CAA-13C7EAEEE5A0}"/>
              </a:ext>
            </a:extLst>
          </p:cNvPr>
          <p:cNvSpPr>
            <a:spLocks/>
          </p:cNvSpPr>
          <p:nvPr/>
        </p:nvSpPr>
        <p:spPr bwMode="auto">
          <a:xfrm>
            <a:off x="941387" y="830002"/>
            <a:ext cx="9526587" cy="610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1pPr>
            <a:lvl2pPr marL="742950" indent="-28575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2pPr>
            <a:lvl3pPr marL="114300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3pPr>
            <a:lvl4pPr marL="1600200" indent="-22860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4pPr>
            <a:lvl5pPr marL="2057400" indent="-22860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5pPr>
            <a:lvl6pPr marL="25146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6pPr>
            <a:lvl7pPr marL="29718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7pPr>
            <a:lvl8pPr marL="34290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8pPr>
            <a:lvl9pPr marL="38862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9pPr>
          </a:lstStyle>
          <a:p>
            <a:pPr algn="just">
              <a:lnSpc>
                <a:spcPct val="150000"/>
              </a:lnSpc>
              <a:buClr>
                <a:srgbClr val="6C6C6C"/>
              </a:buClr>
            </a:pPr>
            <a:r>
              <a:rPr kumimoji="0" lang="en-US" altLang="zh-CN" sz="3000" b="1" dirty="0">
                <a:solidFill>
                  <a:srgbClr val="E84C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 User Second Visit Analysis</a:t>
            </a:r>
            <a:endParaRPr kumimoji="0" lang="zh-CN" altLang="en-US" sz="3000" dirty="0">
              <a:solidFill>
                <a:srgbClr val="E84C3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D1766FB2-784E-B550-D5B3-375B49E810C2}"/>
              </a:ext>
            </a:extLst>
          </p:cNvPr>
          <p:cNvSpPr>
            <a:spLocks/>
          </p:cNvSpPr>
          <p:nvPr/>
        </p:nvSpPr>
        <p:spPr bwMode="auto">
          <a:xfrm>
            <a:off x="941387" y="159241"/>
            <a:ext cx="10450905" cy="670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1pPr>
            <a:lvl2pPr marL="742950" indent="-28575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2pPr>
            <a:lvl3pPr marL="114300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3pPr>
            <a:lvl4pPr marL="1600200" indent="-22860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4pPr>
            <a:lvl5pPr marL="2057400" indent="-22860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5pPr>
            <a:lvl6pPr marL="25146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6pPr>
            <a:lvl7pPr marL="29718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7pPr>
            <a:lvl8pPr marL="34290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8pPr>
            <a:lvl9pPr marL="38862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9pPr>
          </a:lstStyle>
          <a:p>
            <a:pPr>
              <a:lnSpc>
                <a:spcPct val="120000"/>
              </a:lnSpc>
              <a:buClr>
                <a:srgbClr val="636362"/>
              </a:buClr>
              <a:buFont typeface="Microsoft Sans Serif" panose="020B0604020202020204" pitchFamily="34" charset="0"/>
              <a:buNone/>
            </a:pPr>
            <a:r>
              <a:rPr kumimoji="0" lang="en-US" altLang="zh-CN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kumimoji="0" lang="zh-CN" alt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Player Engagement Analysis</a:t>
            </a:r>
            <a:endParaRPr kumimoji="0" lang="zh-CN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F6541B-86E5-F9D5-1A20-08AF7F02C14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230171" y="6406773"/>
            <a:ext cx="2743200" cy="365125"/>
          </a:xfrm>
        </p:spPr>
        <p:txBody>
          <a:bodyPr/>
          <a:lstStyle/>
          <a:p>
            <a:fld id="{9725B80A-E1C9-4971-BD24-2286D4B22667}" type="slidenum">
              <a:rPr lang="zh-CN" altLang="en-US" b="0" smtClean="0"/>
              <a:pPr/>
              <a:t>5</a:t>
            </a:fld>
            <a:endParaRPr lang="zh-CN" altLang="en-US" b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D7FA4B-4CBB-D527-4006-5E81A8CC1953}"/>
              </a:ext>
            </a:extLst>
          </p:cNvPr>
          <p:cNvSpPr>
            <a:spLocks/>
          </p:cNvSpPr>
          <p:nvPr/>
        </p:nvSpPr>
        <p:spPr bwMode="auto">
          <a:xfrm>
            <a:off x="941387" y="1413087"/>
            <a:ext cx="4896000" cy="40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1pPr>
            <a:lvl2pPr marL="742950" indent="-28575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2pPr>
            <a:lvl3pPr marL="114300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3pPr>
            <a:lvl4pPr marL="1600200" indent="-22860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4pPr>
            <a:lvl5pPr marL="2057400" indent="-22860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5pPr>
            <a:lvl6pPr marL="25146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6pPr>
            <a:lvl7pPr marL="29718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7pPr>
            <a:lvl8pPr marL="34290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8pPr>
            <a:lvl9pPr marL="38862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9pPr>
          </a:lstStyle>
          <a:p>
            <a:pPr algn="ctr">
              <a:lnSpc>
                <a:spcPct val="150000"/>
              </a:lnSpc>
              <a:buClr>
                <a:srgbClr val="6C6C6C"/>
              </a:buClr>
            </a:pPr>
            <a:r>
              <a:rPr kumimoji="0" lang="en-US" altLang="zh-CN" sz="2000" dirty="0">
                <a:solidFill>
                  <a:srgbClr val="E84C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Relative Time Perspective</a:t>
            </a:r>
            <a:endParaRPr kumimoji="0" lang="zh-CN" altLang="en-US" sz="2000" dirty="0">
              <a:solidFill>
                <a:srgbClr val="E84C3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9F569E-E5B8-F4A4-497D-5C59762AE1AE}"/>
              </a:ext>
            </a:extLst>
          </p:cNvPr>
          <p:cNvSpPr>
            <a:spLocks/>
          </p:cNvSpPr>
          <p:nvPr/>
        </p:nvSpPr>
        <p:spPr bwMode="auto">
          <a:xfrm>
            <a:off x="6396591" y="1413087"/>
            <a:ext cx="4896000" cy="40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1pPr>
            <a:lvl2pPr marL="742950" indent="-28575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2pPr>
            <a:lvl3pPr marL="114300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3pPr>
            <a:lvl4pPr marL="1600200" indent="-22860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4pPr>
            <a:lvl5pPr marL="2057400" indent="-22860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5pPr>
            <a:lvl6pPr marL="25146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6pPr>
            <a:lvl7pPr marL="29718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7pPr>
            <a:lvl8pPr marL="34290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8pPr>
            <a:lvl9pPr marL="38862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9pPr>
          </a:lstStyle>
          <a:p>
            <a:pPr algn="ctr">
              <a:lnSpc>
                <a:spcPct val="150000"/>
              </a:lnSpc>
              <a:buClr>
                <a:srgbClr val="6C6C6C"/>
              </a:buClr>
            </a:pPr>
            <a:r>
              <a:rPr kumimoji="0" lang="en-US" altLang="zh-CN" sz="2000" dirty="0">
                <a:solidFill>
                  <a:srgbClr val="E84C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Absolute Time Perspective</a:t>
            </a:r>
            <a:endParaRPr kumimoji="0" lang="zh-CN" altLang="en-US" sz="2000" dirty="0">
              <a:solidFill>
                <a:srgbClr val="E84C3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2B60F0-C302-7AF8-4E9B-D9EBE8E94E15}"/>
              </a:ext>
            </a:extLst>
          </p:cNvPr>
          <p:cNvSpPr>
            <a:spLocks/>
          </p:cNvSpPr>
          <p:nvPr/>
        </p:nvSpPr>
        <p:spPr bwMode="auto">
          <a:xfrm>
            <a:off x="941387" y="4936690"/>
            <a:ext cx="4896000" cy="859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1pPr>
            <a:lvl2pPr marL="742950" indent="-28575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2pPr>
            <a:lvl3pPr marL="114300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3pPr>
            <a:lvl4pPr marL="1600200" indent="-22860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4pPr>
            <a:lvl5pPr marL="2057400" indent="-22860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5pPr>
            <a:lvl6pPr marL="25146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6pPr>
            <a:lvl7pPr marL="29718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7pPr>
            <a:lvl8pPr marL="34290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8pPr>
            <a:lvl9pPr marL="38862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9pPr>
          </a:lstStyle>
          <a:p>
            <a:pPr algn="ctr">
              <a:lnSpc>
                <a:spcPct val="120000"/>
              </a:lnSpc>
              <a:buClr>
                <a:srgbClr val="6C6C6C"/>
              </a:buClr>
            </a:pPr>
            <a:r>
              <a:rPr kumimoji="0" lang="en-US" altLang="zh-CN" sz="1600" b="1" dirty="0">
                <a:solidFill>
                  <a:srgbClr val="E84C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60% </a:t>
            </a:r>
            <a:r>
              <a:rPr kumimoji="0"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all users have second visit</a:t>
            </a:r>
          </a:p>
          <a:p>
            <a:pPr algn="ctr">
              <a:lnSpc>
                <a:spcPct val="120000"/>
              </a:lnSpc>
              <a:buClr>
                <a:srgbClr val="6C6C6C"/>
              </a:buClr>
            </a:pPr>
            <a:r>
              <a:rPr kumimoji="0" lang="en-US" altLang="zh-CN" sz="1600" b="1" dirty="0">
                <a:solidFill>
                  <a:srgbClr val="E84C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41% </a:t>
            </a:r>
            <a:r>
              <a:rPr kumimoji="0"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all users return another day</a:t>
            </a:r>
          </a:p>
          <a:p>
            <a:pPr algn="ctr">
              <a:lnSpc>
                <a:spcPct val="120000"/>
              </a:lnSpc>
              <a:buClr>
                <a:srgbClr val="6C6C6C"/>
              </a:buClr>
            </a:pPr>
            <a:r>
              <a:rPr kumimoji="0" lang="en-US" altLang="zh-CN" sz="1600" b="1" dirty="0">
                <a:solidFill>
                  <a:srgbClr val="E84C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85% </a:t>
            </a:r>
            <a:r>
              <a:rPr kumimoji="0"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revisit users return in </a:t>
            </a:r>
            <a:r>
              <a:rPr kumimoji="0" lang="en-US" altLang="zh-CN" sz="1600" b="1" dirty="0">
                <a:solidFill>
                  <a:srgbClr val="E84C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kumimoji="0"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days</a:t>
            </a:r>
            <a:endParaRPr kumimoji="0" lang="zh-CN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96B5FB-3E13-D357-0147-AF5A00327C94}"/>
              </a:ext>
            </a:extLst>
          </p:cNvPr>
          <p:cNvSpPr>
            <a:spLocks/>
          </p:cNvSpPr>
          <p:nvPr/>
        </p:nvSpPr>
        <p:spPr bwMode="auto">
          <a:xfrm>
            <a:off x="6396591" y="4886375"/>
            <a:ext cx="4896000" cy="866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1pPr>
            <a:lvl2pPr marL="742950" indent="-28575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2pPr>
            <a:lvl3pPr marL="114300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3pPr>
            <a:lvl4pPr marL="1600200" indent="-22860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4pPr>
            <a:lvl5pPr marL="2057400" indent="-22860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5pPr>
            <a:lvl6pPr marL="25146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6pPr>
            <a:lvl7pPr marL="29718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7pPr>
            <a:lvl8pPr marL="34290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8pPr>
            <a:lvl9pPr marL="38862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9pPr>
          </a:lstStyle>
          <a:p>
            <a:pPr algn="ctr">
              <a:lnSpc>
                <a:spcPct val="150000"/>
              </a:lnSpc>
              <a:buClr>
                <a:srgbClr val="6C6C6C"/>
              </a:buClr>
            </a:pPr>
            <a:r>
              <a:rPr kumimoji="0"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Percentage of revisit user in 3 days </a:t>
            </a:r>
          </a:p>
          <a:p>
            <a:pPr algn="ctr">
              <a:lnSpc>
                <a:spcPct val="150000"/>
              </a:lnSpc>
              <a:buClr>
                <a:srgbClr val="6C6C6C"/>
              </a:buClr>
            </a:pPr>
            <a:r>
              <a:rPr kumimoji="0"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 a decreasing trend with time</a:t>
            </a:r>
            <a:endParaRPr kumimoji="0" lang="zh-CN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: 圆角 9">
            <a:extLst>
              <a:ext uri="{FF2B5EF4-FFF2-40B4-BE49-F238E27FC236}">
                <a16:creationId xmlns:a16="http://schemas.microsoft.com/office/drawing/2014/main" id="{1EC2C096-3763-BE5F-CEEC-D650C7EFB6D2}"/>
              </a:ext>
            </a:extLst>
          </p:cNvPr>
          <p:cNvSpPr/>
          <p:nvPr/>
        </p:nvSpPr>
        <p:spPr bwMode="auto">
          <a:xfrm>
            <a:off x="6396591" y="1910781"/>
            <a:ext cx="4896000" cy="3927316"/>
          </a:xfrm>
          <a:prstGeom prst="roundRect">
            <a:avLst/>
          </a:prstGeom>
          <a:noFill/>
          <a:ln w="38100" cap="flat" cmpd="sng" algn="ctr">
            <a:solidFill>
              <a:srgbClr val="E84C3C"/>
            </a:solidFill>
            <a:prstDash val="sysDot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ts val="1200"/>
              </a:spcBef>
              <a:buClr>
                <a:srgbClr val="6C6C6C"/>
              </a:buClr>
            </a:pPr>
            <a:endParaRPr lang="en-US" altLang="zh-CN" sz="1600" dirty="0">
              <a:solidFill>
                <a:srgbClr val="00A0E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ts val="1200"/>
              </a:spcBef>
              <a:buClr>
                <a:srgbClr val="6C6C6C"/>
              </a:buClr>
            </a:pPr>
            <a:endParaRPr lang="en-US" altLang="zh-CN" sz="1600" dirty="0">
              <a:solidFill>
                <a:srgbClr val="00A0E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ts val="1200"/>
              </a:spcBef>
              <a:buClr>
                <a:srgbClr val="6C6C6C"/>
              </a:buClr>
            </a:pPr>
            <a:endParaRPr lang="en-US" altLang="zh-CN" sz="1600" dirty="0">
              <a:solidFill>
                <a:srgbClr val="00A0E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ts val="1200"/>
              </a:spcBef>
              <a:buClr>
                <a:srgbClr val="6C6C6C"/>
              </a:buClr>
            </a:pPr>
            <a:endParaRPr lang="en-US" altLang="zh-CN" sz="1600" dirty="0">
              <a:solidFill>
                <a:srgbClr val="00A0E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ts val="1200"/>
              </a:spcBef>
              <a:buClr>
                <a:srgbClr val="6C6C6C"/>
              </a:buClr>
            </a:pPr>
            <a:endParaRPr lang="en-US" altLang="zh-CN" sz="1600" dirty="0">
              <a:solidFill>
                <a:srgbClr val="00A0E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ts val="1200"/>
              </a:spcBef>
              <a:buClr>
                <a:srgbClr val="6C6C6C"/>
              </a:buClr>
            </a:pPr>
            <a:endParaRPr lang="en-US" altLang="zh-CN" sz="1600" dirty="0">
              <a:solidFill>
                <a:srgbClr val="00A0E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ts val="1200"/>
              </a:spcBef>
              <a:buClr>
                <a:srgbClr val="6C6C6C"/>
              </a:buClr>
            </a:pPr>
            <a:endParaRPr lang="en-US" altLang="zh-CN" sz="1600" dirty="0">
              <a:solidFill>
                <a:srgbClr val="00A0E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ts val="1200"/>
              </a:spcBef>
              <a:buClr>
                <a:srgbClr val="6C6C6C"/>
              </a:buClr>
            </a:pPr>
            <a:endParaRPr lang="en-US" altLang="zh-CN" sz="1600" dirty="0">
              <a:solidFill>
                <a:srgbClr val="00A0E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ts val="1200"/>
              </a:spcBef>
              <a:buClr>
                <a:srgbClr val="6C6C6C"/>
              </a:buClr>
            </a:pPr>
            <a:endParaRPr lang="en-US" altLang="zh-CN" sz="1600" dirty="0">
              <a:solidFill>
                <a:srgbClr val="00A0E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406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FBE926-4ABF-6EE4-F72B-F4D18A8730A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230171" y="6406773"/>
            <a:ext cx="2743200" cy="365125"/>
          </a:xfrm>
        </p:spPr>
        <p:txBody>
          <a:bodyPr/>
          <a:lstStyle/>
          <a:p>
            <a:fld id="{9725B80A-E1C9-4971-BD24-2286D4B22667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EB191A-F92A-0070-99EB-0C06938C9A2D}"/>
              </a:ext>
            </a:extLst>
          </p:cNvPr>
          <p:cNvSpPr>
            <a:spLocks/>
          </p:cNvSpPr>
          <p:nvPr/>
        </p:nvSpPr>
        <p:spPr bwMode="auto">
          <a:xfrm>
            <a:off x="941387" y="830002"/>
            <a:ext cx="10563041" cy="610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1pPr>
            <a:lvl2pPr marL="742950" indent="-28575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2pPr>
            <a:lvl3pPr marL="114300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3pPr>
            <a:lvl4pPr marL="1600200" indent="-22860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4pPr>
            <a:lvl5pPr marL="2057400" indent="-22860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5pPr>
            <a:lvl6pPr marL="25146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6pPr>
            <a:lvl7pPr marL="29718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7pPr>
            <a:lvl8pPr marL="34290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8pPr>
            <a:lvl9pPr marL="38862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9pPr>
          </a:lstStyle>
          <a:p>
            <a:pPr algn="just">
              <a:lnSpc>
                <a:spcPct val="150000"/>
              </a:lnSpc>
              <a:buClr>
                <a:srgbClr val="6C6C6C"/>
              </a:buClr>
            </a:pPr>
            <a:r>
              <a:rPr kumimoji="0" lang="en-US" altLang="zh-CN" sz="3000" b="1" dirty="0">
                <a:solidFill>
                  <a:srgbClr val="E84C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2.2.1 Decrease in Revisit Rate is caused by User Quality</a:t>
            </a:r>
            <a:endParaRPr kumimoji="0" lang="zh-CN" altLang="en-US" sz="3000" dirty="0">
              <a:solidFill>
                <a:srgbClr val="E84C3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88DF68-F93B-B9BF-2494-D4BBE0E79917}"/>
              </a:ext>
            </a:extLst>
          </p:cNvPr>
          <p:cNvSpPr>
            <a:spLocks/>
          </p:cNvSpPr>
          <p:nvPr/>
        </p:nvSpPr>
        <p:spPr bwMode="auto">
          <a:xfrm>
            <a:off x="941387" y="159241"/>
            <a:ext cx="10450905" cy="670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1pPr>
            <a:lvl2pPr marL="742950" indent="-28575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2pPr>
            <a:lvl3pPr marL="114300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3pPr>
            <a:lvl4pPr marL="1600200" indent="-22860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4pPr>
            <a:lvl5pPr marL="2057400" indent="-22860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5pPr>
            <a:lvl6pPr marL="25146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6pPr>
            <a:lvl7pPr marL="29718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7pPr>
            <a:lvl8pPr marL="34290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8pPr>
            <a:lvl9pPr marL="38862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9pPr>
          </a:lstStyle>
          <a:p>
            <a:pPr>
              <a:lnSpc>
                <a:spcPct val="120000"/>
              </a:lnSpc>
              <a:buClr>
                <a:srgbClr val="636362"/>
              </a:buClr>
              <a:buFont typeface="Microsoft Sans Serif" panose="020B0604020202020204" pitchFamily="34" charset="0"/>
              <a:buNone/>
            </a:pPr>
            <a:r>
              <a:rPr kumimoji="0" lang="en-US" altLang="zh-CN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kumimoji="0" lang="zh-CN" alt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Player Engagement Analysis</a:t>
            </a:r>
            <a:endParaRPr kumimoji="0" lang="zh-CN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A757F0-1F70-2690-7199-C8A1A2556F00}"/>
              </a:ext>
            </a:extLst>
          </p:cNvPr>
          <p:cNvSpPr>
            <a:spLocks/>
          </p:cNvSpPr>
          <p:nvPr/>
        </p:nvSpPr>
        <p:spPr bwMode="auto">
          <a:xfrm>
            <a:off x="666124" y="4865352"/>
            <a:ext cx="10859752" cy="1327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1pPr>
            <a:lvl2pPr marL="742950" indent="-28575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2pPr>
            <a:lvl3pPr marL="114300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3pPr>
            <a:lvl4pPr marL="1600200" indent="-22860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4pPr>
            <a:lvl5pPr marL="2057400" indent="-22860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5pPr>
            <a:lvl6pPr marL="25146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6pPr>
            <a:lvl7pPr marL="29718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7pPr>
            <a:lvl8pPr marL="34290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8pPr>
            <a:lvl9pPr marL="38862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9pPr>
          </a:lstStyle>
          <a:p>
            <a:pPr algn="ctr">
              <a:lnSpc>
                <a:spcPct val="150000"/>
              </a:lnSpc>
              <a:buClr>
                <a:srgbClr val="6C6C6C"/>
              </a:buClr>
            </a:pPr>
            <a:r>
              <a:rPr kumimoji="0" lang="en-US" altLang="zh-CN" sz="2000" dirty="0">
                <a:solidFill>
                  <a:srgbClr val="E84C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Session </a:t>
            </a:r>
            <a:r>
              <a:rPr kumimoji="0"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reflect user quality, higher No. of Sessions indicates higher Re-Visit Rate.</a:t>
            </a:r>
          </a:p>
          <a:p>
            <a:pPr algn="ctr">
              <a:lnSpc>
                <a:spcPct val="150000"/>
              </a:lnSpc>
              <a:buClr>
                <a:srgbClr val="6C6C6C"/>
              </a:buClr>
            </a:pPr>
            <a:r>
              <a:rPr kumimoji="0"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decreasing trend in Avg. Number of Session explain retention decrease with time.</a:t>
            </a:r>
          </a:p>
          <a:p>
            <a:pPr algn="ctr">
              <a:lnSpc>
                <a:spcPct val="150000"/>
              </a:lnSpc>
              <a:buClr>
                <a:srgbClr val="6C6C6C"/>
              </a:buClr>
            </a:pPr>
            <a:r>
              <a:rPr kumimoji="0" lang="en-US" altLang="zh-CN" sz="2000" dirty="0">
                <a:solidFill>
                  <a:srgbClr val="E84C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Possible Solution: Analyze user acquisition channels to improve user quality</a:t>
            </a:r>
            <a:endParaRPr kumimoji="0" lang="zh-CN" altLang="en-US" sz="2000" dirty="0">
              <a:solidFill>
                <a:srgbClr val="E84C3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63B3126-3410-9A32-6421-99AAE26AE346}"/>
              </a:ext>
            </a:extLst>
          </p:cNvPr>
          <p:cNvGrpSpPr/>
          <p:nvPr/>
        </p:nvGrpSpPr>
        <p:grpSpPr>
          <a:xfrm>
            <a:off x="6485876" y="1440975"/>
            <a:ext cx="5040000" cy="3513243"/>
            <a:chOff x="814480" y="1440975"/>
            <a:chExt cx="5040000" cy="3513243"/>
          </a:xfrm>
        </p:grpSpPr>
        <p:pic>
          <p:nvPicPr>
            <p:cNvPr id="4098" name="Picture 2">
              <a:extLst>
                <a:ext uri="{FF2B5EF4-FFF2-40B4-BE49-F238E27FC236}">
                  <a16:creationId xmlns:a16="http://schemas.microsoft.com/office/drawing/2014/main" id="{02EA79C6-496A-F6B9-3506-38398F230A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814480" y="1440975"/>
              <a:ext cx="5040000" cy="35132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Arrow: Up 6">
              <a:extLst>
                <a:ext uri="{FF2B5EF4-FFF2-40B4-BE49-F238E27FC236}">
                  <a16:creationId xmlns:a16="http://schemas.microsoft.com/office/drawing/2014/main" id="{A748540C-2C3D-52C2-0BF8-C01FF7DC1107}"/>
                </a:ext>
              </a:extLst>
            </p:cNvPr>
            <p:cNvSpPr/>
            <p:nvPr/>
          </p:nvSpPr>
          <p:spPr>
            <a:xfrm rot="6688390">
              <a:off x="2916063" y="1730164"/>
              <a:ext cx="288000" cy="2474679"/>
            </a:xfrm>
            <a:prstGeom prst="upArrow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104" name="Picture 8">
            <a:extLst>
              <a:ext uri="{FF2B5EF4-FFF2-40B4-BE49-F238E27FC236}">
                <a16:creationId xmlns:a16="http://schemas.microsoft.com/office/drawing/2014/main" id="{9946FC9D-651B-5B12-5D65-2B3204DB5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82" y="1440875"/>
            <a:ext cx="5040000" cy="329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1844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FBE926-4ABF-6EE4-F72B-F4D18A8730A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230171" y="6406773"/>
            <a:ext cx="2743200" cy="365125"/>
          </a:xfrm>
        </p:spPr>
        <p:txBody>
          <a:bodyPr/>
          <a:lstStyle/>
          <a:p>
            <a:fld id="{9725B80A-E1C9-4971-BD24-2286D4B22667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EB191A-F92A-0070-99EB-0C06938C9A2D}"/>
              </a:ext>
            </a:extLst>
          </p:cNvPr>
          <p:cNvSpPr>
            <a:spLocks/>
          </p:cNvSpPr>
          <p:nvPr/>
        </p:nvSpPr>
        <p:spPr bwMode="auto">
          <a:xfrm>
            <a:off x="941387" y="830002"/>
            <a:ext cx="10563041" cy="610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1pPr>
            <a:lvl2pPr marL="742950" indent="-28575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2pPr>
            <a:lvl3pPr marL="114300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3pPr>
            <a:lvl4pPr marL="1600200" indent="-22860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4pPr>
            <a:lvl5pPr marL="2057400" indent="-22860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5pPr>
            <a:lvl6pPr marL="25146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6pPr>
            <a:lvl7pPr marL="29718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7pPr>
            <a:lvl8pPr marL="34290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8pPr>
            <a:lvl9pPr marL="38862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9pPr>
          </a:lstStyle>
          <a:p>
            <a:pPr algn="just">
              <a:lnSpc>
                <a:spcPct val="150000"/>
              </a:lnSpc>
              <a:buClr>
                <a:srgbClr val="6C6C6C"/>
              </a:buClr>
            </a:pPr>
            <a:r>
              <a:rPr kumimoji="0" lang="en-US" altLang="zh-CN" sz="3000" b="1" dirty="0">
                <a:solidFill>
                  <a:srgbClr val="E84C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2.2.2 Decrease in Revisit Rate is caused by low Yield Rate</a:t>
            </a:r>
            <a:endParaRPr kumimoji="0" lang="zh-CN" altLang="en-US" sz="3000" dirty="0">
              <a:solidFill>
                <a:srgbClr val="E84C3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88DF68-F93B-B9BF-2494-D4BBE0E79917}"/>
              </a:ext>
            </a:extLst>
          </p:cNvPr>
          <p:cNvSpPr>
            <a:spLocks/>
          </p:cNvSpPr>
          <p:nvPr/>
        </p:nvSpPr>
        <p:spPr bwMode="auto">
          <a:xfrm>
            <a:off x="941387" y="159241"/>
            <a:ext cx="10450905" cy="670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1pPr>
            <a:lvl2pPr marL="742950" indent="-28575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2pPr>
            <a:lvl3pPr marL="114300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3pPr>
            <a:lvl4pPr marL="1600200" indent="-22860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4pPr>
            <a:lvl5pPr marL="2057400" indent="-22860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5pPr>
            <a:lvl6pPr marL="25146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6pPr>
            <a:lvl7pPr marL="29718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7pPr>
            <a:lvl8pPr marL="34290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8pPr>
            <a:lvl9pPr marL="38862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9pPr>
          </a:lstStyle>
          <a:p>
            <a:pPr>
              <a:lnSpc>
                <a:spcPct val="120000"/>
              </a:lnSpc>
              <a:buClr>
                <a:srgbClr val="636362"/>
              </a:buClr>
              <a:buFont typeface="Microsoft Sans Serif" panose="020B0604020202020204" pitchFamily="34" charset="0"/>
              <a:buNone/>
            </a:pPr>
            <a:r>
              <a:rPr kumimoji="0" lang="en-US" altLang="zh-CN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kumimoji="0" lang="zh-CN" alt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Player Engagement Analysis</a:t>
            </a:r>
            <a:endParaRPr kumimoji="0" lang="zh-CN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979D9EB0-9A77-3DE6-3D52-203CD3A8A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87572" y="1402941"/>
            <a:ext cx="3520418" cy="2519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BCACB526-4ADB-A282-0E1B-1ADD9D738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73378" y="3798679"/>
            <a:ext cx="3926412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6280077-6E21-0F51-96C3-A41CCC943669}"/>
                  </a:ext>
                </a:extLst>
              </p:cNvPr>
              <p:cNvSpPr txBox="1"/>
              <p:nvPr/>
            </p:nvSpPr>
            <p:spPr>
              <a:xfrm>
                <a:off x="3290533" y="1885964"/>
                <a:ext cx="9667821" cy="15869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8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zh-CN" sz="1800" b="1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1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𝑩𝒆𝒕</m:t>
                              </m:r>
                              <m:r>
                                <a:rPr lang="en-US" altLang="zh-CN" sz="1800" b="1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CN" sz="1800" b="1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𝒀𝒊𝒆𝒍𝒅</m:t>
                              </m:r>
                              <m:r>
                                <a:rPr lang="en-US" altLang="zh-CN" sz="1800" b="1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CN" sz="1800" b="1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𝑹𝒂𝒕𝒆</m:t>
                              </m:r>
                            </m:e>
                          </m:d>
                        </m:e>
                        <m:sub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zh-CN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i="1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𝑇𝑜𝑡𝑎𝑙</m:t>
                                  </m:r>
                                  <m:r>
                                    <a:rPr lang="en-US" altLang="zh-CN" sz="1800" i="1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800" i="1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𝐶𝑜𝑖𝑛</m:t>
                                  </m:r>
                                  <m:r>
                                    <a:rPr lang="en-US" altLang="zh-CN" sz="1800" i="1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800" i="1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𝑊𝑖𝑛𝑠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zh-CN" sz="18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zh-CN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i="1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𝑇𝑜𝑡𝑎𝑙</m:t>
                                  </m:r>
                                  <m:r>
                                    <a:rPr lang="en-US" altLang="zh-CN" sz="1800" i="1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800" i="1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𝐶𝑜𝑖𝑛</m:t>
                                  </m:r>
                                  <m:r>
                                    <a:rPr lang="en-US" altLang="zh-CN" sz="1800" i="1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800" i="1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𝐵𝑒𝑡𝑠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zh-CN" sz="18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zh-CN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zh-CN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i="1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𝑇𝑜𝑡𝑎𝑙</m:t>
                                  </m:r>
                                  <m:r>
                                    <a:rPr lang="en-US" altLang="zh-CN" sz="1800" i="1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800" i="1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𝐶𝑜𝑖𝑛</m:t>
                                  </m:r>
                                  <m:r>
                                    <a:rPr lang="en-US" altLang="zh-CN" sz="1800" i="1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800" i="1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𝐵𝑒𝑡𝑠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zh-CN" sz="18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zh-CN" sz="1800" dirty="0">
                  <a:effectLst/>
                  <a:latin typeface="Georgia" panose="02040502050405020303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1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𝑬𝒙𝒑𝒆𝒄𝒕𝒆𝒅</m:t>
                      </m:r>
                      <m:r>
                        <a:rPr lang="en-US" altLang="zh-CN" sz="1800" b="1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1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𝑩𝒆𝒕</m:t>
                      </m:r>
                      <m:r>
                        <a:rPr lang="en-US" altLang="zh-CN" sz="1800" b="1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1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𝒀𝒊𝒆𝒍𝒅</m:t>
                      </m:r>
                      <m:r>
                        <a:rPr lang="en-US" altLang="zh-CN" sz="1800" b="1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1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𝑹𝒂𝒕𝒆</m:t>
                      </m:r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zh-CN" altLang="zh-CN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18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zh-CN" altLang="zh-CN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CN" altLang="zh-CN" sz="18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800" i="1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𝑁𝑜</m:t>
                                      </m:r>
                                      <m:r>
                                        <a:rPr lang="en-US" altLang="zh-CN" sz="1800" i="1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. </m:t>
                                      </m:r>
                                      <m:r>
                                        <a:rPr lang="en-US" altLang="zh-CN" sz="1800" i="1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𝑜𝑓</m:t>
                                      </m:r>
                                      <m:r>
                                        <a:rPr lang="en-US" altLang="zh-CN" sz="1800" i="1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zh-CN" sz="1800" i="1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𝑆𝑝𝑖𝑛𝑠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zh-CN" sz="1800" i="1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8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zh-CN" altLang="zh-CN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CN" altLang="zh-CN" sz="18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800" i="1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𝐵𝑒𝑡</m:t>
                                      </m:r>
                                      <m:r>
                                        <a:rPr lang="en-US" altLang="zh-CN" sz="1800" i="1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zh-CN" sz="1800" i="1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𝑌𝑖𝑒𝑙𝑑</m:t>
                                      </m:r>
                                      <m:r>
                                        <a:rPr lang="en-US" altLang="zh-CN" sz="1800" i="1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zh-CN" sz="1800" i="1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𝑅𝑎𝑡𝑒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zh-CN" sz="1800" i="1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zh-CN" altLang="zh-CN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18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zh-CN" altLang="zh-CN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CN" altLang="zh-CN" sz="18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𝑁𝑜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. 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𝑜𝑓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𝑆𝑝𝑖𝑛𝑠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zh-CN" sz="1800" i="1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zh-CN" altLang="zh-CN" sz="1800" dirty="0">
                  <a:effectLst/>
                  <a:latin typeface="Georgia" panose="02040502050405020303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6280077-6E21-0F51-96C3-A41CCC943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0533" y="1885964"/>
                <a:ext cx="9667821" cy="15869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8A3CCA04-DF13-40D0-9809-8D33775AFE51}"/>
              </a:ext>
            </a:extLst>
          </p:cNvPr>
          <p:cNvSpPr>
            <a:spLocks/>
          </p:cNvSpPr>
          <p:nvPr/>
        </p:nvSpPr>
        <p:spPr bwMode="auto">
          <a:xfrm>
            <a:off x="5517751" y="3877800"/>
            <a:ext cx="5831260" cy="2020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1pPr>
            <a:lvl2pPr marL="742950" indent="-28575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2pPr>
            <a:lvl3pPr marL="114300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3pPr>
            <a:lvl4pPr marL="1600200" indent="-22860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4pPr>
            <a:lvl5pPr marL="2057400" indent="-22860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5pPr>
            <a:lvl6pPr marL="25146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6pPr>
            <a:lvl7pPr marL="29718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7pPr>
            <a:lvl8pPr marL="34290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8pPr>
            <a:lvl9pPr marL="38862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9pPr>
          </a:lstStyle>
          <a:p>
            <a:pPr algn="ctr">
              <a:lnSpc>
                <a:spcPct val="150000"/>
              </a:lnSpc>
              <a:spcAft>
                <a:spcPts val="1800"/>
              </a:spcAft>
              <a:buClr>
                <a:srgbClr val="6C6C6C"/>
              </a:buClr>
            </a:pPr>
            <a:r>
              <a:rPr kumimoji="0"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expected bet yield rate is </a:t>
            </a:r>
            <a:r>
              <a:rPr kumimoji="0" lang="en-US" altLang="zh-CN" sz="2000" dirty="0">
                <a:solidFill>
                  <a:srgbClr val="E84C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-14%</a:t>
            </a:r>
            <a:r>
              <a:rPr kumimoji="0"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which might discourage users as the number of spins goes up.</a:t>
            </a:r>
          </a:p>
          <a:p>
            <a:pPr algn="ctr">
              <a:lnSpc>
                <a:spcPct val="150000"/>
              </a:lnSpc>
              <a:spcAft>
                <a:spcPts val="1800"/>
              </a:spcAft>
              <a:buClr>
                <a:srgbClr val="6C6C6C"/>
              </a:buClr>
            </a:pPr>
            <a:r>
              <a:rPr kumimoji="0" lang="en-US" altLang="zh-CN" sz="2000" dirty="0">
                <a:solidFill>
                  <a:srgbClr val="E84C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Possible Solution: Give new users a higher yield rate or give old users bonuses</a:t>
            </a:r>
            <a:endParaRPr kumimoji="0" lang="zh-CN" altLang="en-US" sz="2000" dirty="0">
              <a:solidFill>
                <a:srgbClr val="E84C3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348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CABC92B-6037-798F-2CAA-13C7EAEEE5A0}"/>
              </a:ext>
            </a:extLst>
          </p:cNvPr>
          <p:cNvSpPr>
            <a:spLocks/>
          </p:cNvSpPr>
          <p:nvPr/>
        </p:nvSpPr>
        <p:spPr bwMode="auto">
          <a:xfrm>
            <a:off x="941387" y="830002"/>
            <a:ext cx="11303001" cy="606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1pPr>
            <a:lvl2pPr marL="742950" indent="-28575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2pPr>
            <a:lvl3pPr marL="114300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3pPr>
            <a:lvl4pPr marL="1600200" indent="-22860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4pPr>
            <a:lvl5pPr marL="2057400" indent="-22860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5pPr>
            <a:lvl6pPr marL="25146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6pPr>
            <a:lvl7pPr marL="29718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7pPr>
            <a:lvl8pPr marL="34290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8pPr>
            <a:lvl9pPr marL="38862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9pPr>
          </a:lstStyle>
          <a:p>
            <a:pPr algn="just">
              <a:lnSpc>
                <a:spcPct val="150000"/>
              </a:lnSpc>
              <a:buClr>
                <a:srgbClr val="6C6C6C"/>
              </a:buClr>
            </a:pPr>
            <a:r>
              <a:rPr kumimoji="0" lang="en-US" altLang="zh-CN" sz="3000" b="1" dirty="0">
                <a:solidFill>
                  <a:srgbClr val="E84C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2.3 </a:t>
            </a:r>
            <a:r>
              <a:rPr kumimoji="0" lang="en-US" altLang="zh-CN" sz="2800" b="1" dirty="0">
                <a:solidFill>
                  <a:srgbClr val="E84C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No. of Spins per Session: Let users spin more at a session</a:t>
            </a:r>
            <a:endParaRPr kumimoji="0" lang="zh-CN" altLang="en-US" sz="3000" dirty="0">
              <a:solidFill>
                <a:srgbClr val="E84C3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D1766FB2-784E-B550-D5B3-375B49E810C2}"/>
              </a:ext>
            </a:extLst>
          </p:cNvPr>
          <p:cNvSpPr>
            <a:spLocks/>
          </p:cNvSpPr>
          <p:nvPr/>
        </p:nvSpPr>
        <p:spPr bwMode="auto">
          <a:xfrm>
            <a:off x="941387" y="159241"/>
            <a:ext cx="10450905" cy="670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1pPr>
            <a:lvl2pPr marL="742950" indent="-28575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2pPr>
            <a:lvl3pPr marL="114300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3pPr>
            <a:lvl4pPr marL="1600200" indent="-22860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4pPr>
            <a:lvl5pPr marL="2057400" indent="-22860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5pPr>
            <a:lvl6pPr marL="25146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6pPr>
            <a:lvl7pPr marL="29718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7pPr>
            <a:lvl8pPr marL="34290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8pPr>
            <a:lvl9pPr marL="38862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9pPr>
          </a:lstStyle>
          <a:p>
            <a:pPr>
              <a:lnSpc>
                <a:spcPct val="120000"/>
              </a:lnSpc>
              <a:buClr>
                <a:srgbClr val="636362"/>
              </a:buClr>
              <a:buFont typeface="Microsoft Sans Serif" panose="020B0604020202020204" pitchFamily="34" charset="0"/>
              <a:buNone/>
            </a:pPr>
            <a:r>
              <a:rPr kumimoji="0" lang="en-US" altLang="zh-CN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kumimoji="0" lang="zh-CN" alt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Player Engagement Analysis</a:t>
            </a:r>
            <a:endParaRPr kumimoji="0" lang="zh-CN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F6541B-86E5-F9D5-1A20-08AF7F02C14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230171" y="6406773"/>
            <a:ext cx="2743200" cy="365125"/>
          </a:xfrm>
        </p:spPr>
        <p:txBody>
          <a:bodyPr/>
          <a:lstStyle/>
          <a:p>
            <a:fld id="{9725B80A-E1C9-4971-BD24-2286D4B22667}" type="slidenum">
              <a:rPr lang="zh-CN" altLang="en-US" b="0" smtClean="0"/>
              <a:pPr/>
              <a:t>8</a:t>
            </a:fld>
            <a:endParaRPr lang="zh-CN" altLang="en-US" b="0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95658BD0-275F-3417-AAA5-61C82ADA1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71" y="1440875"/>
            <a:ext cx="6349499" cy="48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18790A5C-5A9C-A0BA-27BF-0FDB9FC6CD22}"/>
              </a:ext>
            </a:extLst>
          </p:cNvPr>
          <p:cNvSpPr>
            <a:spLocks/>
          </p:cNvSpPr>
          <p:nvPr/>
        </p:nvSpPr>
        <p:spPr bwMode="auto">
          <a:xfrm>
            <a:off x="6922688" y="1777538"/>
            <a:ext cx="4996410" cy="3820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1pPr>
            <a:lvl2pPr marL="742950" indent="-28575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2pPr>
            <a:lvl3pPr marL="114300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3pPr>
            <a:lvl4pPr marL="1600200" indent="-22860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4pPr>
            <a:lvl5pPr marL="2057400" indent="-22860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5pPr>
            <a:lvl6pPr marL="25146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6pPr>
            <a:lvl7pPr marL="29718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7pPr>
            <a:lvl8pPr marL="34290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8pPr>
            <a:lvl9pPr marL="38862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9pPr>
          </a:lstStyle>
          <a:p>
            <a:pPr>
              <a:lnSpc>
                <a:spcPct val="110000"/>
              </a:lnSpc>
              <a:spcAft>
                <a:spcPts val="1800"/>
              </a:spcAft>
              <a:buClr>
                <a:srgbClr val="6C6C6C"/>
              </a:buClr>
            </a:pPr>
            <a:r>
              <a:rPr kumimoji="0" lang="en-US" altLang="zh-CN" sz="2000" dirty="0">
                <a:solidFill>
                  <a:srgbClr val="E84C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</a:t>
            </a:r>
            <a:r>
              <a:rPr kumimoji="0"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With the increase of the No. of Spins per Session, the Re-Visit Rate first rises and then keep stable(noisy at end). </a:t>
            </a:r>
          </a:p>
          <a:p>
            <a:pPr>
              <a:lnSpc>
                <a:spcPct val="110000"/>
              </a:lnSpc>
              <a:spcAft>
                <a:spcPts val="1800"/>
              </a:spcAft>
              <a:buClr>
                <a:srgbClr val="6C6C6C"/>
              </a:buClr>
            </a:pPr>
            <a:r>
              <a:rPr kumimoji="0" lang="en-US" altLang="zh-CN" sz="2000" dirty="0">
                <a:solidFill>
                  <a:srgbClr val="E84C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Possible Reason</a:t>
            </a:r>
            <a:r>
              <a:rPr kumimoji="0"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Users has a lag in the game experience and needs a certain number of spins to be attracted by the game.</a:t>
            </a:r>
          </a:p>
          <a:p>
            <a:pPr>
              <a:lnSpc>
                <a:spcPct val="110000"/>
              </a:lnSpc>
              <a:spcAft>
                <a:spcPts val="1800"/>
              </a:spcAft>
              <a:buClr>
                <a:srgbClr val="6C6C6C"/>
              </a:buClr>
            </a:pPr>
            <a:r>
              <a:rPr kumimoji="0" lang="en-US" altLang="zh-CN" sz="2000" dirty="0">
                <a:solidFill>
                  <a:srgbClr val="E84C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Advice</a:t>
            </a:r>
            <a:r>
              <a:rPr kumimoji="0"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Encourage users with insufficient No. of Spins per Session to play more, which could enhance user experience and increase Re-Visit Rate .</a:t>
            </a:r>
            <a:endParaRPr kumimoji="0" lang="zh-CN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622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CABC92B-6037-798F-2CAA-13C7EAEEE5A0}"/>
              </a:ext>
            </a:extLst>
          </p:cNvPr>
          <p:cNvSpPr>
            <a:spLocks/>
          </p:cNvSpPr>
          <p:nvPr/>
        </p:nvSpPr>
        <p:spPr bwMode="auto">
          <a:xfrm>
            <a:off x="941387" y="830002"/>
            <a:ext cx="11303001" cy="606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1pPr>
            <a:lvl2pPr marL="742950" indent="-28575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2pPr>
            <a:lvl3pPr marL="114300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3pPr>
            <a:lvl4pPr marL="1600200" indent="-22860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4pPr>
            <a:lvl5pPr marL="2057400" indent="-22860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5pPr>
            <a:lvl6pPr marL="25146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6pPr>
            <a:lvl7pPr marL="29718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7pPr>
            <a:lvl8pPr marL="34290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8pPr>
            <a:lvl9pPr marL="38862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9pPr>
          </a:lstStyle>
          <a:p>
            <a:pPr algn="just">
              <a:lnSpc>
                <a:spcPct val="150000"/>
              </a:lnSpc>
              <a:buClr>
                <a:srgbClr val="6C6C6C"/>
              </a:buClr>
            </a:pPr>
            <a:r>
              <a:rPr kumimoji="0" lang="en-US" altLang="zh-CN" sz="3000" b="1" dirty="0">
                <a:solidFill>
                  <a:srgbClr val="E84C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2.4 Coin Balance before Bet indicates Purchase Intention</a:t>
            </a:r>
            <a:endParaRPr kumimoji="0" lang="zh-CN" altLang="en-US" sz="3000" b="1" dirty="0">
              <a:solidFill>
                <a:srgbClr val="E84C3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D1766FB2-784E-B550-D5B3-375B49E810C2}"/>
              </a:ext>
            </a:extLst>
          </p:cNvPr>
          <p:cNvSpPr>
            <a:spLocks/>
          </p:cNvSpPr>
          <p:nvPr/>
        </p:nvSpPr>
        <p:spPr bwMode="auto">
          <a:xfrm>
            <a:off x="941387" y="159241"/>
            <a:ext cx="10450905" cy="670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1pPr>
            <a:lvl2pPr marL="742950" indent="-28575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2pPr>
            <a:lvl3pPr marL="114300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3pPr>
            <a:lvl4pPr marL="1600200" indent="-22860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4pPr>
            <a:lvl5pPr marL="2057400" indent="-228600"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5pPr>
            <a:lvl6pPr marL="25146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6pPr>
            <a:lvl7pPr marL="29718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7pPr>
            <a:lvl8pPr marL="34290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8pPr>
            <a:lvl9pPr marL="38862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defRPr>
            </a:lvl9pPr>
          </a:lstStyle>
          <a:p>
            <a:pPr>
              <a:lnSpc>
                <a:spcPct val="120000"/>
              </a:lnSpc>
              <a:buClr>
                <a:srgbClr val="636362"/>
              </a:buClr>
              <a:buFont typeface="Microsoft Sans Serif" panose="020B0604020202020204" pitchFamily="34" charset="0"/>
              <a:buNone/>
            </a:pPr>
            <a:r>
              <a:rPr kumimoji="0" lang="en-US" altLang="zh-CN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kumimoji="0" lang="zh-CN" alt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Player Engagement Analysis</a:t>
            </a:r>
            <a:endParaRPr kumimoji="0" lang="zh-CN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F6541B-86E5-F9D5-1A20-08AF7F02C14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230171" y="6406773"/>
            <a:ext cx="2743200" cy="365125"/>
          </a:xfrm>
        </p:spPr>
        <p:txBody>
          <a:bodyPr/>
          <a:lstStyle/>
          <a:p>
            <a:fld id="{9725B80A-E1C9-4971-BD24-2286D4B22667}" type="slidenum">
              <a:rPr lang="zh-CN" altLang="en-US" b="0" smtClean="0"/>
              <a:pPr/>
              <a:t>9</a:t>
            </a:fld>
            <a:endParaRPr lang="zh-CN" alt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8790A5C-5A9C-A0BA-27BF-0FDB9FC6CD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8000" y="1779551"/>
                <a:ext cx="4812384" cy="3988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defRPr kumimoji="1" sz="240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defRPr>
                </a:lvl1pPr>
                <a:lvl2pPr marL="742950" indent="-285750">
                  <a:defRPr kumimoji="1" sz="240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defRPr>
                </a:lvl2pPr>
                <a:lvl3pPr marL="1143000">
                  <a:defRPr kumimoji="1" sz="240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defRPr>
                </a:lvl3pPr>
                <a:lvl4pPr marL="1600200" indent="-228600">
                  <a:defRPr kumimoji="1" sz="240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defRPr>
                </a:lvl4pPr>
                <a:lvl5pPr marL="2057400" indent="-228600">
                  <a:defRPr kumimoji="1" sz="240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defRPr>
                </a:lvl5pPr>
                <a:lvl6pPr marL="2514600" indent="-22860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defRPr kumimoji="1" sz="240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defRPr>
                </a:lvl6pPr>
                <a:lvl7pPr marL="2971800" indent="-22860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defRPr kumimoji="1" sz="240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defRPr>
                </a:lvl7pPr>
                <a:lvl8pPr marL="3429000" indent="-22860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defRPr kumimoji="1" sz="240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defRPr>
                </a:lvl8pPr>
                <a:lvl9pPr marL="3886200" indent="-22860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defRPr kumimoji="1" sz="240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defRPr>
                </a:lvl9pPr>
              </a:lstStyle>
              <a:p>
                <a:pPr>
                  <a:lnSpc>
                    <a:spcPct val="150000"/>
                  </a:lnSpc>
                  <a:buClr>
                    <a:srgbClr val="6C6C6C"/>
                  </a:buClr>
                </a:pPr>
                <a:r>
                  <a:rPr kumimoji="0" lang="en-US" altLang="zh-CN" sz="1800" dirty="0">
                    <a:solidFill>
                      <a:srgbClr val="E84C3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Assumption: </a:t>
                </a:r>
                <a:r>
                  <a:rPr kumimoji="0" lang="en-US" altLang="zh-CN" sz="1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There are only two ways to get coins: </a:t>
                </a:r>
                <a:r>
                  <a:rPr kumimoji="0" lang="en-US" altLang="zh-CN" sz="1800" dirty="0">
                    <a:solidFill>
                      <a:srgbClr val="E84C3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Purchase</a:t>
                </a:r>
                <a:r>
                  <a:rPr kumimoji="0" lang="en-US" altLang="zh-CN" sz="1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:r>
                  <a:rPr kumimoji="0" lang="en-US" altLang="zh-CN" sz="1800" dirty="0">
                    <a:solidFill>
                      <a:srgbClr val="E84C3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Bet</a:t>
                </a:r>
                <a:r>
                  <a:rPr kumimoji="0" lang="en-US" altLang="zh-CN" sz="1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  <a:spcAft>
                    <a:spcPts val="1800"/>
                  </a:spcAft>
                  <a:buClr>
                    <a:srgbClr val="6C6C6C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zh-CN" sz="11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𝑪𝒐𝒊𝒏</m:t>
                      </m:r>
                      <m:r>
                        <a:rPr kumimoji="0" lang="en-US" altLang="zh-CN" sz="11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kumimoji="0" lang="en-US" altLang="zh-CN" sz="11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𝑩𝒂𝒍𝒂𝒏𝒄𝒆</m:t>
                      </m:r>
                      <m:r>
                        <a:rPr kumimoji="0" lang="en-US" altLang="zh-CN" sz="11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kumimoji="0" lang="en-US" altLang="zh-CN" sz="11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𝒃𝒆𝒇𝒐𝒓𝒆</m:t>
                      </m:r>
                      <m:r>
                        <a:rPr kumimoji="0" lang="en-US" altLang="zh-CN" sz="11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kumimoji="0" lang="en-US" altLang="zh-CN" sz="11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𝑩𝒆𝒕</m:t>
                      </m:r>
                      <m:r>
                        <a:rPr kumimoji="0" lang="en-US" altLang="zh-CN" sz="11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kumimoji="0" lang="en-US" altLang="zh-CN" sz="11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𝑪𝒐𝒊𝒏</m:t>
                      </m:r>
                      <m:r>
                        <a:rPr kumimoji="0" lang="en-US" altLang="zh-CN" sz="11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kumimoji="0" lang="en-US" altLang="zh-CN" sz="11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𝑩𝒂𝒍𝒂𝒏𝒄𝒆</m:t>
                      </m:r>
                      <m:r>
                        <a:rPr kumimoji="0" lang="en-US" altLang="zh-CN" sz="11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kumimoji="0" lang="en-US" altLang="zh-CN" sz="11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𝑪𝒐𝒊𝒏𝒔</m:t>
                      </m:r>
                      <m:r>
                        <a:rPr kumimoji="0" lang="en-US" altLang="zh-CN" sz="11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kumimoji="0" lang="en-US" altLang="zh-CN" sz="11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𝑩𝒆𝒕</m:t>
                      </m:r>
                      <m:r>
                        <a:rPr kumimoji="0" lang="en-US" altLang="zh-CN" sz="11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−</m:t>
                      </m:r>
                      <m:r>
                        <a:rPr kumimoji="0" lang="en-US" altLang="zh-CN" sz="11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𝑪𝒐𝒊𝒏𝒔</m:t>
                      </m:r>
                      <m:r>
                        <a:rPr kumimoji="0" lang="en-US" altLang="zh-CN" sz="11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kumimoji="0" lang="en-US" altLang="zh-CN" sz="11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𝑾𝒊𝒏</m:t>
                      </m:r>
                    </m:oMath>
                  </m:oMathPara>
                </a14:m>
                <a:endParaRPr kumimoji="0" lang="en-US" altLang="zh-CN" sz="11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  <a:spcAft>
                    <a:spcPts val="1800"/>
                  </a:spcAft>
                  <a:buClr>
                    <a:srgbClr val="6C6C6C"/>
                  </a:buClr>
                </a:pPr>
                <a:r>
                  <a:rPr kumimoji="0" lang="en-US" altLang="zh-CN" sz="1800" dirty="0">
                    <a:solidFill>
                      <a:srgbClr val="E84C3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Insight: </a:t>
                </a:r>
                <a:r>
                  <a:rPr kumimoji="0" lang="en-US" altLang="zh-CN" sz="1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Coin Balance before Bet indicates the purchase intention. Low Purchase Group make up </a:t>
                </a:r>
                <a:r>
                  <a:rPr kumimoji="0" lang="en-US" altLang="zh-CN" sz="1800" dirty="0">
                    <a:solidFill>
                      <a:srgbClr val="E84C3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32% </a:t>
                </a:r>
                <a:r>
                  <a:rPr kumimoji="0" lang="en-US" altLang="zh-CN" sz="1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of all users and has low re-visit rate.</a:t>
                </a:r>
              </a:p>
              <a:p>
                <a:pPr>
                  <a:lnSpc>
                    <a:spcPct val="150000"/>
                  </a:lnSpc>
                  <a:spcAft>
                    <a:spcPts val="1800"/>
                  </a:spcAft>
                  <a:buClr>
                    <a:srgbClr val="6C6C6C"/>
                  </a:buClr>
                </a:pPr>
                <a:r>
                  <a:rPr kumimoji="0" lang="en-US" altLang="zh-CN" sz="1800" dirty="0">
                    <a:solidFill>
                      <a:srgbClr val="E84C3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Advice</a:t>
                </a:r>
                <a:r>
                  <a:rPr kumimoji="0" lang="en-US" altLang="zh-CN" sz="1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Stimulate the purchase intention can be helpful, methods such as provide coupon for the first time purchase.</a:t>
                </a:r>
                <a:endParaRPr kumimoji="0" lang="zh-CN" altLang="en-US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8790A5C-5A9C-A0BA-27BF-0FDB9FC6CD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0" y="1779551"/>
                <a:ext cx="4812384" cy="3988271"/>
              </a:xfrm>
              <a:prstGeom prst="rect">
                <a:avLst/>
              </a:prstGeom>
              <a:blipFill>
                <a:blip r:embed="rId2"/>
                <a:stretch>
                  <a:fillRect l="-2915" r="-4056" b="-259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18" name="Picture 2">
            <a:extLst>
              <a:ext uri="{FF2B5EF4-FFF2-40B4-BE49-F238E27FC236}">
                <a16:creationId xmlns:a16="http://schemas.microsoft.com/office/drawing/2014/main" id="{1EC2C25E-24F9-2085-FAF0-534DE8115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87" y="1491836"/>
            <a:ext cx="6129000" cy="48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860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3063</TotalTime>
  <Words>1271</Words>
  <Application>Microsoft Office PowerPoint</Application>
  <PresentationFormat>Widescreen</PresentationFormat>
  <Paragraphs>201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等线</vt:lpstr>
      <vt:lpstr>等线 Light</vt:lpstr>
      <vt:lpstr>Arial</vt:lpstr>
      <vt:lpstr>Cambria Math</vt:lpstr>
      <vt:lpstr>Georgia</vt:lpstr>
      <vt:lpstr>Helvetica</vt:lpstr>
      <vt:lpstr>Microsoft Sans Serif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</dc:title>
  <dc:creator>Haojie Chen</dc:creator>
  <cp:lastModifiedBy>Haojie Chen</cp:lastModifiedBy>
  <cp:revision>90</cp:revision>
  <cp:lastPrinted>2022-10-26T19:42:12Z</cp:lastPrinted>
  <dcterms:created xsi:type="dcterms:W3CDTF">2022-10-26T04:22:31Z</dcterms:created>
  <dcterms:modified xsi:type="dcterms:W3CDTF">2022-10-28T07:34:17Z</dcterms:modified>
</cp:coreProperties>
</file>