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64" r:id="rId4"/>
    <p:sldId id="273" r:id="rId5"/>
    <p:sldId id="280" r:id="rId6"/>
    <p:sldId id="281" r:id="rId7"/>
    <p:sldId id="283" r:id="rId8"/>
    <p:sldId id="285" r:id="rId9"/>
    <p:sldId id="284" r:id="rId10"/>
    <p:sldId id="274" r:id="rId11"/>
    <p:sldId id="28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0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4A7F"/>
    <a:srgbClr val="D1E1F2"/>
    <a:srgbClr val="0B47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919"/>
    <p:restoredTop sz="94674"/>
  </p:normalViewPr>
  <p:slideViewPr>
    <p:cSldViewPr snapToGrid="0" snapToObjects="1">
      <p:cViewPr varScale="1">
        <p:scale>
          <a:sx n="124" d="100"/>
          <a:sy n="124" d="100"/>
        </p:scale>
        <p:origin x="1232" y="168"/>
      </p:cViewPr>
      <p:guideLst>
        <p:guide orient="horz" pos="2160"/>
        <p:guide pos="40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B66072-D473-0E4C-B170-BE59B689FB5C}" type="datetimeFigureOut">
              <a:rPr lang="en-US" smtClean="0"/>
              <a:t>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B128A-CA21-AA46-826C-5D944EEB3DAC}" type="slidenum">
              <a:rPr lang="en-US" smtClean="0"/>
              <a:t>‹#›</a:t>
            </a:fld>
            <a:endParaRPr lang="en-US"/>
          </a:p>
        </p:txBody>
      </p:sp>
    </p:spTree>
    <p:extLst>
      <p:ext uri="{BB962C8B-B14F-4D97-AF65-F5344CB8AC3E}">
        <p14:creationId xmlns:p14="http://schemas.microsoft.com/office/powerpoint/2010/main" val="1252794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EB128A-CA21-AA46-826C-5D944EEB3DAC}" type="slidenum">
              <a:rPr lang="en-US" smtClean="0"/>
              <a:t>1</a:t>
            </a:fld>
            <a:endParaRPr lang="en-US"/>
          </a:p>
        </p:txBody>
      </p:sp>
    </p:spTree>
    <p:extLst>
      <p:ext uri="{BB962C8B-B14F-4D97-AF65-F5344CB8AC3E}">
        <p14:creationId xmlns:p14="http://schemas.microsoft.com/office/powerpoint/2010/main" val="1980452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EB128A-CA21-AA46-826C-5D944EEB3DAC}" type="slidenum">
              <a:rPr lang="en-US" smtClean="0"/>
              <a:t>4</a:t>
            </a:fld>
            <a:endParaRPr lang="en-US"/>
          </a:p>
        </p:txBody>
      </p:sp>
    </p:spTree>
    <p:extLst>
      <p:ext uri="{BB962C8B-B14F-4D97-AF65-F5344CB8AC3E}">
        <p14:creationId xmlns:p14="http://schemas.microsoft.com/office/powerpoint/2010/main" val="2524582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EB128A-CA21-AA46-826C-5D944EEB3DAC}" type="slidenum">
              <a:rPr lang="en-US" smtClean="0"/>
              <a:t>5</a:t>
            </a:fld>
            <a:endParaRPr lang="en-US"/>
          </a:p>
        </p:txBody>
      </p:sp>
    </p:spTree>
    <p:extLst>
      <p:ext uri="{BB962C8B-B14F-4D97-AF65-F5344CB8AC3E}">
        <p14:creationId xmlns:p14="http://schemas.microsoft.com/office/powerpoint/2010/main" val="44502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EB128A-CA21-AA46-826C-5D944EEB3DAC}" type="slidenum">
              <a:rPr lang="en-US" smtClean="0"/>
              <a:t>6</a:t>
            </a:fld>
            <a:endParaRPr lang="en-US"/>
          </a:p>
        </p:txBody>
      </p:sp>
    </p:spTree>
    <p:extLst>
      <p:ext uri="{BB962C8B-B14F-4D97-AF65-F5344CB8AC3E}">
        <p14:creationId xmlns:p14="http://schemas.microsoft.com/office/powerpoint/2010/main" val="749813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EB128A-CA21-AA46-826C-5D944EEB3DAC}" type="slidenum">
              <a:rPr lang="en-US" smtClean="0"/>
              <a:t>7</a:t>
            </a:fld>
            <a:endParaRPr lang="en-US"/>
          </a:p>
        </p:txBody>
      </p:sp>
    </p:spTree>
    <p:extLst>
      <p:ext uri="{BB962C8B-B14F-4D97-AF65-F5344CB8AC3E}">
        <p14:creationId xmlns:p14="http://schemas.microsoft.com/office/powerpoint/2010/main" val="1241030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EB128A-CA21-AA46-826C-5D944EEB3DAC}" type="slidenum">
              <a:rPr lang="en-US" smtClean="0"/>
              <a:t>8</a:t>
            </a:fld>
            <a:endParaRPr lang="en-US"/>
          </a:p>
        </p:txBody>
      </p:sp>
    </p:spTree>
    <p:extLst>
      <p:ext uri="{BB962C8B-B14F-4D97-AF65-F5344CB8AC3E}">
        <p14:creationId xmlns:p14="http://schemas.microsoft.com/office/powerpoint/2010/main" val="3402709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EB128A-CA21-AA46-826C-5D944EEB3DAC}" type="slidenum">
              <a:rPr lang="en-US" smtClean="0"/>
              <a:t>9</a:t>
            </a:fld>
            <a:endParaRPr lang="en-US"/>
          </a:p>
        </p:txBody>
      </p:sp>
    </p:spTree>
    <p:extLst>
      <p:ext uri="{BB962C8B-B14F-4D97-AF65-F5344CB8AC3E}">
        <p14:creationId xmlns:p14="http://schemas.microsoft.com/office/powerpoint/2010/main" val="2194438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EB128A-CA21-AA46-826C-5D944EEB3DAC}" type="slidenum">
              <a:rPr lang="en-US" smtClean="0"/>
              <a:t>10</a:t>
            </a:fld>
            <a:endParaRPr lang="en-US"/>
          </a:p>
        </p:txBody>
      </p:sp>
    </p:spTree>
    <p:extLst>
      <p:ext uri="{BB962C8B-B14F-4D97-AF65-F5344CB8AC3E}">
        <p14:creationId xmlns:p14="http://schemas.microsoft.com/office/powerpoint/2010/main" val="2964835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EB128A-CA21-AA46-826C-5D944EEB3DAC}" type="slidenum">
              <a:rPr lang="en-US" smtClean="0"/>
              <a:t>11</a:t>
            </a:fld>
            <a:endParaRPr lang="en-US"/>
          </a:p>
        </p:txBody>
      </p:sp>
    </p:spTree>
    <p:extLst>
      <p:ext uri="{BB962C8B-B14F-4D97-AF65-F5344CB8AC3E}">
        <p14:creationId xmlns:p14="http://schemas.microsoft.com/office/powerpoint/2010/main" val="4217156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C57BD-EFA9-984E-9B96-BE736B730B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49DA13-5342-5945-8A64-35C60E21CC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EF38FC-13EE-F749-AB18-5127E0E8364D}"/>
              </a:ext>
            </a:extLst>
          </p:cNvPr>
          <p:cNvSpPr>
            <a:spLocks noGrp="1"/>
          </p:cNvSpPr>
          <p:nvPr>
            <p:ph type="dt" sz="half" idx="10"/>
          </p:nvPr>
        </p:nvSpPr>
        <p:spPr/>
        <p:txBody>
          <a:bodyPr/>
          <a:lstStyle/>
          <a:p>
            <a:fld id="{5DFED952-C32B-E94F-838A-26F8BA9D8D19}" type="datetimeFigureOut">
              <a:rPr lang="en-US" smtClean="0"/>
              <a:t>4/20/22</a:t>
            </a:fld>
            <a:endParaRPr lang="en-US"/>
          </a:p>
        </p:txBody>
      </p:sp>
      <p:sp>
        <p:nvSpPr>
          <p:cNvPr id="5" name="Footer Placeholder 4">
            <a:extLst>
              <a:ext uri="{FF2B5EF4-FFF2-40B4-BE49-F238E27FC236}">
                <a16:creationId xmlns:a16="http://schemas.microsoft.com/office/drawing/2014/main" id="{086725BD-9653-664F-A876-893BD01FC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82E854-8FCD-5047-9EF0-F0242E3F2017}"/>
              </a:ext>
            </a:extLst>
          </p:cNvPr>
          <p:cNvSpPr>
            <a:spLocks noGrp="1"/>
          </p:cNvSpPr>
          <p:nvPr>
            <p:ph type="sldNum" sz="quarter" idx="12"/>
          </p:nvPr>
        </p:nvSpPr>
        <p:spPr/>
        <p:txBody>
          <a:bodyPr/>
          <a:lstStyle/>
          <a:p>
            <a:fld id="{0D18BB79-A955-F84E-B508-93EB0A333514}" type="slidenum">
              <a:rPr lang="en-US" smtClean="0"/>
              <a:t>‹#›</a:t>
            </a:fld>
            <a:endParaRPr lang="en-US"/>
          </a:p>
        </p:txBody>
      </p:sp>
    </p:spTree>
    <p:extLst>
      <p:ext uri="{BB962C8B-B14F-4D97-AF65-F5344CB8AC3E}">
        <p14:creationId xmlns:p14="http://schemas.microsoft.com/office/powerpoint/2010/main" val="1125016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399BB-F72E-E747-93F6-1B108DD50A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961CDD-8BCF-8744-883B-C67859451F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65DB5A-8BD2-E647-BCA4-0663FB1F8B55}"/>
              </a:ext>
            </a:extLst>
          </p:cNvPr>
          <p:cNvSpPr>
            <a:spLocks noGrp="1"/>
          </p:cNvSpPr>
          <p:nvPr>
            <p:ph type="dt" sz="half" idx="10"/>
          </p:nvPr>
        </p:nvSpPr>
        <p:spPr/>
        <p:txBody>
          <a:bodyPr/>
          <a:lstStyle/>
          <a:p>
            <a:fld id="{5DFED952-C32B-E94F-838A-26F8BA9D8D19}" type="datetimeFigureOut">
              <a:rPr lang="en-US" smtClean="0"/>
              <a:t>4/20/22</a:t>
            </a:fld>
            <a:endParaRPr lang="en-US"/>
          </a:p>
        </p:txBody>
      </p:sp>
      <p:sp>
        <p:nvSpPr>
          <p:cNvPr id="5" name="Footer Placeholder 4">
            <a:extLst>
              <a:ext uri="{FF2B5EF4-FFF2-40B4-BE49-F238E27FC236}">
                <a16:creationId xmlns:a16="http://schemas.microsoft.com/office/drawing/2014/main" id="{10031365-36E0-EB40-894B-1CCE9DA771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5C7449-3E7E-0C44-966B-A8AD6FB7CC2F}"/>
              </a:ext>
            </a:extLst>
          </p:cNvPr>
          <p:cNvSpPr>
            <a:spLocks noGrp="1"/>
          </p:cNvSpPr>
          <p:nvPr>
            <p:ph type="sldNum" sz="quarter" idx="12"/>
          </p:nvPr>
        </p:nvSpPr>
        <p:spPr/>
        <p:txBody>
          <a:bodyPr/>
          <a:lstStyle/>
          <a:p>
            <a:fld id="{0D18BB79-A955-F84E-B508-93EB0A333514}" type="slidenum">
              <a:rPr lang="en-US" smtClean="0"/>
              <a:t>‹#›</a:t>
            </a:fld>
            <a:endParaRPr lang="en-US"/>
          </a:p>
        </p:txBody>
      </p:sp>
    </p:spTree>
    <p:extLst>
      <p:ext uri="{BB962C8B-B14F-4D97-AF65-F5344CB8AC3E}">
        <p14:creationId xmlns:p14="http://schemas.microsoft.com/office/powerpoint/2010/main" val="423157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403AE6-7B8D-0045-9128-437CE4CCB0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9AB529-2829-E64B-8FE8-0030EEA92D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75D264-417A-BB47-B698-6AAB28B0CC04}"/>
              </a:ext>
            </a:extLst>
          </p:cNvPr>
          <p:cNvSpPr>
            <a:spLocks noGrp="1"/>
          </p:cNvSpPr>
          <p:nvPr>
            <p:ph type="dt" sz="half" idx="10"/>
          </p:nvPr>
        </p:nvSpPr>
        <p:spPr/>
        <p:txBody>
          <a:bodyPr/>
          <a:lstStyle/>
          <a:p>
            <a:fld id="{5DFED952-C32B-E94F-838A-26F8BA9D8D19}" type="datetimeFigureOut">
              <a:rPr lang="en-US" smtClean="0"/>
              <a:t>4/20/22</a:t>
            </a:fld>
            <a:endParaRPr lang="en-US"/>
          </a:p>
        </p:txBody>
      </p:sp>
      <p:sp>
        <p:nvSpPr>
          <p:cNvPr id="5" name="Footer Placeholder 4">
            <a:extLst>
              <a:ext uri="{FF2B5EF4-FFF2-40B4-BE49-F238E27FC236}">
                <a16:creationId xmlns:a16="http://schemas.microsoft.com/office/drawing/2014/main" id="{98812D38-5965-4844-80AD-0A25FE0944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67B5E5-E934-C345-89D0-ED0A58E5F376}"/>
              </a:ext>
            </a:extLst>
          </p:cNvPr>
          <p:cNvSpPr>
            <a:spLocks noGrp="1"/>
          </p:cNvSpPr>
          <p:nvPr>
            <p:ph type="sldNum" sz="quarter" idx="12"/>
          </p:nvPr>
        </p:nvSpPr>
        <p:spPr/>
        <p:txBody>
          <a:bodyPr/>
          <a:lstStyle/>
          <a:p>
            <a:fld id="{0D18BB79-A955-F84E-B508-93EB0A333514}" type="slidenum">
              <a:rPr lang="en-US" smtClean="0"/>
              <a:t>‹#›</a:t>
            </a:fld>
            <a:endParaRPr lang="en-US"/>
          </a:p>
        </p:txBody>
      </p:sp>
    </p:spTree>
    <p:extLst>
      <p:ext uri="{BB962C8B-B14F-4D97-AF65-F5344CB8AC3E}">
        <p14:creationId xmlns:p14="http://schemas.microsoft.com/office/powerpoint/2010/main" val="1554991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A999E-5523-A440-9189-157D1B73AE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7857EE-C155-E94F-A15B-F47EF6B548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5C8C6F-6B49-C94F-9D5C-DB3B8768F44D}"/>
              </a:ext>
            </a:extLst>
          </p:cNvPr>
          <p:cNvSpPr>
            <a:spLocks noGrp="1"/>
          </p:cNvSpPr>
          <p:nvPr>
            <p:ph type="dt" sz="half" idx="10"/>
          </p:nvPr>
        </p:nvSpPr>
        <p:spPr/>
        <p:txBody>
          <a:bodyPr/>
          <a:lstStyle/>
          <a:p>
            <a:fld id="{5DFED952-C32B-E94F-838A-26F8BA9D8D19}" type="datetimeFigureOut">
              <a:rPr lang="en-US" smtClean="0"/>
              <a:t>4/20/22</a:t>
            </a:fld>
            <a:endParaRPr lang="en-US"/>
          </a:p>
        </p:txBody>
      </p:sp>
      <p:sp>
        <p:nvSpPr>
          <p:cNvPr id="5" name="Footer Placeholder 4">
            <a:extLst>
              <a:ext uri="{FF2B5EF4-FFF2-40B4-BE49-F238E27FC236}">
                <a16:creationId xmlns:a16="http://schemas.microsoft.com/office/drawing/2014/main" id="{7C437F7A-2DBA-0B47-A09F-98E8A3E23E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6DA6B2-D5A7-4A4F-8FC1-F8A4EFFC94F3}"/>
              </a:ext>
            </a:extLst>
          </p:cNvPr>
          <p:cNvSpPr>
            <a:spLocks noGrp="1"/>
          </p:cNvSpPr>
          <p:nvPr>
            <p:ph type="sldNum" sz="quarter" idx="12"/>
          </p:nvPr>
        </p:nvSpPr>
        <p:spPr/>
        <p:txBody>
          <a:bodyPr/>
          <a:lstStyle/>
          <a:p>
            <a:fld id="{0D18BB79-A955-F84E-B508-93EB0A333514}" type="slidenum">
              <a:rPr lang="en-US" smtClean="0"/>
              <a:t>‹#›</a:t>
            </a:fld>
            <a:endParaRPr lang="en-US"/>
          </a:p>
        </p:txBody>
      </p:sp>
    </p:spTree>
    <p:extLst>
      <p:ext uri="{BB962C8B-B14F-4D97-AF65-F5344CB8AC3E}">
        <p14:creationId xmlns:p14="http://schemas.microsoft.com/office/powerpoint/2010/main" val="3529352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8AD9A-FBEA-284C-9413-6BC11F7182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7A624F-C8A3-FD44-8F56-A5C59CA2BB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B3D139-9AC0-5746-9265-6246B92FBD8B}"/>
              </a:ext>
            </a:extLst>
          </p:cNvPr>
          <p:cNvSpPr>
            <a:spLocks noGrp="1"/>
          </p:cNvSpPr>
          <p:nvPr>
            <p:ph type="dt" sz="half" idx="10"/>
          </p:nvPr>
        </p:nvSpPr>
        <p:spPr/>
        <p:txBody>
          <a:bodyPr/>
          <a:lstStyle/>
          <a:p>
            <a:fld id="{5DFED952-C32B-E94F-838A-26F8BA9D8D19}" type="datetimeFigureOut">
              <a:rPr lang="en-US" smtClean="0"/>
              <a:t>4/20/22</a:t>
            </a:fld>
            <a:endParaRPr lang="en-US"/>
          </a:p>
        </p:txBody>
      </p:sp>
      <p:sp>
        <p:nvSpPr>
          <p:cNvPr id="5" name="Footer Placeholder 4">
            <a:extLst>
              <a:ext uri="{FF2B5EF4-FFF2-40B4-BE49-F238E27FC236}">
                <a16:creationId xmlns:a16="http://schemas.microsoft.com/office/drawing/2014/main" id="{366849E7-78C2-7744-ADA6-E7C9BB1FB8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0D2C29-E5F7-454E-91E3-983129BD88D2}"/>
              </a:ext>
            </a:extLst>
          </p:cNvPr>
          <p:cNvSpPr>
            <a:spLocks noGrp="1"/>
          </p:cNvSpPr>
          <p:nvPr>
            <p:ph type="sldNum" sz="quarter" idx="12"/>
          </p:nvPr>
        </p:nvSpPr>
        <p:spPr/>
        <p:txBody>
          <a:bodyPr/>
          <a:lstStyle/>
          <a:p>
            <a:fld id="{0D18BB79-A955-F84E-B508-93EB0A333514}" type="slidenum">
              <a:rPr lang="en-US" smtClean="0"/>
              <a:t>‹#›</a:t>
            </a:fld>
            <a:endParaRPr lang="en-US"/>
          </a:p>
        </p:txBody>
      </p:sp>
    </p:spTree>
    <p:extLst>
      <p:ext uri="{BB962C8B-B14F-4D97-AF65-F5344CB8AC3E}">
        <p14:creationId xmlns:p14="http://schemas.microsoft.com/office/powerpoint/2010/main" val="3414318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B5C28-6D5C-1E4C-A3AF-649705A995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8393EF-C58D-594D-AD3C-20673F7049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6B6CA1-5E4C-334F-8B16-9DC47805E4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4B438E-0649-9446-A5D2-D90AACA0D2CF}"/>
              </a:ext>
            </a:extLst>
          </p:cNvPr>
          <p:cNvSpPr>
            <a:spLocks noGrp="1"/>
          </p:cNvSpPr>
          <p:nvPr>
            <p:ph type="dt" sz="half" idx="10"/>
          </p:nvPr>
        </p:nvSpPr>
        <p:spPr/>
        <p:txBody>
          <a:bodyPr/>
          <a:lstStyle/>
          <a:p>
            <a:fld id="{5DFED952-C32B-E94F-838A-26F8BA9D8D19}" type="datetimeFigureOut">
              <a:rPr lang="en-US" smtClean="0"/>
              <a:t>4/20/22</a:t>
            </a:fld>
            <a:endParaRPr lang="en-US"/>
          </a:p>
        </p:txBody>
      </p:sp>
      <p:sp>
        <p:nvSpPr>
          <p:cNvPr id="6" name="Footer Placeholder 5">
            <a:extLst>
              <a:ext uri="{FF2B5EF4-FFF2-40B4-BE49-F238E27FC236}">
                <a16:creationId xmlns:a16="http://schemas.microsoft.com/office/drawing/2014/main" id="{595024E2-403D-7A4B-BB21-3B9AF1C01E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1B7A67-CD4E-ED47-BEE2-08118B1868A5}"/>
              </a:ext>
            </a:extLst>
          </p:cNvPr>
          <p:cNvSpPr>
            <a:spLocks noGrp="1"/>
          </p:cNvSpPr>
          <p:nvPr>
            <p:ph type="sldNum" sz="quarter" idx="12"/>
          </p:nvPr>
        </p:nvSpPr>
        <p:spPr/>
        <p:txBody>
          <a:bodyPr/>
          <a:lstStyle/>
          <a:p>
            <a:fld id="{0D18BB79-A955-F84E-B508-93EB0A333514}" type="slidenum">
              <a:rPr lang="en-US" smtClean="0"/>
              <a:t>‹#›</a:t>
            </a:fld>
            <a:endParaRPr lang="en-US"/>
          </a:p>
        </p:txBody>
      </p:sp>
    </p:spTree>
    <p:extLst>
      <p:ext uri="{BB962C8B-B14F-4D97-AF65-F5344CB8AC3E}">
        <p14:creationId xmlns:p14="http://schemas.microsoft.com/office/powerpoint/2010/main" val="1390191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51702-8D56-DE46-9F86-1FD35E9F43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6909AF-6BBD-7846-B7AA-AE30517F2F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E28525-8A45-414A-81B3-6E01CCB984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4ACC78-9862-BB41-BFF6-BAE0116E77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EDFAFD-5FA1-FD41-890A-8CDA13E97D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4EBC39-8DEC-CD47-A692-D7F906D0A95D}"/>
              </a:ext>
            </a:extLst>
          </p:cNvPr>
          <p:cNvSpPr>
            <a:spLocks noGrp="1"/>
          </p:cNvSpPr>
          <p:nvPr>
            <p:ph type="dt" sz="half" idx="10"/>
          </p:nvPr>
        </p:nvSpPr>
        <p:spPr/>
        <p:txBody>
          <a:bodyPr/>
          <a:lstStyle/>
          <a:p>
            <a:fld id="{5DFED952-C32B-E94F-838A-26F8BA9D8D19}" type="datetimeFigureOut">
              <a:rPr lang="en-US" smtClean="0"/>
              <a:t>4/20/22</a:t>
            </a:fld>
            <a:endParaRPr lang="en-US"/>
          </a:p>
        </p:txBody>
      </p:sp>
      <p:sp>
        <p:nvSpPr>
          <p:cNvPr id="8" name="Footer Placeholder 7">
            <a:extLst>
              <a:ext uri="{FF2B5EF4-FFF2-40B4-BE49-F238E27FC236}">
                <a16:creationId xmlns:a16="http://schemas.microsoft.com/office/drawing/2014/main" id="{5B9E561E-3AA6-B640-A3BE-68BC48DD0B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A8DC58-1682-4F4C-82AE-F066C11CA606}"/>
              </a:ext>
            </a:extLst>
          </p:cNvPr>
          <p:cNvSpPr>
            <a:spLocks noGrp="1"/>
          </p:cNvSpPr>
          <p:nvPr>
            <p:ph type="sldNum" sz="quarter" idx="12"/>
          </p:nvPr>
        </p:nvSpPr>
        <p:spPr/>
        <p:txBody>
          <a:bodyPr/>
          <a:lstStyle/>
          <a:p>
            <a:fld id="{0D18BB79-A955-F84E-B508-93EB0A333514}" type="slidenum">
              <a:rPr lang="en-US" smtClean="0"/>
              <a:t>‹#›</a:t>
            </a:fld>
            <a:endParaRPr lang="en-US"/>
          </a:p>
        </p:txBody>
      </p:sp>
    </p:spTree>
    <p:extLst>
      <p:ext uri="{BB962C8B-B14F-4D97-AF65-F5344CB8AC3E}">
        <p14:creationId xmlns:p14="http://schemas.microsoft.com/office/powerpoint/2010/main" val="3061142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C6B76-FA16-1E41-926B-F868892945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239369-266E-804E-A8D1-2FE27A4E8828}"/>
              </a:ext>
            </a:extLst>
          </p:cNvPr>
          <p:cNvSpPr>
            <a:spLocks noGrp="1"/>
          </p:cNvSpPr>
          <p:nvPr>
            <p:ph type="dt" sz="half" idx="10"/>
          </p:nvPr>
        </p:nvSpPr>
        <p:spPr/>
        <p:txBody>
          <a:bodyPr/>
          <a:lstStyle/>
          <a:p>
            <a:fld id="{5DFED952-C32B-E94F-838A-26F8BA9D8D19}" type="datetimeFigureOut">
              <a:rPr lang="en-US" smtClean="0"/>
              <a:t>4/20/22</a:t>
            </a:fld>
            <a:endParaRPr lang="en-US"/>
          </a:p>
        </p:txBody>
      </p:sp>
      <p:sp>
        <p:nvSpPr>
          <p:cNvPr id="4" name="Footer Placeholder 3">
            <a:extLst>
              <a:ext uri="{FF2B5EF4-FFF2-40B4-BE49-F238E27FC236}">
                <a16:creationId xmlns:a16="http://schemas.microsoft.com/office/drawing/2014/main" id="{2BA0E5DA-F51A-4941-8A92-214FA356DF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404034-2BBC-3947-9EE1-671A9458E35C}"/>
              </a:ext>
            </a:extLst>
          </p:cNvPr>
          <p:cNvSpPr>
            <a:spLocks noGrp="1"/>
          </p:cNvSpPr>
          <p:nvPr>
            <p:ph type="sldNum" sz="quarter" idx="12"/>
          </p:nvPr>
        </p:nvSpPr>
        <p:spPr/>
        <p:txBody>
          <a:bodyPr/>
          <a:lstStyle/>
          <a:p>
            <a:fld id="{0D18BB79-A955-F84E-B508-93EB0A333514}" type="slidenum">
              <a:rPr lang="en-US" smtClean="0"/>
              <a:t>‹#›</a:t>
            </a:fld>
            <a:endParaRPr lang="en-US"/>
          </a:p>
        </p:txBody>
      </p:sp>
    </p:spTree>
    <p:extLst>
      <p:ext uri="{BB962C8B-B14F-4D97-AF65-F5344CB8AC3E}">
        <p14:creationId xmlns:p14="http://schemas.microsoft.com/office/powerpoint/2010/main" val="194124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8CB18B-C3D5-0F4E-BB78-1BB66DC79206}"/>
              </a:ext>
            </a:extLst>
          </p:cNvPr>
          <p:cNvSpPr>
            <a:spLocks noGrp="1"/>
          </p:cNvSpPr>
          <p:nvPr>
            <p:ph type="dt" sz="half" idx="10"/>
          </p:nvPr>
        </p:nvSpPr>
        <p:spPr/>
        <p:txBody>
          <a:bodyPr/>
          <a:lstStyle/>
          <a:p>
            <a:fld id="{5DFED952-C32B-E94F-838A-26F8BA9D8D19}" type="datetimeFigureOut">
              <a:rPr lang="en-US" smtClean="0"/>
              <a:t>4/20/22</a:t>
            </a:fld>
            <a:endParaRPr lang="en-US"/>
          </a:p>
        </p:txBody>
      </p:sp>
      <p:sp>
        <p:nvSpPr>
          <p:cNvPr id="3" name="Footer Placeholder 2">
            <a:extLst>
              <a:ext uri="{FF2B5EF4-FFF2-40B4-BE49-F238E27FC236}">
                <a16:creationId xmlns:a16="http://schemas.microsoft.com/office/drawing/2014/main" id="{F475417D-47D3-AD4B-86A6-AC14CBA152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8F9E14-A179-3C48-BBD4-E8AAC14ED57F}"/>
              </a:ext>
            </a:extLst>
          </p:cNvPr>
          <p:cNvSpPr>
            <a:spLocks noGrp="1"/>
          </p:cNvSpPr>
          <p:nvPr>
            <p:ph type="sldNum" sz="quarter" idx="12"/>
          </p:nvPr>
        </p:nvSpPr>
        <p:spPr/>
        <p:txBody>
          <a:bodyPr/>
          <a:lstStyle/>
          <a:p>
            <a:fld id="{0D18BB79-A955-F84E-B508-93EB0A333514}" type="slidenum">
              <a:rPr lang="en-US" smtClean="0"/>
              <a:t>‹#›</a:t>
            </a:fld>
            <a:endParaRPr lang="en-US"/>
          </a:p>
        </p:txBody>
      </p:sp>
    </p:spTree>
    <p:extLst>
      <p:ext uri="{BB962C8B-B14F-4D97-AF65-F5344CB8AC3E}">
        <p14:creationId xmlns:p14="http://schemas.microsoft.com/office/powerpoint/2010/main" val="2259083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8FBEA-2E10-D44C-BE0D-3FE3FBF1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0895CA-9C16-C742-AE88-2044C2EABB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57ADFC-8284-0C4D-92D0-402E2CBEBD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81152D-EFF0-654E-B4FA-8B77E9912591}"/>
              </a:ext>
            </a:extLst>
          </p:cNvPr>
          <p:cNvSpPr>
            <a:spLocks noGrp="1"/>
          </p:cNvSpPr>
          <p:nvPr>
            <p:ph type="dt" sz="half" idx="10"/>
          </p:nvPr>
        </p:nvSpPr>
        <p:spPr/>
        <p:txBody>
          <a:bodyPr/>
          <a:lstStyle/>
          <a:p>
            <a:fld id="{5DFED952-C32B-E94F-838A-26F8BA9D8D19}" type="datetimeFigureOut">
              <a:rPr lang="en-US" smtClean="0"/>
              <a:t>4/20/22</a:t>
            </a:fld>
            <a:endParaRPr lang="en-US"/>
          </a:p>
        </p:txBody>
      </p:sp>
      <p:sp>
        <p:nvSpPr>
          <p:cNvPr id="6" name="Footer Placeholder 5">
            <a:extLst>
              <a:ext uri="{FF2B5EF4-FFF2-40B4-BE49-F238E27FC236}">
                <a16:creationId xmlns:a16="http://schemas.microsoft.com/office/drawing/2014/main" id="{B5852F2A-3365-EE4C-89E3-D7FB1FBCB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0AC538-2466-474C-BA35-B5771BA5B642}"/>
              </a:ext>
            </a:extLst>
          </p:cNvPr>
          <p:cNvSpPr>
            <a:spLocks noGrp="1"/>
          </p:cNvSpPr>
          <p:nvPr>
            <p:ph type="sldNum" sz="quarter" idx="12"/>
          </p:nvPr>
        </p:nvSpPr>
        <p:spPr/>
        <p:txBody>
          <a:bodyPr/>
          <a:lstStyle/>
          <a:p>
            <a:fld id="{0D18BB79-A955-F84E-B508-93EB0A333514}" type="slidenum">
              <a:rPr lang="en-US" smtClean="0"/>
              <a:t>‹#›</a:t>
            </a:fld>
            <a:endParaRPr lang="en-US"/>
          </a:p>
        </p:txBody>
      </p:sp>
    </p:spTree>
    <p:extLst>
      <p:ext uri="{BB962C8B-B14F-4D97-AF65-F5344CB8AC3E}">
        <p14:creationId xmlns:p14="http://schemas.microsoft.com/office/powerpoint/2010/main" val="3613187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0FD04-9583-AA45-9507-1FFCE3679C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255C38-0950-9643-80C0-FD88E2B1D6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15CDA-6196-604E-8BAC-0CFFEFC35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69F2DC-FEFF-724B-B103-00A599411CE9}"/>
              </a:ext>
            </a:extLst>
          </p:cNvPr>
          <p:cNvSpPr>
            <a:spLocks noGrp="1"/>
          </p:cNvSpPr>
          <p:nvPr>
            <p:ph type="dt" sz="half" idx="10"/>
          </p:nvPr>
        </p:nvSpPr>
        <p:spPr/>
        <p:txBody>
          <a:bodyPr/>
          <a:lstStyle/>
          <a:p>
            <a:fld id="{5DFED952-C32B-E94F-838A-26F8BA9D8D19}" type="datetimeFigureOut">
              <a:rPr lang="en-US" smtClean="0"/>
              <a:t>4/20/22</a:t>
            </a:fld>
            <a:endParaRPr lang="en-US"/>
          </a:p>
        </p:txBody>
      </p:sp>
      <p:sp>
        <p:nvSpPr>
          <p:cNvPr id="6" name="Footer Placeholder 5">
            <a:extLst>
              <a:ext uri="{FF2B5EF4-FFF2-40B4-BE49-F238E27FC236}">
                <a16:creationId xmlns:a16="http://schemas.microsoft.com/office/drawing/2014/main" id="{C1E6BEF1-7BCB-1740-B179-B40A150653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91219B-38E0-094D-89F8-A66C12B25FAD}"/>
              </a:ext>
            </a:extLst>
          </p:cNvPr>
          <p:cNvSpPr>
            <a:spLocks noGrp="1"/>
          </p:cNvSpPr>
          <p:nvPr>
            <p:ph type="sldNum" sz="quarter" idx="12"/>
          </p:nvPr>
        </p:nvSpPr>
        <p:spPr/>
        <p:txBody>
          <a:bodyPr/>
          <a:lstStyle/>
          <a:p>
            <a:fld id="{0D18BB79-A955-F84E-B508-93EB0A333514}" type="slidenum">
              <a:rPr lang="en-US" smtClean="0"/>
              <a:t>‹#›</a:t>
            </a:fld>
            <a:endParaRPr lang="en-US"/>
          </a:p>
        </p:txBody>
      </p:sp>
    </p:spTree>
    <p:extLst>
      <p:ext uri="{BB962C8B-B14F-4D97-AF65-F5344CB8AC3E}">
        <p14:creationId xmlns:p14="http://schemas.microsoft.com/office/powerpoint/2010/main" val="15995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B842EA-51DC-3546-B2E3-DFBB7E7A07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A73D8C-0FBD-164D-A52B-BA8C5860F7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1DB2F2-76BA-2242-ABF0-70EC95278D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FED952-C32B-E94F-838A-26F8BA9D8D19}" type="datetimeFigureOut">
              <a:rPr lang="en-US" smtClean="0"/>
              <a:t>4/20/22</a:t>
            </a:fld>
            <a:endParaRPr lang="en-US"/>
          </a:p>
        </p:txBody>
      </p:sp>
      <p:sp>
        <p:nvSpPr>
          <p:cNvPr id="5" name="Footer Placeholder 4">
            <a:extLst>
              <a:ext uri="{FF2B5EF4-FFF2-40B4-BE49-F238E27FC236}">
                <a16:creationId xmlns:a16="http://schemas.microsoft.com/office/drawing/2014/main" id="{C9902A64-3205-444D-A7F8-BF90FCD44F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CDF7FC-D4B8-A146-9DE0-2F58F00224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18BB79-A955-F84E-B508-93EB0A333514}" type="slidenum">
              <a:rPr lang="en-US" smtClean="0"/>
              <a:t>‹#›</a:t>
            </a:fld>
            <a:endParaRPr lang="en-US"/>
          </a:p>
        </p:txBody>
      </p:sp>
    </p:spTree>
    <p:extLst>
      <p:ext uri="{BB962C8B-B14F-4D97-AF65-F5344CB8AC3E}">
        <p14:creationId xmlns:p14="http://schemas.microsoft.com/office/powerpoint/2010/main" val="290782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11D1-8841-DB4D-B3D5-DB1A969D19D0}"/>
              </a:ext>
            </a:extLst>
          </p:cNvPr>
          <p:cNvSpPr>
            <a:spLocks noGrp="1"/>
          </p:cNvSpPr>
          <p:nvPr>
            <p:ph type="ctrTitle"/>
          </p:nvPr>
        </p:nvSpPr>
        <p:spPr>
          <a:xfrm>
            <a:off x="1524000" y="1936377"/>
            <a:ext cx="9144000" cy="1573586"/>
          </a:xfrm>
          <a:ln>
            <a:solidFill>
              <a:schemeClr val="tx1"/>
            </a:solidFill>
          </a:ln>
        </p:spPr>
        <p:txBody>
          <a:bodyPr>
            <a:normAutofit fontScale="90000"/>
          </a:bodyPr>
          <a:lstStyle/>
          <a:p>
            <a:r>
              <a:rPr lang="en-US" b="1" dirty="0">
                <a:solidFill>
                  <a:srgbClr val="0B4752"/>
                </a:solidFill>
              </a:rPr>
              <a:t>H1N1 Acceptance Rates</a:t>
            </a:r>
            <a:br>
              <a:rPr lang="en-US" b="1" dirty="0">
                <a:solidFill>
                  <a:srgbClr val="0B4752"/>
                </a:solidFill>
              </a:rPr>
            </a:br>
            <a:r>
              <a:rPr lang="en-US" b="1" dirty="0">
                <a:solidFill>
                  <a:srgbClr val="0B4752"/>
                </a:solidFill>
              </a:rPr>
              <a:t>Exploratory Analysis</a:t>
            </a:r>
          </a:p>
        </p:txBody>
      </p:sp>
      <p:sp>
        <p:nvSpPr>
          <p:cNvPr id="3" name="Subtitle 2">
            <a:extLst>
              <a:ext uri="{FF2B5EF4-FFF2-40B4-BE49-F238E27FC236}">
                <a16:creationId xmlns:a16="http://schemas.microsoft.com/office/drawing/2014/main" id="{A8E81B0D-EFD3-3749-BD54-ACB162A70993}"/>
              </a:ext>
            </a:extLst>
          </p:cNvPr>
          <p:cNvSpPr>
            <a:spLocks noGrp="1"/>
          </p:cNvSpPr>
          <p:nvPr>
            <p:ph type="subTitle" idx="1"/>
          </p:nvPr>
        </p:nvSpPr>
        <p:spPr/>
        <p:txBody>
          <a:bodyPr/>
          <a:lstStyle/>
          <a:p>
            <a:r>
              <a:rPr lang="en-US" dirty="0"/>
              <a:t>Freddy Abrahamson</a:t>
            </a:r>
          </a:p>
          <a:p>
            <a:r>
              <a:rPr lang="en-US" dirty="0"/>
              <a:t>Mar27</a:t>
            </a:r>
            <a:r>
              <a:rPr lang="en-US" baseline="30000" dirty="0"/>
              <a:t>th</a:t>
            </a:r>
            <a:r>
              <a:rPr lang="en-US" dirty="0"/>
              <a:t>, 2022</a:t>
            </a:r>
          </a:p>
        </p:txBody>
      </p:sp>
      <p:sp>
        <p:nvSpPr>
          <p:cNvPr id="8" name="Rectangle 7">
            <a:extLst>
              <a:ext uri="{FF2B5EF4-FFF2-40B4-BE49-F238E27FC236}">
                <a16:creationId xmlns:a16="http://schemas.microsoft.com/office/drawing/2014/main" id="{729CCAB6-31B7-214B-8BCA-B13F216026B9}"/>
              </a:ext>
            </a:extLst>
          </p:cNvPr>
          <p:cNvSpPr/>
          <p:nvPr/>
        </p:nvSpPr>
        <p:spPr>
          <a:xfrm>
            <a:off x="141402" y="207390"/>
            <a:ext cx="11774078" cy="634423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472727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708EC97-67E5-3845-964F-B939179BD44E}"/>
              </a:ext>
            </a:extLst>
          </p:cNvPr>
          <p:cNvSpPr txBox="1"/>
          <p:nvPr/>
        </p:nvSpPr>
        <p:spPr>
          <a:xfrm>
            <a:off x="2123371" y="2757844"/>
            <a:ext cx="7945258" cy="1200329"/>
          </a:xfrm>
          <a:prstGeom prst="rect">
            <a:avLst/>
          </a:prstGeom>
          <a:noFill/>
        </p:spPr>
        <p:txBody>
          <a:bodyPr wrap="square" rtlCol="0">
            <a:spAutoFit/>
          </a:bodyPr>
          <a:lstStyle/>
          <a:p>
            <a:pPr algn="ctr"/>
            <a:r>
              <a:rPr lang="en-US" sz="7200" b="1" u="sng" dirty="0">
                <a:solidFill>
                  <a:srgbClr val="0B4752"/>
                </a:solidFill>
              </a:rPr>
              <a:t>Any Questions?</a:t>
            </a:r>
          </a:p>
        </p:txBody>
      </p:sp>
      <p:sp>
        <p:nvSpPr>
          <p:cNvPr id="11" name="TextBox 10">
            <a:extLst>
              <a:ext uri="{FF2B5EF4-FFF2-40B4-BE49-F238E27FC236}">
                <a16:creationId xmlns:a16="http://schemas.microsoft.com/office/drawing/2014/main" id="{161B54D5-88A3-9C45-8553-832CB5902907}"/>
              </a:ext>
            </a:extLst>
          </p:cNvPr>
          <p:cNvSpPr txBox="1"/>
          <p:nvPr/>
        </p:nvSpPr>
        <p:spPr>
          <a:xfrm>
            <a:off x="582322" y="1450696"/>
            <a:ext cx="704039" cy="553998"/>
          </a:xfrm>
          <a:prstGeom prst="rect">
            <a:avLst/>
          </a:prstGeom>
          <a:noFill/>
        </p:spPr>
        <p:txBody>
          <a:bodyPr wrap="none" rtlCol="0">
            <a:spAutoFit/>
          </a:bodyPr>
          <a:lstStyle/>
          <a:p>
            <a:r>
              <a:rPr lang="en-US" sz="3000" b="1" dirty="0">
                <a:solidFill>
                  <a:schemeClr val="tx1">
                    <a:lumMod val="65000"/>
                    <a:lumOff val="35000"/>
                  </a:schemeClr>
                </a:solidFill>
              </a:rPr>
              <a:t>      </a:t>
            </a:r>
          </a:p>
        </p:txBody>
      </p:sp>
      <p:sp>
        <p:nvSpPr>
          <p:cNvPr id="14" name="Rectangle 13">
            <a:extLst>
              <a:ext uri="{FF2B5EF4-FFF2-40B4-BE49-F238E27FC236}">
                <a16:creationId xmlns:a16="http://schemas.microsoft.com/office/drawing/2014/main" id="{B39C5ABA-990F-0740-9772-0AF45DAF497B}"/>
              </a:ext>
            </a:extLst>
          </p:cNvPr>
          <p:cNvSpPr/>
          <p:nvPr/>
        </p:nvSpPr>
        <p:spPr>
          <a:xfrm>
            <a:off x="141402" y="207390"/>
            <a:ext cx="11774078" cy="634423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87298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708EC97-67E5-3845-964F-B939179BD44E}"/>
              </a:ext>
            </a:extLst>
          </p:cNvPr>
          <p:cNvSpPr txBox="1"/>
          <p:nvPr/>
        </p:nvSpPr>
        <p:spPr>
          <a:xfrm>
            <a:off x="3107617" y="2757844"/>
            <a:ext cx="5976766" cy="1569660"/>
          </a:xfrm>
          <a:prstGeom prst="rect">
            <a:avLst/>
          </a:prstGeom>
          <a:noFill/>
        </p:spPr>
        <p:txBody>
          <a:bodyPr wrap="square" rtlCol="0">
            <a:spAutoFit/>
          </a:bodyPr>
          <a:lstStyle/>
          <a:p>
            <a:pPr algn="ctr"/>
            <a:r>
              <a:rPr lang="en-US" sz="9600" b="1" u="sng" dirty="0">
                <a:solidFill>
                  <a:srgbClr val="0B4752"/>
                </a:solidFill>
              </a:rPr>
              <a:t>Thank You</a:t>
            </a:r>
          </a:p>
        </p:txBody>
      </p:sp>
      <p:sp>
        <p:nvSpPr>
          <p:cNvPr id="11" name="TextBox 10">
            <a:extLst>
              <a:ext uri="{FF2B5EF4-FFF2-40B4-BE49-F238E27FC236}">
                <a16:creationId xmlns:a16="http://schemas.microsoft.com/office/drawing/2014/main" id="{161B54D5-88A3-9C45-8553-832CB5902907}"/>
              </a:ext>
            </a:extLst>
          </p:cNvPr>
          <p:cNvSpPr txBox="1"/>
          <p:nvPr/>
        </p:nvSpPr>
        <p:spPr>
          <a:xfrm>
            <a:off x="582322" y="1450696"/>
            <a:ext cx="704039" cy="553998"/>
          </a:xfrm>
          <a:prstGeom prst="rect">
            <a:avLst/>
          </a:prstGeom>
          <a:noFill/>
        </p:spPr>
        <p:txBody>
          <a:bodyPr wrap="none" rtlCol="0">
            <a:spAutoFit/>
          </a:bodyPr>
          <a:lstStyle/>
          <a:p>
            <a:r>
              <a:rPr lang="en-US" sz="3000" b="1" dirty="0">
                <a:solidFill>
                  <a:schemeClr val="tx1">
                    <a:lumMod val="65000"/>
                    <a:lumOff val="35000"/>
                  </a:schemeClr>
                </a:solidFill>
              </a:rPr>
              <a:t>      </a:t>
            </a:r>
          </a:p>
        </p:txBody>
      </p:sp>
      <p:sp>
        <p:nvSpPr>
          <p:cNvPr id="14" name="Rectangle 13">
            <a:extLst>
              <a:ext uri="{FF2B5EF4-FFF2-40B4-BE49-F238E27FC236}">
                <a16:creationId xmlns:a16="http://schemas.microsoft.com/office/drawing/2014/main" id="{B39C5ABA-990F-0740-9772-0AF45DAF497B}"/>
              </a:ext>
            </a:extLst>
          </p:cNvPr>
          <p:cNvSpPr/>
          <p:nvPr/>
        </p:nvSpPr>
        <p:spPr>
          <a:xfrm>
            <a:off x="141402" y="207390"/>
            <a:ext cx="11774078" cy="634423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2276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708EC97-67E5-3845-964F-B939179BD44E}"/>
              </a:ext>
            </a:extLst>
          </p:cNvPr>
          <p:cNvSpPr txBox="1"/>
          <p:nvPr/>
        </p:nvSpPr>
        <p:spPr>
          <a:xfrm>
            <a:off x="582322" y="414975"/>
            <a:ext cx="2167581" cy="861774"/>
          </a:xfrm>
          <a:prstGeom prst="rect">
            <a:avLst/>
          </a:prstGeom>
          <a:noFill/>
        </p:spPr>
        <p:txBody>
          <a:bodyPr wrap="none" rtlCol="0">
            <a:spAutoFit/>
          </a:bodyPr>
          <a:lstStyle/>
          <a:p>
            <a:r>
              <a:rPr lang="en-US" sz="5000" b="1" u="sng" dirty="0">
                <a:solidFill>
                  <a:srgbClr val="0B4752"/>
                </a:solidFill>
              </a:rPr>
              <a:t>Outline</a:t>
            </a:r>
          </a:p>
        </p:txBody>
      </p:sp>
      <p:sp>
        <p:nvSpPr>
          <p:cNvPr id="11" name="TextBox 10">
            <a:extLst>
              <a:ext uri="{FF2B5EF4-FFF2-40B4-BE49-F238E27FC236}">
                <a16:creationId xmlns:a16="http://schemas.microsoft.com/office/drawing/2014/main" id="{161B54D5-88A3-9C45-8553-832CB5902907}"/>
              </a:ext>
            </a:extLst>
          </p:cNvPr>
          <p:cNvSpPr txBox="1"/>
          <p:nvPr/>
        </p:nvSpPr>
        <p:spPr>
          <a:xfrm>
            <a:off x="582322" y="1450696"/>
            <a:ext cx="5621411" cy="2862322"/>
          </a:xfrm>
          <a:prstGeom prst="rect">
            <a:avLst/>
          </a:prstGeom>
          <a:noFill/>
        </p:spPr>
        <p:txBody>
          <a:bodyPr wrap="square" rtlCol="0">
            <a:spAutoFit/>
          </a:bodyPr>
          <a:lstStyle/>
          <a:p>
            <a:pPr marL="285750" indent="-285750">
              <a:buFont typeface="Arial" panose="020B0604020202020204" pitchFamily="34" charset="0"/>
              <a:buChar char="•"/>
            </a:pPr>
            <a:r>
              <a:rPr lang="en-US" sz="3600" b="1" dirty="0">
                <a:solidFill>
                  <a:schemeClr val="tx1">
                    <a:lumMod val="65000"/>
                    <a:lumOff val="35000"/>
                  </a:schemeClr>
                </a:solidFill>
              </a:rPr>
              <a:t>Business Problem</a:t>
            </a:r>
          </a:p>
          <a:p>
            <a:pPr marL="285750" indent="-285750">
              <a:buFont typeface="Arial" panose="020B0604020202020204" pitchFamily="34" charset="0"/>
              <a:buChar char="•"/>
            </a:pPr>
            <a:r>
              <a:rPr lang="en-US" sz="3600" b="1" dirty="0">
                <a:solidFill>
                  <a:schemeClr val="tx1">
                    <a:lumMod val="65000"/>
                    <a:lumOff val="35000"/>
                  </a:schemeClr>
                </a:solidFill>
              </a:rPr>
              <a:t>Data Understanding</a:t>
            </a:r>
          </a:p>
          <a:p>
            <a:pPr marL="285750" indent="-285750">
              <a:buFont typeface="Arial" panose="020B0604020202020204" pitchFamily="34" charset="0"/>
              <a:buChar char="•"/>
            </a:pPr>
            <a:r>
              <a:rPr lang="en-US" sz="3600" b="1" dirty="0">
                <a:solidFill>
                  <a:schemeClr val="tx1">
                    <a:lumMod val="65000"/>
                    <a:lumOff val="35000"/>
                  </a:schemeClr>
                </a:solidFill>
              </a:rPr>
              <a:t>Explaining the Metric</a:t>
            </a:r>
          </a:p>
          <a:p>
            <a:pPr marL="285750" indent="-285750">
              <a:buFont typeface="Arial" panose="020B0604020202020204" pitchFamily="34" charset="0"/>
              <a:buChar char="•"/>
            </a:pPr>
            <a:r>
              <a:rPr lang="en-US" sz="3600" b="1" dirty="0">
                <a:solidFill>
                  <a:schemeClr val="tx1">
                    <a:lumMod val="65000"/>
                    <a:lumOff val="35000"/>
                  </a:schemeClr>
                </a:solidFill>
              </a:rPr>
              <a:t>Model Recommendation</a:t>
            </a:r>
          </a:p>
          <a:p>
            <a:pPr marL="285750" indent="-285750">
              <a:buFont typeface="Arial" panose="020B0604020202020204" pitchFamily="34" charset="0"/>
              <a:buChar char="•"/>
            </a:pPr>
            <a:r>
              <a:rPr lang="en-US" sz="3600" b="1" dirty="0">
                <a:solidFill>
                  <a:schemeClr val="tx1">
                    <a:lumMod val="65000"/>
                    <a:lumOff val="35000"/>
                  </a:schemeClr>
                </a:solidFill>
              </a:rPr>
              <a:t>Feature Recommendation</a:t>
            </a:r>
          </a:p>
        </p:txBody>
      </p:sp>
      <p:sp>
        <p:nvSpPr>
          <p:cNvPr id="14" name="Rectangle 13">
            <a:extLst>
              <a:ext uri="{FF2B5EF4-FFF2-40B4-BE49-F238E27FC236}">
                <a16:creationId xmlns:a16="http://schemas.microsoft.com/office/drawing/2014/main" id="{B39C5ABA-990F-0740-9772-0AF45DAF497B}"/>
              </a:ext>
            </a:extLst>
          </p:cNvPr>
          <p:cNvSpPr/>
          <p:nvPr/>
        </p:nvSpPr>
        <p:spPr>
          <a:xfrm>
            <a:off x="141402" y="207390"/>
            <a:ext cx="11774078" cy="634423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AD687AE5-DFB0-CEFB-7E60-5FB44D15AB8E}"/>
              </a:ext>
            </a:extLst>
          </p:cNvPr>
          <p:cNvPicPr>
            <a:picLocks noChangeAspect="1"/>
          </p:cNvPicPr>
          <p:nvPr/>
        </p:nvPicPr>
        <p:blipFill>
          <a:blip r:embed="rId2"/>
          <a:stretch>
            <a:fillRect/>
          </a:stretch>
        </p:blipFill>
        <p:spPr>
          <a:xfrm>
            <a:off x="6531810" y="1274524"/>
            <a:ext cx="4685356" cy="4403616"/>
          </a:xfrm>
          <a:prstGeom prst="rect">
            <a:avLst/>
          </a:prstGeom>
        </p:spPr>
      </p:pic>
    </p:spTree>
    <p:extLst>
      <p:ext uri="{BB962C8B-B14F-4D97-AF65-F5344CB8AC3E}">
        <p14:creationId xmlns:p14="http://schemas.microsoft.com/office/powerpoint/2010/main" val="1642296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708EC97-67E5-3845-964F-B939179BD44E}"/>
              </a:ext>
            </a:extLst>
          </p:cNvPr>
          <p:cNvSpPr txBox="1"/>
          <p:nvPr/>
        </p:nvSpPr>
        <p:spPr>
          <a:xfrm>
            <a:off x="529327" y="422858"/>
            <a:ext cx="4876848" cy="861774"/>
          </a:xfrm>
          <a:prstGeom prst="rect">
            <a:avLst/>
          </a:prstGeom>
          <a:noFill/>
        </p:spPr>
        <p:txBody>
          <a:bodyPr wrap="none" rtlCol="0">
            <a:spAutoFit/>
          </a:bodyPr>
          <a:lstStyle/>
          <a:p>
            <a:r>
              <a:rPr lang="en-US" sz="5000" b="1" u="sng" dirty="0">
                <a:solidFill>
                  <a:srgbClr val="0B4752"/>
                </a:solidFill>
              </a:rPr>
              <a:t>Business Problem</a:t>
            </a:r>
          </a:p>
        </p:txBody>
      </p:sp>
      <p:sp>
        <p:nvSpPr>
          <p:cNvPr id="11" name="TextBox 10">
            <a:extLst>
              <a:ext uri="{FF2B5EF4-FFF2-40B4-BE49-F238E27FC236}">
                <a16:creationId xmlns:a16="http://schemas.microsoft.com/office/drawing/2014/main" id="{161B54D5-88A3-9C45-8553-832CB5902907}"/>
              </a:ext>
            </a:extLst>
          </p:cNvPr>
          <p:cNvSpPr txBox="1"/>
          <p:nvPr/>
        </p:nvSpPr>
        <p:spPr>
          <a:xfrm>
            <a:off x="582322" y="1450696"/>
            <a:ext cx="11229741" cy="3785652"/>
          </a:xfrm>
          <a:prstGeom prst="rect">
            <a:avLst/>
          </a:prstGeom>
          <a:noFill/>
        </p:spPr>
        <p:txBody>
          <a:bodyPr wrap="none" rtlCol="0">
            <a:spAutoFit/>
          </a:bodyPr>
          <a:lstStyle/>
          <a:p>
            <a:r>
              <a:rPr lang="en-US" sz="3000" b="1" dirty="0">
                <a:solidFill>
                  <a:schemeClr val="tx1">
                    <a:lumMod val="65000"/>
                    <a:lumOff val="35000"/>
                  </a:schemeClr>
                </a:solidFill>
              </a:rPr>
              <a:t>As a consequence of the Covid 19 pandemic, there is a renewed </a:t>
            </a:r>
          </a:p>
          <a:p>
            <a:r>
              <a:rPr lang="en-US" sz="3000" b="1" dirty="0">
                <a:solidFill>
                  <a:schemeClr val="tx1">
                    <a:lumMod val="65000"/>
                    <a:lumOff val="35000"/>
                  </a:schemeClr>
                </a:solidFill>
              </a:rPr>
              <a:t>interest in the vaccination rates for the seasonal flu. We will be </a:t>
            </a:r>
          </a:p>
          <a:p>
            <a:r>
              <a:rPr lang="en-US" sz="3000" b="1" dirty="0">
                <a:solidFill>
                  <a:schemeClr val="tx1">
                    <a:lumMod val="65000"/>
                    <a:lumOff val="35000"/>
                  </a:schemeClr>
                </a:solidFill>
              </a:rPr>
              <a:t>performing an exploratory analysis to identify who is more likely to</a:t>
            </a:r>
          </a:p>
          <a:p>
            <a:r>
              <a:rPr lang="en-US" sz="3000" b="1" dirty="0">
                <a:solidFill>
                  <a:schemeClr val="tx1">
                    <a:lumMod val="65000"/>
                    <a:lumOff val="35000"/>
                  </a:schemeClr>
                </a:solidFill>
              </a:rPr>
              <a:t>take the seasonal flu vaccine. </a:t>
            </a:r>
          </a:p>
          <a:p>
            <a:endParaRPr lang="en-US" sz="3000" b="1" dirty="0">
              <a:solidFill>
                <a:schemeClr val="tx1">
                  <a:lumMod val="65000"/>
                  <a:lumOff val="35000"/>
                </a:schemeClr>
              </a:solidFill>
            </a:endParaRPr>
          </a:p>
          <a:p>
            <a:r>
              <a:rPr lang="en-US" sz="3000" b="1" dirty="0">
                <a:solidFill>
                  <a:schemeClr val="tx1">
                    <a:lumMod val="65000"/>
                    <a:lumOff val="35000"/>
                  </a:schemeClr>
                </a:solidFill>
              </a:rPr>
              <a:t>To that end, we will go over the best metric to use, the most effective</a:t>
            </a:r>
          </a:p>
          <a:p>
            <a:r>
              <a:rPr lang="en-US" sz="3000" b="1" dirty="0">
                <a:solidFill>
                  <a:schemeClr val="tx1">
                    <a:lumMod val="65000"/>
                    <a:lumOff val="35000"/>
                  </a:schemeClr>
                </a:solidFill>
              </a:rPr>
              <a:t>predictive model, and feature Importance.</a:t>
            </a:r>
          </a:p>
          <a:p>
            <a:endParaRPr lang="en-US" sz="3000" b="1" dirty="0">
              <a:solidFill>
                <a:schemeClr val="tx1">
                  <a:lumMod val="65000"/>
                  <a:lumOff val="35000"/>
                </a:schemeClr>
              </a:solidFill>
            </a:endParaRPr>
          </a:p>
        </p:txBody>
      </p:sp>
      <p:sp>
        <p:nvSpPr>
          <p:cNvPr id="14" name="Rectangle 13">
            <a:extLst>
              <a:ext uri="{FF2B5EF4-FFF2-40B4-BE49-F238E27FC236}">
                <a16:creationId xmlns:a16="http://schemas.microsoft.com/office/drawing/2014/main" id="{B39C5ABA-990F-0740-9772-0AF45DAF497B}"/>
              </a:ext>
            </a:extLst>
          </p:cNvPr>
          <p:cNvSpPr/>
          <p:nvPr/>
        </p:nvSpPr>
        <p:spPr>
          <a:xfrm>
            <a:off x="141402" y="207390"/>
            <a:ext cx="11774078" cy="634423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9514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708EC97-67E5-3845-964F-B939179BD44E}"/>
              </a:ext>
            </a:extLst>
          </p:cNvPr>
          <p:cNvSpPr txBox="1"/>
          <p:nvPr/>
        </p:nvSpPr>
        <p:spPr>
          <a:xfrm>
            <a:off x="529327" y="422858"/>
            <a:ext cx="5501955" cy="861774"/>
          </a:xfrm>
          <a:prstGeom prst="rect">
            <a:avLst/>
          </a:prstGeom>
          <a:noFill/>
        </p:spPr>
        <p:txBody>
          <a:bodyPr wrap="none" rtlCol="0">
            <a:spAutoFit/>
          </a:bodyPr>
          <a:lstStyle/>
          <a:p>
            <a:r>
              <a:rPr lang="en-US" sz="5000" b="1" u="sng" dirty="0">
                <a:solidFill>
                  <a:srgbClr val="0B4752"/>
                </a:solidFill>
              </a:rPr>
              <a:t>Data Understanding</a:t>
            </a:r>
          </a:p>
        </p:txBody>
      </p:sp>
      <p:sp>
        <p:nvSpPr>
          <p:cNvPr id="14" name="Rectangle 13">
            <a:extLst>
              <a:ext uri="{FF2B5EF4-FFF2-40B4-BE49-F238E27FC236}">
                <a16:creationId xmlns:a16="http://schemas.microsoft.com/office/drawing/2014/main" id="{B39C5ABA-990F-0740-9772-0AF45DAF497B}"/>
              </a:ext>
            </a:extLst>
          </p:cNvPr>
          <p:cNvSpPr/>
          <p:nvPr/>
        </p:nvSpPr>
        <p:spPr>
          <a:xfrm>
            <a:off x="141402" y="207390"/>
            <a:ext cx="11774078" cy="634423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76C11C5-98F7-9F1D-CCFD-4BE67A222F46}"/>
              </a:ext>
            </a:extLst>
          </p:cNvPr>
          <p:cNvSpPr txBox="1"/>
          <p:nvPr/>
        </p:nvSpPr>
        <p:spPr>
          <a:xfrm>
            <a:off x="464948" y="1627322"/>
            <a:ext cx="10562095" cy="3416320"/>
          </a:xfrm>
          <a:prstGeom prst="rect">
            <a:avLst/>
          </a:prstGeom>
          <a:noFill/>
        </p:spPr>
        <p:txBody>
          <a:bodyPr wrap="square" rtlCol="0">
            <a:spAutoFit/>
          </a:bodyPr>
          <a:lstStyle/>
          <a:p>
            <a:pPr marL="457200" indent="-457200">
              <a:buFont typeface="Arial" panose="020B0604020202020204" pitchFamily="34" charset="0"/>
              <a:buChar char="•"/>
            </a:pPr>
            <a:r>
              <a:rPr lang="en-US" sz="2400" b="1" dirty="0">
                <a:solidFill>
                  <a:schemeClr val="tx1">
                    <a:lumMod val="65000"/>
                    <a:lumOff val="35000"/>
                  </a:schemeClr>
                </a:solidFill>
              </a:rPr>
              <a:t>The data comes from the National 2009 H1N1 Flu Survey, in the form of a ‘csv’ file. </a:t>
            </a:r>
          </a:p>
          <a:p>
            <a:pPr marL="457200" indent="-457200">
              <a:buFont typeface="Arial" panose="020B0604020202020204" pitchFamily="34" charset="0"/>
              <a:buChar char="•"/>
            </a:pPr>
            <a:r>
              <a:rPr lang="en-US" sz="2400" b="1" dirty="0">
                <a:solidFill>
                  <a:schemeClr val="tx1">
                    <a:lumMod val="65000"/>
                    <a:lumOff val="35000"/>
                  </a:schemeClr>
                </a:solidFill>
              </a:rPr>
              <a:t>The data is comprised of 36 columns,  including the target variable, and 26,707 rows.</a:t>
            </a:r>
          </a:p>
          <a:p>
            <a:pPr marL="457200" indent="-457200">
              <a:buFont typeface="Arial" panose="020B0604020202020204" pitchFamily="34" charset="0"/>
              <a:buChar char="•"/>
            </a:pPr>
            <a:r>
              <a:rPr lang="en-US" sz="2400" b="1" dirty="0">
                <a:solidFill>
                  <a:schemeClr val="tx1">
                    <a:lumMod val="65000"/>
                    <a:lumOff val="35000"/>
                  </a:schemeClr>
                </a:solidFill>
              </a:rPr>
              <a:t>Each row represents a respondent in the survey.</a:t>
            </a:r>
          </a:p>
          <a:p>
            <a:pPr marL="457200" indent="-457200">
              <a:buFont typeface="Arial" panose="020B0604020202020204" pitchFamily="34" charset="0"/>
              <a:buChar char="•"/>
            </a:pPr>
            <a:r>
              <a:rPr lang="en-US" sz="2400" b="1" dirty="0">
                <a:solidFill>
                  <a:schemeClr val="tx1">
                    <a:lumMod val="65000"/>
                    <a:lumOff val="35000"/>
                  </a:schemeClr>
                </a:solidFill>
              </a:rPr>
              <a:t>It is an imbalanced dataset with the majority to minority class ratio at approximately 4:1 . </a:t>
            </a:r>
          </a:p>
          <a:p>
            <a:pPr marL="457200" indent="-457200">
              <a:buFont typeface="Arial" panose="020B0604020202020204" pitchFamily="34" charset="0"/>
              <a:buChar char="•"/>
            </a:pPr>
            <a:r>
              <a:rPr lang="en-US" sz="2400" b="1" dirty="0">
                <a:solidFill>
                  <a:schemeClr val="tx1">
                    <a:lumMod val="65000"/>
                    <a:lumOff val="35000"/>
                  </a:schemeClr>
                </a:solidFill>
              </a:rPr>
              <a:t>The survey is primarily comprised of binary and multiple choice  </a:t>
            </a:r>
          </a:p>
          <a:p>
            <a:r>
              <a:rPr lang="en-US" sz="2400" b="1" dirty="0">
                <a:solidFill>
                  <a:schemeClr val="tx1">
                    <a:lumMod val="65000"/>
                    <a:lumOff val="35000"/>
                  </a:schemeClr>
                </a:solidFill>
              </a:rPr>
              <a:t>      questions such as:</a:t>
            </a:r>
          </a:p>
        </p:txBody>
      </p:sp>
      <p:grpSp>
        <p:nvGrpSpPr>
          <p:cNvPr id="8" name="Group 7">
            <a:extLst>
              <a:ext uri="{FF2B5EF4-FFF2-40B4-BE49-F238E27FC236}">
                <a16:creationId xmlns:a16="http://schemas.microsoft.com/office/drawing/2014/main" id="{D94FB0AF-C735-ED96-DADE-B932E2DA294B}"/>
              </a:ext>
            </a:extLst>
          </p:cNvPr>
          <p:cNvGrpSpPr/>
          <p:nvPr/>
        </p:nvGrpSpPr>
        <p:grpSpPr>
          <a:xfrm>
            <a:off x="1355947" y="5097702"/>
            <a:ext cx="8780097" cy="699933"/>
            <a:chOff x="564879" y="5137248"/>
            <a:chExt cx="8780097" cy="699933"/>
          </a:xfrm>
        </p:grpSpPr>
        <p:sp>
          <p:nvSpPr>
            <p:cNvPr id="5" name="TextBox 4">
              <a:extLst>
                <a:ext uri="{FF2B5EF4-FFF2-40B4-BE49-F238E27FC236}">
                  <a16:creationId xmlns:a16="http://schemas.microsoft.com/office/drawing/2014/main" id="{D14E3AB6-C608-7F81-2A0D-AB06DE2EC7D4}"/>
                </a:ext>
              </a:extLst>
            </p:cNvPr>
            <p:cNvSpPr txBox="1"/>
            <p:nvPr/>
          </p:nvSpPr>
          <p:spPr>
            <a:xfrm>
              <a:off x="564879" y="5164049"/>
              <a:ext cx="8780097" cy="646331"/>
            </a:xfrm>
            <a:prstGeom prst="rect">
              <a:avLst/>
            </a:prstGeom>
            <a:noFill/>
          </p:spPr>
          <p:txBody>
            <a:bodyPr wrap="square" rtlCol="0">
              <a:spAutoFit/>
            </a:bodyPr>
            <a:lstStyle/>
            <a:p>
              <a:r>
                <a:rPr lang="en-US" b="1" dirty="0">
                  <a:solidFill>
                    <a:srgbClr val="0B4752"/>
                  </a:solidFill>
                </a:rPr>
                <a:t>h1n1_knowledge :  0 = No knowledge 1 = A little knowledge  2 = A lot of knowledge</a:t>
              </a:r>
            </a:p>
            <a:p>
              <a:r>
                <a:rPr lang="en-US" b="1" dirty="0">
                  <a:solidFill>
                    <a:srgbClr val="0B4752"/>
                  </a:solidFill>
                </a:rPr>
                <a:t>health_worker :       0 = no  1 = yes</a:t>
              </a:r>
            </a:p>
          </p:txBody>
        </p:sp>
        <p:sp>
          <p:nvSpPr>
            <p:cNvPr id="10" name="Rectangle 9">
              <a:extLst>
                <a:ext uri="{FF2B5EF4-FFF2-40B4-BE49-F238E27FC236}">
                  <a16:creationId xmlns:a16="http://schemas.microsoft.com/office/drawing/2014/main" id="{DBAAB51E-F1CD-AFC9-DB43-8697B454B462}"/>
                </a:ext>
              </a:extLst>
            </p:cNvPr>
            <p:cNvSpPr/>
            <p:nvPr/>
          </p:nvSpPr>
          <p:spPr>
            <a:xfrm>
              <a:off x="564879" y="5137248"/>
              <a:ext cx="8780097" cy="6999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2707509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708EC97-67E5-3845-964F-B939179BD44E}"/>
              </a:ext>
            </a:extLst>
          </p:cNvPr>
          <p:cNvSpPr txBox="1"/>
          <p:nvPr/>
        </p:nvSpPr>
        <p:spPr>
          <a:xfrm>
            <a:off x="529327" y="422858"/>
            <a:ext cx="8489568" cy="861774"/>
          </a:xfrm>
          <a:prstGeom prst="rect">
            <a:avLst/>
          </a:prstGeom>
          <a:noFill/>
        </p:spPr>
        <p:txBody>
          <a:bodyPr wrap="none" rtlCol="0">
            <a:spAutoFit/>
          </a:bodyPr>
          <a:lstStyle/>
          <a:p>
            <a:r>
              <a:rPr lang="en-US" sz="5000" b="1" u="sng" dirty="0">
                <a:solidFill>
                  <a:srgbClr val="0B4752"/>
                </a:solidFill>
              </a:rPr>
              <a:t>The Metric: F1 Score Explained</a:t>
            </a:r>
          </a:p>
        </p:txBody>
      </p:sp>
      <p:sp>
        <p:nvSpPr>
          <p:cNvPr id="11" name="TextBox 10">
            <a:extLst>
              <a:ext uri="{FF2B5EF4-FFF2-40B4-BE49-F238E27FC236}">
                <a16:creationId xmlns:a16="http://schemas.microsoft.com/office/drawing/2014/main" id="{161B54D5-88A3-9C45-8553-832CB5902907}"/>
              </a:ext>
            </a:extLst>
          </p:cNvPr>
          <p:cNvSpPr txBox="1"/>
          <p:nvPr/>
        </p:nvSpPr>
        <p:spPr>
          <a:xfrm>
            <a:off x="582322" y="1450696"/>
            <a:ext cx="6718399" cy="5078313"/>
          </a:xfrm>
          <a:prstGeom prst="rect">
            <a:avLst/>
          </a:prstGeom>
          <a:noFill/>
        </p:spPr>
        <p:txBody>
          <a:bodyPr wrap="square" rtlCol="0">
            <a:spAutoFit/>
          </a:bodyPr>
          <a:lstStyle/>
          <a:p>
            <a:pPr marL="457200" indent="-457200">
              <a:buFont typeface="Arial" panose="020B0604020202020204" pitchFamily="34" charset="0"/>
              <a:buChar char="•"/>
            </a:pPr>
            <a:r>
              <a:rPr lang="en-US" b="1" dirty="0">
                <a:solidFill>
                  <a:schemeClr val="tx1">
                    <a:lumMod val="65000"/>
                    <a:lumOff val="35000"/>
                  </a:schemeClr>
                </a:solidFill>
              </a:rPr>
              <a:t> We will use a predictive model to determine whether the respondent :</a:t>
            </a:r>
          </a:p>
          <a:p>
            <a:pPr marL="914400" lvl="1" indent="-457200">
              <a:buFont typeface="Arial" panose="020B0604020202020204" pitchFamily="34" charset="0"/>
              <a:buChar char="•"/>
            </a:pPr>
            <a:r>
              <a:rPr lang="en-US" sz="1600" b="1" dirty="0">
                <a:solidFill>
                  <a:schemeClr val="tx1">
                    <a:lumMod val="65000"/>
                    <a:lumOff val="35000"/>
                  </a:schemeClr>
                </a:solidFill>
              </a:rPr>
              <a:t>1. will take the h1n1 vaccine</a:t>
            </a:r>
          </a:p>
          <a:p>
            <a:pPr marL="914400" lvl="1" indent="-457200">
              <a:buFont typeface="Arial" panose="020B0604020202020204" pitchFamily="34" charset="0"/>
              <a:buChar char="•"/>
            </a:pPr>
            <a:r>
              <a:rPr lang="en-US" sz="1600" b="1" dirty="0">
                <a:solidFill>
                  <a:schemeClr val="tx1">
                    <a:lumMod val="65000"/>
                    <a:lumOff val="35000"/>
                  </a:schemeClr>
                </a:solidFill>
              </a:rPr>
              <a:t>2. will not take the h1n1 vaccine</a:t>
            </a:r>
          </a:p>
          <a:p>
            <a:pPr lvl="1"/>
            <a:endParaRPr lang="en-US" sz="1600" b="1" dirty="0">
              <a:solidFill>
                <a:schemeClr val="tx1">
                  <a:lumMod val="65000"/>
                  <a:lumOff val="35000"/>
                </a:schemeClr>
              </a:solidFill>
            </a:endParaRPr>
          </a:p>
          <a:p>
            <a:pPr marL="457200" indent="-457200">
              <a:buFont typeface="Arial" panose="020B0604020202020204" pitchFamily="34" charset="0"/>
              <a:buChar char="•"/>
            </a:pPr>
            <a:r>
              <a:rPr lang="en-US" b="1" dirty="0">
                <a:solidFill>
                  <a:schemeClr val="tx1">
                    <a:lumMod val="65000"/>
                    <a:lumOff val="35000"/>
                  </a:schemeClr>
                </a:solidFill>
              </a:rPr>
              <a:t>A model that predicts one of two possible outcomes is called a binary predictive model.</a:t>
            </a:r>
          </a:p>
          <a:p>
            <a:endParaRPr lang="en-US" b="1" dirty="0">
              <a:solidFill>
                <a:schemeClr val="tx1">
                  <a:lumMod val="65000"/>
                  <a:lumOff val="35000"/>
                </a:schemeClr>
              </a:solidFill>
            </a:endParaRPr>
          </a:p>
          <a:p>
            <a:pPr marL="457200" indent="-457200">
              <a:buFont typeface="Arial" panose="020B0604020202020204" pitchFamily="34" charset="0"/>
              <a:buChar char="•"/>
            </a:pPr>
            <a:r>
              <a:rPr lang="en-US" b="1" dirty="0">
                <a:solidFill>
                  <a:schemeClr val="tx1">
                    <a:lumMod val="65000"/>
                    <a:lumOff val="35000"/>
                  </a:schemeClr>
                </a:solidFill>
              </a:rPr>
              <a:t>The predictions made by this model can be put into 1 of 4 categories :</a:t>
            </a:r>
          </a:p>
          <a:p>
            <a:pPr marL="914400" lvl="1" indent="-457200">
              <a:buFont typeface="Arial" panose="020B0604020202020204" pitchFamily="34" charset="0"/>
              <a:buChar char="•"/>
            </a:pPr>
            <a:r>
              <a:rPr lang="en-US" sz="1600" b="1" dirty="0">
                <a:solidFill>
                  <a:schemeClr val="tx1">
                    <a:lumMod val="65000"/>
                    <a:lumOff val="35000"/>
                  </a:schemeClr>
                </a:solidFill>
              </a:rPr>
              <a:t>1. </a:t>
            </a:r>
            <a:r>
              <a:rPr lang="en-US" sz="1600" b="1" dirty="0">
                <a:solidFill>
                  <a:schemeClr val="tx1">
                    <a:lumMod val="65000"/>
                    <a:lumOff val="35000"/>
                  </a:schemeClr>
                </a:solidFill>
                <a:highlight>
                  <a:srgbClr val="FFFF00"/>
                </a:highlight>
              </a:rPr>
              <a:t>true positive</a:t>
            </a:r>
            <a:r>
              <a:rPr lang="en-US" sz="1600" b="1" dirty="0">
                <a:solidFill>
                  <a:schemeClr val="tx1">
                    <a:lumMod val="65000"/>
                    <a:lumOff val="35000"/>
                  </a:schemeClr>
                </a:solidFill>
              </a:rPr>
              <a:t>:  The respondent was predicted to take the vaccine and actually took the vaccine</a:t>
            </a:r>
          </a:p>
          <a:p>
            <a:pPr marL="914400" lvl="1" indent="-457200">
              <a:buFont typeface="Arial" panose="020B0604020202020204" pitchFamily="34" charset="0"/>
              <a:buChar char="•"/>
            </a:pPr>
            <a:r>
              <a:rPr lang="en-US" sz="1600" b="1" dirty="0">
                <a:solidFill>
                  <a:schemeClr val="tx1">
                    <a:lumMod val="65000"/>
                    <a:lumOff val="35000"/>
                  </a:schemeClr>
                </a:solidFill>
              </a:rPr>
              <a:t>2. </a:t>
            </a:r>
            <a:r>
              <a:rPr lang="en-US" sz="1600" b="1" dirty="0">
                <a:solidFill>
                  <a:schemeClr val="tx1">
                    <a:lumMod val="65000"/>
                    <a:lumOff val="35000"/>
                  </a:schemeClr>
                </a:solidFill>
                <a:highlight>
                  <a:srgbClr val="FFFF00"/>
                </a:highlight>
              </a:rPr>
              <a:t>true negative</a:t>
            </a:r>
            <a:r>
              <a:rPr lang="en-US" sz="1600" b="1" dirty="0">
                <a:solidFill>
                  <a:schemeClr val="tx1">
                    <a:lumMod val="65000"/>
                    <a:lumOff val="35000"/>
                  </a:schemeClr>
                </a:solidFill>
              </a:rPr>
              <a:t>: The respondent was predicted to </a:t>
            </a:r>
            <a:r>
              <a:rPr lang="en-US" sz="1600" b="1" u="sng" dirty="0">
                <a:solidFill>
                  <a:schemeClr val="tx1">
                    <a:lumMod val="65000"/>
                    <a:lumOff val="35000"/>
                  </a:schemeClr>
                </a:solidFill>
              </a:rPr>
              <a:t>not</a:t>
            </a:r>
            <a:r>
              <a:rPr lang="en-US" sz="1600" b="1" dirty="0">
                <a:solidFill>
                  <a:schemeClr val="tx1">
                    <a:lumMod val="65000"/>
                    <a:lumOff val="35000"/>
                  </a:schemeClr>
                </a:solidFill>
              </a:rPr>
              <a:t> take the vaccine and did not take it. </a:t>
            </a:r>
          </a:p>
          <a:p>
            <a:pPr marL="914400" lvl="1" indent="-457200">
              <a:buFont typeface="Arial" panose="020B0604020202020204" pitchFamily="34" charset="0"/>
              <a:buChar char="•"/>
            </a:pPr>
            <a:r>
              <a:rPr lang="en-US" sz="1600" b="1" dirty="0">
                <a:solidFill>
                  <a:schemeClr val="tx1">
                    <a:lumMod val="65000"/>
                    <a:lumOff val="35000"/>
                  </a:schemeClr>
                </a:solidFill>
              </a:rPr>
              <a:t>3. </a:t>
            </a:r>
            <a:r>
              <a:rPr lang="en-US" sz="1600" b="1" dirty="0">
                <a:solidFill>
                  <a:schemeClr val="tx1">
                    <a:lumMod val="65000"/>
                    <a:lumOff val="35000"/>
                  </a:schemeClr>
                </a:solidFill>
                <a:highlight>
                  <a:srgbClr val="FFFF00"/>
                </a:highlight>
              </a:rPr>
              <a:t>false positive</a:t>
            </a:r>
            <a:r>
              <a:rPr lang="en-US" sz="1600" b="1" dirty="0">
                <a:solidFill>
                  <a:schemeClr val="tx1">
                    <a:lumMod val="65000"/>
                    <a:lumOff val="35000"/>
                  </a:schemeClr>
                </a:solidFill>
              </a:rPr>
              <a:t>: The respondent was predicted to take the vaccine, but did not take it.</a:t>
            </a:r>
          </a:p>
          <a:p>
            <a:pPr marL="914400" lvl="1" indent="-457200">
              <a:buFont typeface="Arial" panose="020B0604020202020204" pitchFamily="34" charset="0"/>
              <a:buChar char="•"/>
            </a:pPr>
            <a:r>
              <a:rPr lang="en-US" sz="1600" b="1" dirty="0">
                <a:solidFill>
                  <a:schemeClr val="tx1">
                    <a:lumMod val="65000"/>
                    <a:lumOff val="35000"/>
                  </a:schemeClr>
                </a:solidFill>
              </a:rPr>
              <a:t>4. </a:t>
            </a:r>
            <a:r>
              <a:rPr lang="en-US" sz="1600" b="1" dirty="0">
                <a:solidFill>
                  <a:schemeClr val="tx1">
                    <a:lumMod val="65000"/>
                    <a:lumOff val="35000"/>
                  </a:schemeClr>
                </a:solidFill>
                <a:highlight>
                  <a:srgbClr val="FFFF00"/>
                </a:highlight>
              </a:rPr>
              <a:t>false negative</a:t>
            </a:r>
            <a:r>
              <a:rPr lang="en-US" sz="1600" b="1" dirty="0">
                <a:solidFill>
                  <a:schemeClr val="tx1">
                    <a:lumMod val="65000"/>
                    <a:lumOff val="35000"/>
                  </a:schemeClr>
                </a:solidFill>
              </a:rPr>
              <a:t>: The respondent was predicted to </a:t>
            </a:r>
            <a:r>
              <a:rPr lang="en-US" sz="1600" b="1" u="sng" dirty="0">
                <a:solidFill>
                  <a:schemeClr val="tx1">
                    <a:lumMod val="65000"/>
                    <a:lumOff val="35000"/>
                  </a:schemeClr>
                </a:solidFill>
              </a:rPr>
              <a:t>not</a:t>
            </a:r>
            <a:r>
              <a:rPr lang="en-US" sz="1600" b="1" dirty="0">
                <a:solidFill>
                  <a:schemeClr val="tx1">
                    <a:lumMod val="65000"/>
                    <a:lumOff val="35000"/>
                  </a:schemeClr>
                </a:solidFill>
              </a:rPr>
              <a:t> take the vaccine, but did take it. </a:t>
            </a:r>
          </a:p>
          <a:p>
            <a:pPr marL="457200" indent="-457200">
              <a:buFont typeface="Arial" panose="020B0604020202020204" pitchFamily="34" charset="0"/>
              <a:buChar char="•"/>
            </a:pPr>
            <a:endParaRPr lang="en-US" sz="2200" b="1" dirty="0">
              <a:solidFill>
                <a:schemeClr val="tx1">
                  <a:lumMod val="65000"/>
                  <a:lumOff val="35000"/>
                </a:schemeClr>
              </a:solidFill>
            </a:endParaRPr>
          </a:p>
        </p:txBody>
      </p:sp>
      <p:sp>
        <p:nvSpPr>
          <p:cNvPr id="14" name="Rectangle 13">
            <a:extLst>
              <a:ext uri="{FF2B5EF4-FFF2-40B4-BE49-F238E27FC236}">
                <a16:creationId xmlns:a16="http://schemas.microsoft.com/office/drawing/2014/main" id="{B39C5ABA-990F-0740-9772-0AF45DAF497B}"/>
              </a:ext>
            </a:extLst>
          </p:cNvPr>
          <p:cNvSpPr/>
          <p:nvPr/>
        </p:nvSpPr>
        <p:spPr>
          <a:xfrm>
            <a:off x="141402" y="207390"/>
            <a:ext cx="11774078" cy="634423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7286300-157A-66F7-BED8-B4AC7304B060}"/>
              </a:ext>
            </a:extLst>
          </p:cNvPr>
          <p:cNvSpPr txBox="1"/>
          <p:nvPr/>
        </p:nvSpPr>
        <p:spPr>
          <a:xfrm>
            <a:off x="5935851" y="2805193"/>
            <a:ext cx="184731" cy="369332"/>
          </a:xfrm>
          <a:prstGeom prst="rect">
            <a:avLst/>
          </a:prstGeom>
          <a:noFill/>
        </p:spPr>
        <p:txBody>
          <a:bodyPr wrap="none" rtlCol="0">
            <a:spAutoFit/>
          </a:bodyPr>
          <a:lstStyle/>
          <a:p>
            <a:endParaRPr lang="en-US" dirty="0"/>
          </a:p>
        </p:txBody>
      </p:sp>
      <p:sp>
        <p:nvSpPr>
          <p:cNvPr id="16" name="TextBox 15">
            <a:extLst>
              <a:ext uri="{FF2B5EF4-FFF2-40B4-BE49-F238E27FC236}">
                <a16:creationId xmlns:a16="http://schemas.microsoft.com/office/drawing/2014/main" id="{AEA586B2-5171-F89D-8B90-F56B3C4C14C0}"/>
              </a:ext>
            </a:extLst>
          </p:cNvPr>
          <p:cNvSpPr txBox="1"/>
          <p:nvPr/>
        </p:nvSpPr>
        <p:spPr>
          <a:xfrm>
            <a:off x="6966488" y="3045417"/>
            <a:ext cx="184731" cy="369332"/>
          </a:xfrm>
          <a:prstGeom prst="rect">
            <a:avLst/>
          </a:prstGeom>
          <a:noFill/>
        </p:spPr>
        <p:txBody>
          <a:bodyPr wrap="none" rtlCol="0">
            <a:spAutoFit/>
          </a:bodyPr>
          <a:lstStyle/>
          <a:p>
            <a:endParaRPr lang="en-US" dirty="0"/>
          </a:p>
        </p:txBody>
      </p:sp>
      <p:graphicFrame>
        <p:nvGraphicFramePr>
          <p:cNvPr id="8" name="Table 9">
            <a:extLst>
              <a:ext uri="{FF2B5EF4-FFF2-40B4-BE49-F238E27FC236}">
                <a16:creationId xmlns:a16="http://schemas.microsoft.com/office/drawing/2014/main" id="{A2ADF50F-0B53-51B9-F0C3-B2BAE128C014}"/>
              </a:ext>
            </a:extLst>
          </p:cNvPr>
          <p:cNvGraphicFramePr>
            <a:graphicFrameLocks noGrp="1"/>
          </p:cNvGraphicFramePr>
          <p:nvPr>
            <p:extLst>
              <p:ext uri="{D42A27DB-BD31-4B8C-83A1-F6EECF244321}">
                <p14:modId xmlns:p14="http://schemas.microsoft.com/office/powerpoint/2010/main" val="2020609909"/>
              </p:ext>
            </p:extLst>
          </p:nvPr>
        </p:nvGraphicFramePr>
        <p:xfrm>
          <a:off x="8459693" y="1450696"/>
          <a:ext cx="2651898" cy="2767926"/>
        </p:xfrm>
        <a:graphic>
          <a:graphicData uri="http://schemas.openxmlformats.org/drawingml/2006/table">
            <a:tbl>
              <a:tblPr firstRow="1" bandRow="1">
                <a:solidFill>
                  <a:schemeClr val="accent2">
                    <a:lumMod val="60000"/>
                    <a:lumOff val="40000"/>
                  </a:schemeClr>
                </a:solidFill>
                <a:tableStyleId>{5C22544A-7EE6-4342-B048-85BDC9FD1C3A}</a:tableStyleId>
              </a:tblPr>
              <a:tblGrid>
                <a:gridCol w="1325949">
                  <a:extLst>
                    <a:ext uri="{9D8B030D-6E8A-4147-A177-3AD203B41FA5}">
                      <a16:colId xmlns:a16="http://schemas.microsoft.com/office/drawing/2014/main" val="1153612377"/>
                    </a:ext>
                  </a:extLst>
                </a:gridCol>
                <a:gridCol w="1325949">
                  <a:extLst>
                    <a:ext uri="{9D8B030D-6E8A-4147-A177-3AD203B41FA5}">
                      <a16:colId xmlns:a16="http://schemas.microsoft.com/office/drawing/2014/main" val="2429927643"/>
                    </a:ext>
                  </a:extLst>
                </a:gridCol>
              </a:tblGrid>
              <a:tr h="1383963">
                <a:tc>
                  <a:txBody>
                    <a:bodyPr/>
                    <a:lstStyle/>
                    <a:p>
                      <a:r>
                        <a:rPr lang="en-US" sz="4000" dirty="0">
                          <a:ln>
                            <a:solidFill>
                              <a:srgbClr val="0B4752"/>
                            </a:solidFill>
                          </a:ln>
                          <a:solidFill>
                            <a:schemeClr val="tx1"/>
                          </a:solidFill>
                        </a:rPr>
                        <a:t>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E1F2"/>
                    </a:solidFill>
                  </a:tcPr>
                </a:tc>
                <a:tc>
                  <a:txBody>
                    <a:bodyPr/>
                    <a:lstStyle/>
                    <a:p>
                      <a:r>
                        <a:rPr lang="en-US" sz="4000" dirty="0">
                          <a:ln>
                            <a:solidFill>
                              <a:srgbClr val="0B4752"/>
                            </a:solidFill>
                          </a:ln>
                          <a:solidFill>
                            <a:schemeClr val="tx1"/>
                          </a:solidFill>
                        </a:rPr>
                        <a:t>FP</a:t>
                      </a:r>
                    </a:p>
                    <a:p>
                      <a:r>
                        <a:rPr lang="en-US" dirty="0">
                          <a:ln>
                            <a:solidFill>
                              <a:srgbClr val="0B4752"/>
                            </a:solidFill>
                          </a:ln>
                          <a:solidFill>
                            <a:srgbClr val="0B4752"/>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44A7F"/>
                    </a:solidFill>
                  </a:tcPr>
                </a:tc>
                <a:extLst>
                  <a:ext uri="{0D108BD9-81ED-4DB2-BD59-A6C34878D82A}">
                    <a16:rowId xmlns:a16="http://schemas.microsoft.com/office/drawing/2014/main" val="4150161753"/>
                  </a:ext>
                </a:extLst>
              </a:tr>
              <a:tr h="1383963">
                <a:tc>
                  <a:txBody>
                    <a:bodyPr/>
                    <a:lstStyle/>
                    <a:p>
                      <a:r>
                        <a:rPr lang="en-US" sz="4000" b="1" dirty="0">
                          <a:ln>
                            <a:solidFill>
                              <a:srgbClr val="0B4752"/>
                            </a:solidFill>
                          </a:ln>
                          <a:solidFill>
                            <a:schemeClr val="tx1"/>
                          </a:solidFill>
                        </a:rPr>
                        <a:t>FN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44A7F"/>
                    </a:solidFill>
                  </a:tcPr>
                </a:tc>
                <a:tc>
                  <a:txBody>
                    <a:bodyPr/>
                    <a:lstStyle/>
                    <a:p>
                      <a:r>
                        <a:rPr lang="en-US" sz="4000" b="1" dirty="0">
                          <a:ln>
                            <a:solidFill>
                              <a:srgbClr val="0B4752"/>
                            </a:solidFill>
                          </a:ln>
                          <a:solidFill>
                            <a:schemeClr val="tx1"/>
                          </a:solidFill>
                        </a:rPr>
                        <a:t>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E1F2"/>
                    </a:solidFill>
                  </a:tcPr>
                </a:tc>
                <a:extLst>
                  <a:ext uri="{0D108BD9-81ED-4DB2-BD59-A6C34878D82A}">
                    <a16:rowId xmlns:a16="http://schemas.microsoft.com/office/drawing/2014/main" val="2704566055"/>
                  </a:ext>
                </a:extLst>
              </a:tr>
            </a:tbl>
          </a:graphicData>
        </a:graphic>
      </p:graphicFrame>
      <p:grpSp>
        <p:nvGrpSpPr>
          <p:cNvPr id="50" name="Group 49">
            <a:extLst>
              <a:ext uri="{FF2B5EF4-FFF2-40B4-BE49-F238E27FC236}">
                <a16:creationId xmlns:a16="http://schemas.microsoft.com/office/drawing/2014/main" id="{EC239247-5472-7B6E-BAC5-99445AFAA160}"/>
              </a:ext>
            </a:extLst>
          </p:cNvPr>
          <p:cNvGrpSpPr/>
          <p:nvPr/>
        </p:nvGrpSpPr>
        <p:grpSpPr>
          <a:xfrm>
            <a:off x="7710930" y="1970484"/>
            <a:ext cx="3032747" cy="3032054"/>
            <a:chOff x="4224778" y="3094111"/>
            <a:chExt cx="3032747" cy="3032054"/>
          </a:xfrm>
        </p:grpSpPr>
        <p:sp>
          <p:nvSpPr>
            <p:cNvPr id="24" name="TextBox 23">
              <a:extLst>
                <a:ext uri="{FF2B5EF4-FFF2-40B4-BE49-F238E27FC236}">
                  <a16:creationId xmlns:a16="http://schemas.microsoft.com/office/drawing/2014/main" id="{5ADD1E24-9CD5-29A9-B77A-32074FDD4F50}"/>
                </a:ext>
              </a:extLst>
            </p:cNvPr>
            <p:cNvSpPr txBox="1"/>
            <p:nvPr/>
          </p:nvSpPr>
          <p:spPr>
            <a:xfrm rot="16200000">
              <a:off x="3795173" y="3854066"/>
              <a:ext cx="1197764" cy="338554"/>
            </a:xfrm>
            <a:prstGeom prst="rect">
              <a:avLst/>
            </a:prstGeom>
            <a:noFill/>
          </p:spPr>
          <p:txBody>
            <a:bodyPr wrap="none" rtlCol="0">
              <a:spAutoFit/>
            </a:bodyPr>
            <a:lstStyle/>
            <a:p>
              <a:r>
                <a:rPr lang="en-US" sz="1600" dirty="0"/>
                <a:t>Actual Label</a:t>
              </a:r>
            </a:p>
          </p:txBody>
        </p:sp>
        <p:sp>
          <p:nvSpPr>
            <p:cNvPr id="47" name="TextBox 46">
              <a:extLst>
                <a:ext uri="{FF2B5EF4-FFF2-40B4-BE49-F238E27FC236}">
                  <a16:creationId xmlns:a16="http://schemas.microsoft.com/office/drawing/2014/main" id="{2031F226-DA08-757F-866F-4EF6F40917BC}"/>
                </a:ext>
              </a:extLst>
            </p:cNvPr>
            <p:cNvSpPr txBox="1"/>
            <p:nvPr/>
          </p:nvSpPr>
          <p:spPr>
            <a:xfrm>
              <a:off x="5518652" y="5787611"/>
              <a:ext cx="1561133" cy="338554"/>
            </a:xfrm>
            <a:prstGeom prst="rect">
              <a:avLst/>
            </a:prstGeom>
            <a:noFill/>
          </p:spPr>
          <p:txBody>
            <a:bodyPr wrap="none" rtlCol="0">
              <a:spAutoFit/>
            </a:bodyPr>
            <a:lstStyle/>
            <a:p>
              <a:r>
                <a:rPr lang="en-US" sz="1600" dirty="0"/>
                <a:t>Predicated Label</a:t>
              </a:r>
            </a:p>
          </p:txBody>
        </p:sp>
        <p:grpSp>
          <p:nvGrpSpPr>
            <p:cNvPr id="49" name="Group 48">
              <a:extLst>
                <a:ext uri="{FF2B5EF4-FFF2-40B4-BE49-F238E27FC236}">
                  <a16:creationId xmlns:a16="http://schemas.microsoft.com/office/drawing/2014/main" id="{D5BD3F87-C5A0-C883-9CA7-5CE35DF357C8}"/>
                </a:ext>
              </a:extLst>
            </p:cNvPr>
            <p:cNvGrpSpPr/>
            <p:nvPr/>
          </p:nvGrpSpPr>
          <p:grpSpPr>
            <a:xfrm>
              <a:off x="4578566" y="3094111"/>
              <a:ext cx="2678959" cy="2770264"/>
              <a:chOff x="4578566" y="3094111"/>
              <a:chExt cx="2678959" cy="2770264"/>
            </a:xfrm>
          </p:grpSpPr>
          <p:sp>
            <p:nvSpPr>
              <p:cNvPr id="28" name="TextBox 27">
                <a:extLst>
                  <a:ext uri="{FF2B5EF4-FFF2-40B4-BE49-F238E27FC236}">
                    <a16:creationId xmlns:a16="http://schemas.microsoft.com/office/drawing/2014/main" id="{0265AE55-8482-8C5D-710F-F9D1F6435C5C}"/>
                  </a:ext>
                </a:extLst>
              </p:cNvPr>
              <p:cNvSpPr txBox="1"/>
              <p:nvPr/>
            </p:nvSpPr>
            <p:spPr>
              <a:xfrm>
                <a:off x="4578566" y="4640761"/>
                <a:ext cx="372218" cy="369332"/>
              </a:xfrm>
              <a:prstGeom prst="rect">
                <a:avLst/>
              </a:prstGeom>
              <a:noFill/>
            </p:spPr>
            <p:txBody>
              <a:bodyPr wrap="none" rtlCol="0">
                <a:spAutoFit/>
              </a:bodyPr>
              <a:lstStyle/>
              <a:p>
                <a:r>
                  <a:rPr lang="en-US" dirty="0"/>
                  <a:t>1-</a:t>
                </a:r>
              </a:p>
            </p:txBody>
          </p:sp>
          <p:sp>
            <p:nvSpPr>
              <p:cNvPr id="27" name="TextBox 26">
                <a:extLst>
                  <a:ext uri="{FF2B5EF4-FFF2-40B4-BE49-F238E27FC236}">
                    <a16:creationId xmlns:a16="http://schemas.microsoft.com/office/drawing/2014/main" id="{DCEB4A5B-EC40-AF82-7A70-1C286F01DBFB}"/>
                  </a:ext>
                </a:extLst>
              </p:cNvPr>
              <p:cNvSpPr txBox="1"/>
              <p:nvPr/>
            </p:nvSpPr>
            <p:spPr>
              <a:xfrm>
                <a:off x="4578566" y="3094111"/>
                <a:ext cx="372218" cy="369332"/>
              </a:xfrm>
              <a:prstGeom prst="rect">
                <a:avLst/>
              </a:prstGeom>
              <a:noFill/>
            </p:spPr>
            <p:txBody>
              <a:bodyPr wrap="square" rtlCol="0">
                <a:spAutoFit/>
              </a:bodyPr>
              <a:lstStyle/>
              <a:p>
                <a:r>
                  <a:rPr lang="en-US" dirty="0"/>
                  <a:t>0-</a:t>
                </a:r>
              </a:p>
            </p:txBody>
          </p:sp>
          <p:grpSp>
            <p:nvGrpSpPr>
              <p:cNvPr id="45" name="Group 44">
                <a:extLst>
                  <a:ext uri="{FF2B5EF4-FFF2-40B4-BE49-F238E27FC236}">
                    <a16:creationId xmlns:a16="http://schemas.microsoft.com/office/drawing/2014/main" id="{F0B04CE7-268A-59A2-A043-2FAD843548ED}"/>
                  </a:ext>
                </a:extLst>
              </p:cNvPr>
              <p:cNvGrpSpPr/>
              <p:nvPr/>
            </p:nvGrpSpPr>
            <p:grpSpPr>
              <a:xfrm>
                <a:off x="6888193" y="5352471"/>
                <a:ext cx="369332" cy="511904"/>
                <a:chOff x="6869243" y="5416264"/>
                <a:chExt cx="369332" cy="511904"/>
              </a:xfrm>
            </p:grpSpPr>
            <p:sp>
              <p:nvSpPr>
                <p:cNvPr id="31" name="TextBox 30">
                  <a:extLst>
                    <a:ext uri="{FF2B5EF4-FFF2-40B4-BE49-F238E27FC236}">
                      <a16:creationId xmlns:a16="http://schemas.microsoft.com/office/drawing/2014/main" id="{45A131E2-7177-9DE8-2A27-33410CD9B8B6}"/>
                    </a:ext>
                  </a:extLst>
                </p:cNvPr>
                <p:cNvSpPr txBox="1"/>
                <p:nvPr/>
              </p:nvSpPr>
              <p:spPr>
                <a:xfrm rot="5400000">
                  <a:off x="6926310" y="5359197"/>
                  <a:ext cx="255198" cy="369332"/>
                </a:xfrm>
                <a:prstGeom prst="rect">
                  <a:avLst/>
                </a:prstGeom>
                <a:noFill/>
              </p:spPr>
              <p:txBody>
                <a:bodyPr wrap="none" rtlCol="0">
                  <a:spAutoFit/>
                </a:bodyPr>
                <a:lstStyle/>
                <a:p>
                  <a:r>
                    <a:rPr lang="en-US" dirty="0"/>
                    <a:t>-</a:t>
                  </a:r>
                </a:p>
              </p:txBody>
            </p:sp>
            <p:sp>
              <p:nvSpPr>
                <p:cNvPr id="39" name="TextBox 38">
                  <a:extLst>
                    <a:ext uri="{FF2B5EF4-FFF2-40B4-BE49-F238E27FC236}">
                      <a16:creationId xmlns:a16="http://schemas.microsoft.com/office/drawing/2014/main" id="{A3D144B8-A33E-AB7D-709A-CD82A617B573}"/>
                    </a:ext>
                  </a:extLst>
                </p:cNvPr>
                <p:cNvSpPr txBox="1"/>
                <p:nvPr/>
              </p:nvSpPr>
              <p:spPr>
                <a:xfrm>
                  <a:off x="6903066" y="5558836"/>
                  <a:ext cx="301686" cy="369332"/>
                </a:xfrm>
                <a:prstGeom prst="rect">
                  <a:avLst/>
                </a:prstGeom>
                <a:noFill/>
              </p:spPr>
              <p:txBody>
                <a:bodyPr wrap="none" rtlCol="0">
                  <a:spAutoFit/>
                </a:bodyPr>
                <a:lstStyle/>
                <a:p>
                  <a:r>
                    <a:rPr lang="en-US" dirty="0"/>
                    <a:t>1</a:t>
                  </a:r>
                </a:p>
              </p:txBody>
            </p:sp>
          </p:grpSp>
          <p:grpSp>
            <p:nvGrpSpPr>
              <p:cNvPr id="44" name="Group 43">
                <a:extLst>
                  <a:ext uri="{FF2B5EF4-FFF2-40B4-BE49-F238E27FC236}">
                    <a16:creationId xmlns:a16="http://schemas.microsoft.com/office/drawing/2014/main" id="{7635755B-2432-3B4C-6426-FB5AE60E46C0}"/>
                  </a:ext>
                </a:extLst>
              </p:cNvPr>
              <p:cNvGrpSpPr/>
              <p:nvPr/>
            </p:nvGrpSpPr>
            <p:grpSpPr>
              <a:xfrm>
                <a:off x="5458915" y="5352471"/>
                <a:ext cx="369332" cy="469942"/>
                <a:chOff x="5513159" y="5458226"/>
                <a:chExt cx="369332" cy="469942"/>
              </a:xfrm>
            </p:grpSpPr>
            <p:sp>
              <p:nvSpPr>
                <p:cNvPr id="38" name="TextBox 37">
                  <a:extLst>
                    <a:ext uri="{FF2B5EF4-FFF2-40B4-BE49-F238E27FC236}">
                      <a16:creationId xmlns:a16="http://schemas.microsoft.com/office/drawing/2014/main" id="{BA431D33-9647-6BBF-6E34-EE8E1A34DE9E}"/>
                    </a:ext>
                  </a:extLst>
                </p:cNvPr>
                <p:cNvSpPr txBox="1"/>
                <p:nvPr/>
              </p:nvSpPr>
              <p:spPr>
                <a:xfrm>
                  <a:off x="5546981" y="5593217"/>
                  <a:ext cx="301686" cy="334951"/>
                </a:xfrm>
                <a:prstGeom prst="rect">
                  <a:avLst/>
                </a:prstGeom>
                <a:noFill/>
              </p:spPr>
              <p:txBody>
                <a:bodyPr wrap="none" rtlCol="0">
                  <a:spAutoFit/>
                </a:bodyPr>
                <a:lstStyle/>
                <a:p>
                  <a:r>
                    <a:rPr lang="en-US" dirty="0"/>
                    <a:t>0</a:t>
                  </a:r>
                </a:p>
              </p:txBody>
            </p:sp>
            <p:sp>
              <p:nvSpPr>
                <p:cNvPr id="30" name="TextBox 29">
                  <a:extLst>
                    <a:ext uri="{FF2B5EF4-FFF2-40B4-BE49-F238E27FC236}">
                      <a16:creationId xmlns:a16="http://schemas.microsoft.com/office/drawing/2014/main" id="{9D713C11-5A6A-6428-C821-390A582F0213}"/>
                    </a:ext>
                  </a:extLst>
                </p:cNvPr>
                <p:cNvSpPr txBox="1"/>
                <p:nvPr/>
              </p:nvSpPr>
              <p:spPr>
                <a:xfrm rot="5400000">
                  <a:off x="5604229" y="5367156"/>
                  <a:ext cx="187191" cy="369332"/>
                </a:xfrm>
                <a:prstGeom prst="rect">
                  <a:avLst/>
                </a:prstGeom>
                <a:noFill/>
              </p:spPr>
              <p:txBody>
                <a:bodyPr wrap="square" rtlCol="0">
                  <a:spAutoFit/>
                </a:bodyPr>
                <a:lstStyle/>
                <a:p>
                  <a:r>
                    <a:rPr lang="en-US" dirty="0"/>
                    <a:t>-</a:t>
                  </a:r>
                </a:p>
              </p:txBody>
            </p:sp>
          </p:grpSp>
        </p:grpSp>
      </p:grpSp>
    </p:spTree>
    <p:extLst>
      <p:ext uri="{BB962C8B-B14F-4D97-AF65-F5344CB8AC3E}">
        <p14:creationId xmlns:p14="http://schemas.microsoft.com/office/powerpoint/2010/main" val="1603040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708EC97-67E5-3845-964F-B939179BD44E}"/>
              </a:ext>
            </a:extLst>
          </p:cNvPr>
          <p:cNvSpPr txBox="1"/>
          <p:nvPr/>
        </p:nvSpPr>
        <p:spPr>
          <a:xfrm>
            <a:off x="529327" y="422858"/>
            <a:ext cx="8928791" cy="861774"/>
          </a:xfrm>
          <a:prstGeom prst="rect">
            <a:avLst/>
          </a:prstGeom>
          <a:noFill/>
        </p:spPr>
        <p:txBody>
          <a:bodyPr wrap="none" rtlCol="0">
            <a:spAutoFit/>
          </a:bodyPr>
          <a:lstStyle/>
          <a:p>
            <a:r>
              <a:rPr lang="en-US" sz="5000" b="1" u="sng" dirty="0">
                <a:solidFill>
                  <a:srgbClr val="0B4752"/>
                </a:solidFill>
              </a:rPr>
              <a:t>The Metric: F1 Score Explained II.</a:t>
            </a:r>
          </a:p>
        </p:txBody>
      </p:sp>
      <p:sp>
        <p:nvSpPr>
          <p:cNvPr id="11" name="TextBox 10">
            <a:extLst>
              <a:ext uri="{FF2B5EF4-FFF2-40B4-BE49-F238E27FC236}">
                <a16:creationId xmlns:a16="http://schemas.microsoft.com/office/drawing/2014/main" id="{161B54D5-88A3-9C45-8553-832CB5902907}"/>
              </a:ext>
            </a:extLst>
          </p:cNvPr>
          <p:cNvSpPr txBox="1"/>
          <p:nvPr/>
        </p:nvSpPr>
        <p:spPr>
          <a:xfrm>
            <a:off x="582323" y="1789530"/>
            <a:ext cx="5252790" cy="923330"/>
          </a:xfrm>
          <a:prstGeom prst="rect">
            <a:avLst/>
          </a:prstGeom>
          <a:noFill/>
        </p:spPr>
        <p:txBody>
          <a:bodyPr wrap="square" rtlCol="0">
            <a:spAutoFit/>
          </a:bodyPr>
          <a:lstStyle/>
          <a:p>
            <a:pPr marL="457200" indent="-457200">
              <a:buFont typeface="Arial" panose="020B0604020202020204" pitchFamily="34" charset="0"/>
              <a:buChar char="•"/>
            </a:pPr>
            <a:r>
              <a:rPr lang="en-US" b="1" dirty="0">
                <a:solidFill>
                  <a:schemeClr val="tx1">
                    <a:lumMod val="65000"/>
                    <a:lumOff val="35000"/>
                  </a:schemeClr>
                </a:solidFill>
              </a:rPr>
              <a:t>In our use case, which is exploratory analysis, we simply want to predict the  information as accurately as possible.</a:t>
            </a:r>
          </a:p>
        </p:txBody>
      </p:sp>
      <p:sp>
        <p:nvSpPr>
          <p:cNvPr id="14" name="Rectangle 13">
            <a:extLst>
              <a:ext uri="{FF2B5EF4-FFF2-40B4-BE49-F238E27FC236}">
                <a16:creationId xmlns:a16="http://schemas.microsoft.com/office/drawing/2014/main" id="{B39C5ABA-990F-0740-9772-0AF45DAF497B}"/>
              </a:ext>
            </a:extLst>
          </p:cNvPr>
          <p:cNvSpPr/>
          <p:nvPr/>
        </p:nvSpPr>
        <p:spPr>
          <a:xfrm>
            <a:off x="141402" y="207390"/>
            <a:ext cx="11774078" cy="634423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7286300-157A-66F7-BED8-B4AC7304B060}"/>
              </a:ext>
            </a:extLst>
          </p:cNvPr>
          <p:cNvSpPr txBox="1"/>
          <p:nvPr/>
        </p:nvSpPr>
        <p:spPr>
          <a:xfrm>
            <a:off x="5935851" y="2805193"/>
            <a:ext cx="184731" cy="369332"/>
          </a:xfrm>
          <a:prstGeom prst="rect">
            <a:avLst/>
          </a:prstGeom>
          <a:noFill/>
        </p:spPr>
        <p:txBody>
          <a:bodyPr wrap="none" rtlCol="0">
            <a:spAutoFit/>
          </a:bodyPr>
          <a:lstStyle/>
          <a:p>
            <a:endParaRPr lang="en-US" dirty="0"/>
          </a:p>
        </p:txBody>
      </p:sp>
      <p:sp>
        <p:nvSpPr>
          <p:cNvPr id="16" name="TextBox 15">
            <a:extLst>
              <a:ext uri="{FF2B5EF4-FFF2-40B4-BE49-F238E27FC236}">
                <a16:creationId xmlns:a16="http://schemas.microsoft.com/office/drawing/2014/main" id="{AEA586B2-5171-F89D-8B90-F56B3C4C14C0}"/>
              </a:ext>
            </a:extLst>
          </p:cNvPr>
          <p:cNvSpPr txBox="1"/>
          <p:nvPr/>
        </p:nvSpPr>
        <p:spPr>
          <a:xfrm>
            <a:off x="6966488" y="3045417"/>
            <a:ext cx="184731" cy="369332"/>
          </a:xfrm>
          <a:prstGeom prst="rect">
            <a:avLst/>
          </a:prstGeom>
          <a:noFill/>
        </p:spPr>
        <p:txBody>
          <a:bodyPr wrap="none" rtlCol="0">
            <a:spAutoFit/>
          </a:bodyPr>
          <a:lstStyle/>
          <a:p>
            <a:endParaRPr lang="en-US" dirty="0"/>
          </a:p>
        </p:txBody>
      </p:sp>
      <p:grpSp>
        <p:nvGrpSpPr>
          <p:cNvPr id="5" name="Group 4">
            <a:extLst>
              <a:ext uri="{FF2B5EF4-FFF2-40B4-BE49-F238E27FC236}">
                <a16:creationId xmlns:a16="http://schemas.microsoft.com/office/drawing/2014/main" id="{0A31CA12-F9CE-9C6E-C7F3-D0E550CDEA18}"/>
              </a:ext>
            </a:extLst>
          </p:cNvPr>
          <p:cNvGrpSpPr/>
          <p:nvPr/>
        </p:nvGrpSpPr>
        <p:grpSpPr>
          <a:xfrm>
            <a:off x="5768247" y="1673817"/>
            <a:ext cx="5924726" cy="1131376"/>
            <a:chOff x="6904495" y="1673817"/>
            <a:chExt cx="4788478" cy="91440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B7417B4-6EA0-CF8C-77D8-EBCDC2800E36}"/>
                    </a:ext>
                  </a:extLst>
                </p:cNvPr>
                <p:cNvSpPr txBox="1"/>
                <p:nvPr/>
              </p:nvSpPr>
              <p:spPr>
                <a:xfrm>
                  <a:off x="6904495" y="1797272"/>
                  <a:ext cx="4788478" cy="5394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𝑎𝑐𝑐𝑢𝑟𝑎𝑐𝑦</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𝑐𝑜𝑟𝑟𝑒𝑐𝑡</m:t>
                            </m:r>
                            <m:r>
                              <a:rPr lang="en-US" b="0" i="1" smtClean="0">
                                <a:latin typeface="Cambria Math" panose="02040503050406030204" pitchFamily="18" charset="0"/>
                              </a:rPr>
                              <m:t> </m:t>
                            </m:r>
                            <m:r>
                              <a:rPr lang="en-US" b="0" i="1" smtClean="0">
                                <a:latin typeface="Cambria Math" panose="02040503050406030204" pitchFamily="18" charset="0"/>
                              </a:rPr>
                              <m:t>𝑝𝑟𝑒𝑑𝑖𝑐𝑡𝑖𝑜𝑛𝑠</m:t>
                            </m:r>
                          </m:num>
                          <m:den>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𝑡𝑜𝑡𝑎𝑙</m:t>
                            </m:r>
                            <m:r>
                              <a:rPr lang="en-US" b="0" i="1" smtClean="0">
                                <a:latin typeface="Cambria Math" panose="02040503050406030204" pitchFamily="18" charset="0"/>
                              </a:rPr>
                              <m:t> </m:t>
                            </m:r>
                            <m:r>
                              <a:rPr lang="en-US" b="0" i="1" smtClean="0">
                                <a:latin typeface="Cambria Math" panose="02040503050406030204" pitchFamily="18" charset="0"/>
                              </a:rPr>
                              <m:t>𝑝𝑟𝑒𝑑𝑖𝑐𝑖𝑡𝑖𝑜𝑛𝑠</m:t>
                            </m:r>
                          </m:den>
                        </m:f>
                      </m:oMath>
                    </m:oMathPara>
                  </a14:m>
                  <a:endParaRPr lang="en-US" dirty="0"/>
                </a:p>
              </p:txBody>
            </p:sp>
          </mc:Choice>
          <mc:Fallback xmlns="">
            <p:sp>
              <p:nvSpPr>
                <p:cNvPr id="2" name="TextBox 1">
                  <a:extLst>
                    <a:ext uri="{FF2B5EF4-FFF2-40B4-BE49-F238E27FC236}">
                      <a16:creationId xmlns:a16="http://schemas.microsoft.com/office/drawing/2014/main" id="{DB7417B4-6EA0-CF8C-77D8-EBCDC2800E36}"/>
                    </a:ext>
                  </a:extLst>
                </p:cNvPr>
                <p:cNvSpPr txBox="1">
                  <a:spLocks noRot="1" noChangeAspect="1" noMove="1" noResize="1" noEditPoints="1" noAdjustHandles="1" noChangeArrowheads="1" noChangeShapeType="1" noTextEdit="1"/>
                </p:cNvSpPr>
                <p:nvPr/>
              </p:nvSpPr>
              <p:spPr>
                <a:xfrm>
                  <a:off x="6904495" y="1797272"/>
                  <a:ext cx="4788478" cy="539478"/>
                </a:xfrm>
                <a:prstGeom prst="rect">
                  <a:avLst/>
                </a:prstGeom>
                <a:blipFill>
                  <a:blip r:embed="rId3"/>
                  <a:stretch>
                    <a:fillRect b="-9434"/>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D708785A-D638-E185-58DB-D4DF4B5BAC30}"/>
                </a:ext>
              </a:extLst>
            </p:cNvPr>
            <p:cNvSpPr/>
            <p:nvPr/>
          </p:nvSpPr>
          <p:spPr>
            <a:xfrm>
              <a:off x="6904496" y="1673817"/>
              <a:ext cx="4788477" cy="914400"/>
            </a:xfrm>
            <a:prstGeom prst="rect">
              <a:avLst/>
            </a:prstGeom>
            <a:noFill/>
            <a:ln w="57150">
              <a:solidFill>
                <a:srgbClr val="144A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2BC6AA1E-5198-69D5-1686-30B36D5B73E5}"/>
              </a:ext>
            </a:extLst>
          </p:cNvPr>
          <p:cNvSpPr txBox="1"/>
          <p:nvPr/>
        </p:nvSpPr>
        <p:spPr>
          <a:xfrm>
            <a:off x="582322" y="3091912"/>
            <a:ext cx="11110651"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tx1">
                    <a:lumMod val="65000"/>
                    <a:lumOff val="35000"/>
                  </a:schemeClr>
                </a:solidFill>
              </a:rPr>
              <a:t>Using a metric such as accuracy, for example, that calculates the number of correct predictions made, divided by the  number of total predictions, can be misleading when working on an imbalanced data set. </a:t>
            </a:r>
          </a:p>
          <a:p>
            <a:endParaRPr lang="en-US" b="1" dirty="0">
              <a:solidFill>
                <a:schemeClr val="tx1">
                  <a:lumMod val="65000"/>
                  <a:lumOff val="35000"/>
                </a:schemeClr>
              </a:solidFill>
            </a:endParaRPr>
          </a:p>
          <a:p>
            <a:pPr marL="285750" indent="-285750">
              <a:buFont typeface="Arial" panose="020B0604020202020204" pitchFamily="34" charset="0"/>
              <a:buChar char="•"/>
            </a:pPr>
            <a:r>
              <a:rPr lang="en-US" b="1" dirty="0">
                <a:solidFill>
                  <a:schemeClr val="tx1">
                    <a:lumMod val="65000"/>
                    <a:lumOff val="35000"/>
                  </a:schemeClr>
                </a:solidFill>
              </a:rPr>
              <a:t>Let us say for example, that we want to create a model that predicts how many boys playing baseball as high school seniors, will make it into the MLB. For argument’s sake, let us put the actual percentage as 1%, or (1/100).  If we created a model that did nothing more than simply predict that nobody ever made it into the MLB, the accuracy score of that model would still be 99%.</a:t>
            </a:r>
          </a:p>
          <a:p>
            <a:pPr marL="285750" indent="-285750">
              <a:buFont typeface="Arial" panose="020B0604020202020204" pitchFamily="34" charset="0"/>
              <a:buChar char="•"/>
            </a:pPr>
            <a:endParaRPr lang="en-US" b="1" dirty="0">
              <a:solidFill>
                <a:schemeClr val="tx1">
                  <a:lumMod val="65000"/>
                  <a:lumOff val="35000"/>
                </a:schemeClr>
              </a:solidFill>
            </a:endParaRPr>
          </a:p>
          <a:p>
            <a:pPr marL="285750" indent="-285750">
              <a:buFont typeface="Arial" panose="020B0604020202020204" pitchFamily="34" charset="0"/>
              <a:buChar char="•"/>
            </a:pPr>
            <a:r>
              <a:rPr lang="en-US" b="1" dirty="0">
                <a:solidFill>
                  <a:schemeClr val="tx1">
                    <a:lumMod val="65000"/>
                    <a:lumOff val="35000"/>
                  </a:schemeClr>
                </a:solidFill>
              </a:rPr>
              <a:t>This example illustrates how on an imbalanced data set, how even a ‘useless’ model, that does nothing more than choose the more likely possibility all the time, can still produce a high accuracy score. </a:t>
            </a:r>
          </a:p>
        </p:txBody>
      </p:sp>
    </p:spTree>
    <p:extLst>
      <p:ext uri="{BB962C8B-B14F-4D97-AF65-F5344CB8AC3E}">
        <p14:creationId xmlns:p14="http://schemas.microsoft.com/office/powerpoint/2010/main" val="2979926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708EC97-67E5-3845-964F-B939179BD44E}"/>
              </a:ext>
            </a:extLst>
          </p:cNvPr>
          <p:cNvSpPr txBox="1"/>
          <p:nvPr/>
        </p:nvSpPr>
        <p:spPr>
          <a:xfrm>
            <a:off x="529327" y="422858"/>
            <a:ext cx="8928791" cy="861774"/>
          </a:xfrm>
          <a:prstGeom prst="rect">
            <a:avLst/>
          </a:prstGeom>
          <a:noFill/>
        </p:spPr>
        <p:txBody>
          <a:bodyPr wrap="none" rtlCol="0">
            <a:spAutoFit/>
          </a:bodyPr>
          <a:lstStyle/>
          <a:p>
            <a:r>
              <a:rPr lang="en-US" sz="5000" b="1" u="sng" dirty="0">
                <a:solidFill>
                  <a:srgbClr val="0B4752"/>
                </a:solidFill>
              </a:rPr>
              <a:t>The Metric: F1 Score Explained III</a:t>
            </a:r>
          </a:p>
        </p:txBody>
      </p:sp>
      <p:sp>
        <p:nvSpPr>
          <p:cNvPr id="11" name="TextBox 10">
            <a:extLst>
              <a:ext uri="{FF2B5EF4-FFF2-40B4-BE49-F238E27FC236}">
                <a16:creationId xmlns:a16="http://schemas.microsoft.com/office/drawing/2014/main" id="{161B54D5-88A3-9C45-8553-832CB5902907}"/>
              </a:ext>
            </a:extLst>
          </p:cNvPr>
          <p:cNvSpPr txBox="1"/>
          <p:nvPr/>
        </p:nvSpPr>
        <p:spPr>
          <a:xfrm>
            <a:off x="582322" y="2172940"/>
            <a:ext cx="6718399" cy="2554545"/>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chemeClr val="tx1">
                    <a:lumMod val="65000"/>
                    <a:lumOff val="35000"/>
                  </a:schemeClr>
                </a:solidFill>
              </a:rPr>
              <a:t>This imbalance is what makes the f1 score metric a very appealing option. It takes data imbalance into consideration by penalizing false positives and false negatives, thereby, at the same time, rewarding true positives, and true negatives.</a:t>
            </a:r>
          </a:p>
          <a:p>
            <a:pPr marL="342900" indent="-342900">
              <a:buFont typeface="Arial" panose="020B0604020202020204" pitchFamily="34" charset="0"/>
              <a:buChar char="•"/>
            </a:pPr>
            <a:endParaRPr lang="en-US" sz="2000" b="1" dirty="0">
              <a:solidFill>
                <a:schemeClr val="tx1">
                  <a:lumMod val="65000"/>
                  <a:lumOff val="35000"/>
                </a:schemeClr>
              </a:solidFill>
            </a:endParaRPr>
          </a:p>
          <a:p>
            <a:pPr marL="342900" indent="-342900">
              <a:buFont typeface="Arial" panose="020B0604020202020204" pitchFamily="34" charset="0"/>
              <a:buChar char="•"/>
            </a:pPr>
            <a:r>
              <a:rPr lang="en-US" sz="2000" b="1" dirty="0">
                <a:solidFill>
                  <a:schemeClr val="tx1">
                    <a:lumMod val="65000"/>
                    <a:lumOff val="35000"/>
                  </a:schemeClr>
                </a:solidFill>
              </a:rPr>
              <a:t>The f1 metric not only rewards the model for correct predictions, but is not ‘misled’ by imbalanced data sets.</a:t>
            </a:r>
          </a:p>
        </p:txBody>
      </p:sp>
      <p:sp>
        <p:nvSpPr>
          <p:cNvPr id="14" name="Rectangle 13">
            <a:extLst>
              <a:ext uri="{FF2B5EF4-FFF2-40B4-BE49-F238E27FC236}">
                <a16:creationId xmlns:a16="http://schemas.microsoft.com/office/drawing/2014/main" id="{B39C5ABA-990F-0740-9772-0AF45DAF497B}"/>
              </a:ext>
            </a:extLst>
          </p:cNvPr>
          <p:cNvSpPr/>
          <p:nvPr/>
        </p:nvSpPr>
        <p:spPr>
          <a:xfrm>
            <a:off x="141402" y="207390"/>
            <a:ext cx="11774078" cy="634423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7286300-157A-66F7-BED8-B4AC7304B060}"/>
              </a:ext>
            </a:extLst>
          </p:cNvPr>
          <p:cNvSpPr txBox="1"/>
          <p:nvPr/>
        </p:nvSpPr>
        <p:spPr>
          <a:xfrm>
            <a:off x="5935851" y="2805193"/>
            <a:ext cx="184731" cy="369332"/>
          </a:xfrm>
          <a:prstGeom prst="rect">
            <a:avLst/>
          </a:prstGeom>
          <a:noFill/>
        </p:spPr>
        <p:txBody>
          <a:bodyPr wrap="none" rtlCol="0">
            <a:spAutoFit/>
          </a:bodyPr>
          <a:lstStyle/>
          <a:p>
            <a:endParaRPr lang="en-US" dirty="0"/>
          </a:p>
        </p:txBody>
      </p:sp>
      <p:graphicFrame>
        <p:nvGraphicFramePr>
          <p:cNvPr id="8" name="Table 9">
            <a:extLst>
              <a:ext uri="{FF2B5EF4-FFF2-40B4-BE49-F238E27FC236}">
                <a16:creationId xmlns:a16="http://schemas.microsoft.com/office/drawing/2014/main" id="{A2ADF50F-0B53-51B9-F0C3-B2BAE128C014}"/>
              </a:ext>
            </a:extLst>
          </p:cNvPr>
          <p:cNvGraphicFramePr>
            <a:graphicFrameLocks noGrp="1"/>
          </p:cNvGraphicFramePr>
          <p:nvPr>
            <p:extLst>
              <p:ext uri="{D42A27DB-BD31-4B8C-83A1-F6EECF244321}">
                <p14:modId xmlns:p14="http://schemas.microsoft.com/office/powerpoint/2010/main" val="415851143"/>
              </p:ext>
            </p:extLst>
          </p:nvPr>
        </p:nvGraphicFramePr>
        <p:xfrm>
          <a:off x="8459693" y="1450696"/>
          <a:ext cx="2651898" cy="2767926"/>
        </p:xfrm>
        <a:graphic>
          <a:graphicData uri="http://schemas.openxmlformats.org/drawingml/2006/table">
            <a:tbl>
              <a:tblPr firstRow="1" bandRow="1">
                <a:solidFill>
                  <a:schemeClr val="accent2">
                    <a:lumMod val="60000"/>
                    <a:lumOff val="40000"/>
                  </a:schemeClr>
                </a:solidFill>
                <a:tableStyleId>{5C22544A-7EE6-4342-B048-85BDC9FD1C3A}</a:tableStyleId>
              </a:tblPr>
              <a:tblGrid>
                <a:gridCol w="1325949">
                  <a:extLst>
                    <a:ext uri="{9D8B030D-6E8A-4147-A177-3AD203B41FA5}">
                      <a16:colId xmlns:a16="http://schemas.microsoft.com/office/drawing/2014/main" val="1153612377"/>
                    </a:ext>
                  </a:extLst>
                </a:gridCol>
                <a:gridCol w="1325949">
                  <a:extLst>
                    <a:ext uri="{9D8B030D-6E8A-4147-A177-3AD203B41FA5}">
                      <a16:colId xmlns:a16="http://schemas.microsoft.com/office/drawing/2014/main" val="2429927643"/>
                    </a:ext>
                  </a:extLst>
                </a:gridCol>
              </a:tblGrid>
              <a:tr h="1383963">
                <a:tc>
                  <a:txBody>
                    <a:bodyPr/>
                    <a:lstStyle/>
                    <a:p>
                      <a:r>
                        <a:rPr lang="en-US" sz="4000" dirty="0">
                          <a:ln>
                            <a:solidFill>
                              <a:srgbClr val="0B4752"/>
                            </a:solidFill>
                          </a:ln>
                          <a:solidFill>
                            <a:schemeClr val="tx1"/>
                          </a:solidFill>
                        </a:rPr>
                        <a:t>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E1F2"/>
                    </a:solidFill>
                  </a:tcPr>
                </a:tc>
                <a:tc>
                  <a:txBody>
                    <a:bodyPr/>
                    <a:lstStyle/>
                    <a:p>
                      <a:r>
                        <a:rPr lang="en-US" sz="4000" dirty="0">
                          <a:ln>
                            <a:solidFill>
                              <a:srgbClr val="0B4752"/>
                            </a:solidFill>
                          </a:ln>
                          <a:solidFill>
                            <a:schemeClr val="tx1"/>
                          </a:solidFill>
                        </a:rPr>
                        <a:t>FP</a:t>
                      </a:r>
                    </a:p>
                    <a:p>
                      <a:r>
                        <a:rPr lang="en-US" dirty="0">
                          <a:ln>
                            <a:solidFill>
                              <a:srgbClr val="0B4752"/>
                            </a:solidFill>
                          </a:ln>
                          <a:solidFill>
                            <a:srgbClr val="0B4752"/>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44A7F"/>
                    </a:solidFill>
                  </a:tcPr>
                </a:tc>
                <a:extLst>
                  <a:ext uri="{0D108BD9-81ED-4DB2-BD59-A6C34878D82A}">
                    <a16:rowId xmlns:a16="http://schemas.microsoft.com/office/drawing/2014/main" val="4150161753"/>
                  </a:ext>
                </a:extLst>
              </a:tr>
              <a:tr h="1383963">
                <a:tc>
                  <a:txBody>
                    <a:bodyPr/>
                    <a:lstStyle/>
                    <a:p>
                      <a:r>
                        <a:rPr lang="en-US" sz="4000" b="1" dirty="0">
                          <a:ln>
                            <a:solidFill>
                              <a:srgbClr val="0B4752"/>
                            </a:solidFill>
                          </a:ln>
                          <a:solidFill>
                            <a:schemeClr val="tx1"/>
                          </a:solidFill>
                        </a:rPr>
                        <a:t>FN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44A7F"/>
                    </a:solidFill>
                  </a:tcPr>
                </a:tc>
                <a:tc>
                  <a:txBody>
                    <a:bodyPr/>
                    <a:lstStyle/>
                    <a:p>
                      <a:r>
                        <a:rPr lang="en-US" sz="4000" b="1" dirty="0">
                          <a:ln>
                            <a:solidFill>
                              <a:srgbClr val="0B4752"/>
                            </a:solidFill>
                          </a:ln>
                          <a:solidFill>
                            <a:schemeClr val="tx1"/>
                          </a:solidFill>
                        </a:rPr>
                        <a:t>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E1F2"/>
                    </a:solidFill>
                  </a:tcPr>
                </a:tc>
                <a:extLst>
                  <a:ext uri="{0D108BD9-81ED-4DB2-BD59-A6C34878D82A}">
                    <a16:rowId xmlns:a16="http://schemas.microsoft.com/office/drawing/2014/main" val="2704566055"/>
                  </a:ext>
                </a:extLst>
              </a:tr>
            </a:tbl>
          </a:graphicData>
        </a:graphic>
      </p:graphicFrame>
      <p:grpSp>
        <p:nvGrpSpPr>
          <p:cNvPr id="50" name="Group 49">
            <a:extLst>
              <a:ext uri="{FF2B5EF4-FFF2-40B4-BE49-F238E27FC236}">
                <a16:creationId xmlns:a16="http://schemas.microsoft.com/office/drawing/2014/main" id="{EC239247-5472-7B6E-BAC5-99445AFAA160}"/>
              </a:ext>
            </a:extLst>
          </p:cNvPr>
          <p:cNvGrpSpPr/>
          <p:nvPr/>
        </p:nvGrpSpPr>
        <p:grpSpPr>
          <a:xfrm>
            <a:off x="7710930" y="1970484"/>
            <a:ext cx="3032747" cy="3032054"/>
            <a:chOff x="4224778" y="3094111"/>
            <a:chExt cx="3032747" cy="3032054"/>
          </a:xfrm>
        </p:grpSpPr>
        <p:sp>
          <p:nvSpPr>
            <p:cNvPr id="24" name="TextBox 23">
              <a:extLst>
                <a:ext uri="{FF2B5EF4-FFF2-40B4-BE49-F238E27FC236}">
                  <a16:creationId xmlns:a16="http://schemas.microsoft.com/office/drawing/2014/main" id="{5ADD1E24-9CD5-29A9-B77A-32074FDD4F50}"/>
                </a:ext>
              </a:extLst>
            </p:cNvPr>
            <p:cNvSpPr txBox="1"/>
            <p:nvPr/>
          </p:nvSpPr>
          <p:spPr>
            <a:xfrm rot="16200000">
              <a:off x="3795173" y="3854066"/>
              <a:ext cx="1197764" cy="338554"/>
            </a:xfrm>
            <a:prstGeom prst="rect">
              <a:avLst/>
            </a:prstGeom>
            <a:noFill/>
          </p:spPr>
          <p:txBody>
            <a:bodyPr wrap="none" rtlCol="0">
              <a:spAutoFit/>
            </a:bodyPr>
            <a:lstStyle/>
            <a:p>
              <a:r>
                <a:rPr lang="en-US" sz="1600" dirty="0"/>
                <a:t>Actual Label</a:t>
              </a:r>
            </a:p>
          </p:txBody>
        </p:sp>
        <p:sp>
          <p:nvSpPr>
            <p:cNvPr id="47" name="TextBox 46">
              <a:extLst>
                <a:ext uri="{FF2B5EF4-FFF2-40B4-BE49-F238E27FC236}">
                  <a16:creationId xmlns:a16="http://schemas.microsoft.com/office/drawing/2014/main" id="{2031F226-DA08-757F-866F-4EF6F40917BC}"/>
                </a:ext>
              </a:extLst>
            </p:cNvPr>
            <p:cNvSpPr txBox="1"/>
            <p:nvPr/>
          </p:nvSpPr>
          <p:spPr>
            <a:xfrm>
              <a:off x="5518652" y="5787611"/>
              <a:ext cx="1561133" cy="338554"/>
            </a:xfrm>
            <a:prstGeom prst="rect">
              <a:avLst/>
            </a:prstGeom>
            <a:noFill/>
          </p:spPr>
          <p:txBody>
            <a:bodyPr wrap="none" rtlCol="0">
              <a:spAutoFit/>
            </a:bodyPr>
            <a:lstStyle/>
            <a:p>
              <a:r>
                <a:rPr lang="en-US" sz="1600" dirty="0"/>
                <a:t>Predicated Label</a:t>
              </a:r>
            </a:p>
          </p:txBody>
        </p:sp>
        <p:grpSp>
          <p:nvGrpSpPr>
            <p:cNvPr id="49" name="Group 48">
              <a:extLst>
                <a:ext uri="{FF2B5EF4-FFF2-40B4-BE49-F238E27FC236}">
                  <a16:creationId xmlns:a16="http://schemas.microsoft.com/office/drawing/2014/main" id="{D5BD3F87-C5A0-C883-9CA7-5CE35DF357C8}"/>
                </a:ext>
              </a:extLst>
            </p:cNvPr>
            <p:cNvGrpSpPr/>
            <p:nvPr/>
          </p:nvGrpSpPr>
          <p:grpSpPr>
            <a:xfrm>
              <a:off x="4578566" y="3094111"/>
              <a:ext cx="2678959" cy="2770264"/>
              <a:chOff x="4578566" y="3094111"/>
              <a:chExt cx="2678959" cy="2770264"/>
            </a:xfrm>
          </p:grpSpPr>
          <p:sp>
            <p:nvSpPr>
              <p:cNvPr id="28" name="TextBox 27">
                <a:extLst>
                  <a:ext uri="{FF2B5EF4-FFF2-40B4-BE49-F238E27FC236}">
                    <a16:creationId xmlns:a16="http://schemas.microsoft.com/office/drawing/2014/main" id="{0265AE55-8482-8C5D-710F-F9D1F6435C5C}"/>
                  </a:ext>
                </a:extLst>
              </p:cNvPr>
              <p:cNvSpPr txBox="1"/>
              <p:nvPr/>
            </p:nvSpPr>
            <p:spPr>
              <a:xfrm>
                <a:off x="4578566" y="4640761"/>
                <a:ext cx="372218" cy="369332"/>
              </a:xfrm>
              <a:prstGeom prst="rect">
                <a:avLst/>
              </a:prstGeom>
              <a:noFill/>
            </p:spPr>
            <p:txBody>
              <a:bodyPr wrap="none" rtlCol="0">
                <a:spAutoFit/>
              </a:bodyPr>
              <a:lstStyle/>
              <a:p>
                <a:r>
                  <a:rPr lang="en-US" dirty="0"/>
                  <a:t>1-</a:t>
                </a:r>
              </a:p>
            </p:txBody>
          </p:sp>
          <p:sp>
            <p:nvSpPr>
              <p:cNvPr id="27" name="TextBox 26">
                <a:extLst>
                  <a:ext uri="{FF2B5EF4-FFF2-40B4-BE49-F238E27FC236}">
                    <a16:creationId xmlns:a16="http://schemas.microsoft.com/office/drawing/2014/main" id="{DCEB4A5B-EC40-AF82-7A70-1C286F01DBFB}"/>
                  </a:ext>
                </a:extLst>
              </p:cNvPr>
              <p:cNvSpPr txBox="1"/>
              <p:nvPr/>
            </p:nvSpPr>
            <p:spPr>
              <a:xfrm>
                <a:off x="4578566" y="3094111"/>
                <a:ext cx="372218" cy="369332"/>
              </a:xfrm>
              <a:prstGeom prst="rect">
                <a:avLst/>
              </a:prstGeom>
              <a:noFill/>
            </p:spPr>
            <p:txBody>
              <a:bodyPr wrap="square" rtlCol="0">
                <a:spAutoFit/>
              </a:bodyPr>
              <a:lstStyle/>
              <a:p>
                <a:r>
                  <a:rPr lang="en-US" dirty="0"/>
                  <a:t>0-</a:t>
                </a:r>
              </a:p>
            </p:txBody>
          </p:sp>
          <p:grpSp>
            <p:nvGrpSpPr>
              <p:cNvPr id="45" name="Group 44">
                <a:extLst>
                  <a:ext uri="{FF2B5EF4-FFF2-40B4-BE49-F238E27FC236}">
                    <a16:creationId xmlns:a16="http://schemas.microsoft.com/office/drawing/2014/main" id="{F0B04CE7-268A-59A2-A043-2FAD843548ED}"/>
                  </a:ext>
                </a:extLst>
              </p:cNvPr>
              <p:cNvGrpSpPr/>
              <p:nvPr/>
            </p:nvGrpSpPr>
            <p:grpSpPr>
              <a:xfrm>
                <a:off x="6888193" y="5352471"/>
                <a:ext cx="369332" cy="511904"/>
                <a:chOff x="6869243" y="5416264"/>
                <a:chExt cx="369332" cy="511904"/>
              </a:xfrm>
            </p:grpSpPr>
            <p:sp>
              <p:nvSpPr>
                <p:cNvPr id="31" name="TextBox 30">
                  <a:extLst>
                    <a:ext uri="{FF2B5EF4-FFF2-40B4-BE49-F238E27FC236}">
                      <a16:creationId xmlns:a16="http://schemas.microsoft.com/office/drawing/2014/main" id="{45A131E2-7177-9DE8-2A27-33410CD9B8B6}"/>
                    </a:ext>
                  </a:extLst>
                </p:cNvPr>
                <p:cNvSpPr txBox="1"/>
                <p:nvPr/>
              </p:nvSpPr>
              <p:spPr>
                <a:xfrm rot="5400000">
                  <a:off x="6926310" y="5359197"/>
                  <a:ext cx="255198" cy="369332"/>
                </a:xfrm>
                <a:prstGeom prst="rect">
                  <a:avLst/>
                </a:prstGeom>
                <a:noFill/>
              </p:spPr>
              <p:txBody>
                <a:bodyPr wrap="none" rtlCol="0">
                  <a:spAutoFit/>
                </a:bodyPr>
                <a:lstStyle/>
                <a:p>
                  <a:r>
                    <a:rPr lang="en-US" dirty="0"/>
                    <a:t>-</a:t>
                  </a:r>
                </a:p>
              </p:txBody>
            </p:sp>
            <p:sp>
              <p:nvSpPr>
                <p:cNvPr id="39" name="TextBox 38">
                  <a:extLst>
                    <a:ext uri="{FF2B5EF4-FFF2-40B4-BE49-F238E27FC236}">
                      <a16:creationId xmlns:a16="http://schemas.microsoft.com/office/drawing/2014/main" id="{A3D144B8-A33E-AB7D-709A-CD82A617B573}"/>
                    </a:ext>
                  </a:extLst>
                </p:cNvPr>
                <p:cNvSpPr txBox="1"/>
                <p:nvPr/>
              </p:nvSpPr>
              <p:spPr>
                <a:xfrm>
                  <a:off x="6903066" y="5558836"/>
                  <a:ext cx="301686" cy="369332"/>
                </a:xfrm>
                <a:prstGeom prst="rect">
                  <a:avLst/>
                </a:prstGeom>
                <a:noFill/>
              </p:spPr>
              <p:txBody>
                <a:bodyPr wrap="none" rtlCol="0">
                  <a:spAutoFit/>
                </a:bodyPr>
                <a:lstStyle/>
                <a:p>
                  <a:r>
                    <a:rPr lang="en-US" dirty="0"/>
                    <a:t>1</a:t>
                  </a:r>
                </a:p>
              </p:txBody>
            </p:sp>
          </p:grpSp>
          <p:grpSp>
            <p:nvGrpSpPr>
              <p:cNvPr id="44" name="Group 43">
                <a:extLst>
                  <a:ext uri="{FF2B5EF4-FFF2-40B4-BE49-F238E27FC236}">
                    <a16:creationId xmlns:a16="http://schemas.microsoft.com/office/drawing/2014/main" id="{7635755B-2432-3B4C-6426-FB5AE60E46C0}"/>
                  </a:ext>
                </a:extLst>
              </p:cNvPr>
              <p:cNvGrpSpPr/>
              <p:nvPr/>
            </p:nvGrpSpPr>
            <p:grpSpPr>
              <a:xfrm>
                <a:off x="5458915" y="5352471"/>
                <a:ext cx="369332" cy="469942"/>
                <a:chOff x="5513159" y="5458226"/>
                <a:chExt cx="369332" cy="469942"/>
              </a:xfrm>
            </p:grpSpPr>
            <p:sp>
              <p:nvSpPr>
                <p:cNvPr id="38" name="TextBox 37">
                  <a:extLst>
                    <a:ext uri="{FF2B5EF4-FFF2-40B4-BE49-F238E27FC236}">
                      <a16:creationId xmlns:a16="http://schemas.microsoft.com/office/drawing/2014/main" id="{BA431D33-9647-6BBF-6E34-EE8E1A34DE9E}"/>
                    </a:ext>
                  </a:extLst>
                </p:cNvPr>
                <p:cNvSpPr txBox="1"/>
                <p:nvPr/>
              </p:nvSpPr>
              <p:spPr>
                <a:xfrm>
                  <a:off x="5546981" y="5593217"/>
                  <a:ext cx="301686" cy="334951"/>
                </a:xfrm>
                <a:prstGeom prst="rect">
                  <a:avLst/>
                </a:prstGeom>
                <a:noFill/>
              </p:spPr>
              <p:txBody>
                <a:bodyPr wrap="none" rtlCol="0">
                  <a:spAutoFit/>
                </a:bodyPr>
                <a:lstStyle/>
                <a:p>
                  <a:r>
                    <a:rPr lang="en-US" dirty="0"/>
                    <a:t>0</a:t>
                  </a:r>
                </a:p>
              </p:txBody>
            </p:sp>
            <p:sp>
              <p:nvSpPr>
                <p:cNvPr id="30" name="TextBox 29">
                  <a:extLst>
                    <a:ext uri="{FF2B5EF4-FFF2-40B4-BE49-F238E27FC236}">
                      <a16:creationId xmlns:a16="http://schemas.microsoft.com/office/drawing/2014/main" id="{9D713C11-5A6A-6428-C821-390A582F0213}"/>
                    </a:ext>
                  </a:extLst>
                </p:cNvPr>
                <p:cNvSpPr txBox="1"/>
                <p:nvPr/>
              </p:nvSpPr>
              <p:spPr>
                <a:xfrm rot="5400000">
                  <a:off x="5604229" y="5367156"/>
                  <a:ext cx="187191" cy="369332"/>
                </a:xfrm>
                <a:prstGeom prst="rect">
                  <a:avLst/>
                </a:prstGeom>
                <a:noFill/>
              </p:spPr>
              <p:txBody>
                <a:bodyPr wrap="square" rtlCol="0">
                  <a:spAutoFit/>
                </a:bodyPr>
                <a:lstStyle/>
                <a:p>
                  <a:r>
                    <a:rPr lang="en-US" dirty="0"/>
                    <a:t>-</a:t>
                  </a:r>
                </a:p>
              </p:txBody>
            </p:sp>
          </p:grpSp>
        </p:grpSp>
      </p:grpSp>
    </p:spTree>
    <p:extLst>
      <p:ext uri="{BB962C8B-B14F-4D97-AF65-F5344CB8AC3E}">
        <p14:creationId xmlns:p14="http://schemas.microsoft.com/office/powerpoint/2010/main" val="1660791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708EC97-67E5-3845-964F-B939179BD44E}"/>
              </a:ext>
            </a:extLst>
          </p:cNvPr>
          <p:cNvSpPr txBox="1"/>
          <p:nvPr/>
        </p:nvSpPr>
        <p:spPr>
          <a:xfrm>
            <a:off x="529327" y="422858"/>
            <a:ext cx="6773777" cy="861774"/>
          </a:xfrm>
          <a:prstGeom prst="rect">
            <a:avLst/>
          </a:prstGeom>
          <a:noFill/>
        </p:spPr>
        <p:txBody>
          <a:bodyPr wrap="none" rtlCol="0">
            <a:spAutoFit/>
          </a:bodyPr>
          <a:lstStyle/>
          <a:p>
            <a:r>
              <a:rPr lang="en-US" sz="5000" b="1" u="sng" dirty="0">
                <a:solidFill>
                  <a:srgbClr val="0B4752"/>
                </a:solidFill>
              </a:rPr>
              <a:t>Model Recommendation</a:t>
            </a:r>
          </a:p>
        </p:txBody>
      </p:sp>
      <p:sp>
        <p:nvSpPr>
          <p:cNvPr id="11" name="TextBox 10">
            <a:extLst>
              <a:ext uri="{FF2B5EF4-FFF2-40B4-BE49-F238E27FC236}">
                <a16:creationId xmlns:a16="http://schemas.microsoft.com/office/drawing/2014/main" id="{161B54D5-88A3-9C45-8553-832CB5902907}"/>
              </a:ext>
            </a:extLst>
          </p:cNvPr>
          <p:cNvSpPr txBox="1"/>
          <p:nvPr/>
        </p:nvSpPr>
        <p:spPr>
          <a:xfrm>
            <a:off x="582322" y="1450696"/>
            <a:ext cx="6718399" cy="4093428"/>
          </a:xfrm>
          <a:prstGeom prst="rect">
            <a:avLst/>
          </a:prstGeom>
          <a:noFill/>
        </p:spPr>
        <p:txBody>
          <a:bodyPr wrap="square" rtlCol="0">
            <a:spAutoFit/>
          </a:bodyPr>
          <a:lstStyle/>
          <a:p>
            <a:r>
              <a:rPr lang="en-US" sz="2000" b="1" dirty="0">
                <a:solidFill>
                  <a:schemeClr val="tx1">
                    <a:lumMod val="65000"/>
                    <a:lumOff val="35000"/>
                  </a:schemeClr>
                </a:solidFill>
                <a:highlight>
                  <a:srgbClr val="FFFF00"/>
                </a:highlight>
              </a:rPr>
              <a:t>model</a:t>
            </a:r>
            <a:r>
              <a:rPr lang="en-US" sz="2000" b="1" dirty="0">
                <a:solidFill>
                  <a:schemeClr val="tx1">
                    <a:lumMod val="65000"/>
                    <a:lumOff val="35000"/>
                  </a:schemeClr>
                </a:solidFill>
              </a:rPr>
              <a:t>: Random Forest</a:t>
            </a:r>
          </a:p>
          <a:p>
            <a:endParaRPr lang="en-US" sz="2000" b="1" dirty="0">
              <a:solidFill>
                <a:schemeClr val="tx1">
                  <a:lumMod val="65000"/>
                  <a:lumOff val="35000"/>
                </a:schemeClr>
              </a:solidFill>
            </a:endParaRPr>
          </a:p>
          <a:p>
            <a:r>
              <a:rPr lang="en-US" sz="2000" b="1" dirty="0">
                <a:solidFill>
                  <a:schemeClr val="tx1">
                    <a:lumMod val="65000"/>
                    <a:lumOff val="35000"/>
                  </a:schemeClr>
                </a:solidFill>
                <a:highlight>
                  <a:srgbClr val="FFFF00"/>
                </a:highlight>
              </a:rPr>
              <a:t>metric</a:t>
            </a:r>
            <a:r>
              <a:rPr lang="en-US" sz="2000" b="1" dirty="0">
                <a:solidFill>
                  <a:schemeClr val="tx1">
                    <a:lumMod val="65000"/>
                    <a:lumOff val="35000"/>
                  </a:schemeClr>
                </a:solidFill>
              </a:rPr>
              <a:t>: F1 score</a:t>
            </a:r>
          </a:p>
          <a:p>
            <a:endParaRPr lang="en-US" sz="2000" b="1" dirty="0">
              <a:solidFill>
                <a:schemeClr val="tx1">
                  <a:lumMod val="65000"/>
                  <a:lumOff val="35000"/>
                </a:schemeClr>
              </a:solidFill>
            </a:endParaRPr>
          </a:p>
          <a:p>
            <a:r>
              <a:rPr lang="en-US" sz="2000" b="1" dirty="0">
                <a:solidFill>
                  <a:schemeClr val="tx1">
                    <a:lumMod val="65000"/>
                    <a:lumOff val="35000"/>
                  </a:schemeClr>
                </a:solidFill>
                <a:highlight>
                  <a:srgbClr val="FFFF00"/>
                </a:highlight>
              </a:rPr>
              <a:t>F1 score</a:t>
            </a:r>
            <a:r>
              <a:rPr lang="en-US" sz="2000" b="1" dirty="0">
                <a:solidFill>
                  <a:schemeClr val="tx1">
                    <a:lumMod val="65000"/>
                    <a:lumOff val="35000"/>
                  </a:schemeClr>
                </a:solidFill>
              </a:rPr>
              <a:t>: .65 </a:t>
            </a:r>
            <a:r>
              <a:rPr lang="en-US" sz="1400" b="1" dirty="0">
                <a:solidFill>
                  <a:schemeClr val="tx1">
                    <a:lumMod val="65000"/>
                    <a:lumOff val="35000"/>
                  </a:schemeClr>
                </a:solidFill>
              </a:rPr>
              <a:t>(with optimized threshold at ~ .57)</a:t>
            </a:r>
          </a:p>
          <a:p>
            <a:endParaRPr lang="en-US" sz="2000" b="1" dirty="0">
              <a:solidFill>
                <a:schemeClr val="tx1">
                  <a:lumMod val="65000"/>
                  <a:lumOff val="35000"/>
                </a:schemeClr>
              </a:solidFill>
              <a:highlight>
                <a:srgbClr val="FFFF00"/>
              </a:highlight>
            </a:endParaRPr>
          </a:p>
          <a:p>
            <a:r>
              <a:rPr lang="en-US" sz="2000" b="1" dirty="0">
                <a:solidFill>
                  <a:schemeClr val="tx1">
                    <a:lumMod val="65000"/>
                    <a:lumOff val="35000"/>
                  </a:schemeClr>
                </a:solidFill>
                <a:highlight>
                  <a:srgbClr val="FFFF00"/>
                </a:highlight>
              </a:rPr>
              <a:t>model parameters</a:t>
            </a:r>
            <a:r>
              <a:rPr lang="en-US" sz="2000" b="1" dirty="0">
                <a:solidFill>
                  <a:schemeClr val="tx1">
                    <a:lumMod val="65000"/>
                    <a:lumOff val="35000"/>
                  </a:schemeClr>
                </a:solidFill>
              </a:rPr>
              <a:t>: </a:t>
            </a:r>
          </a:p>
          <a:p>
            <a:r>
              <a:rPr lang="en-US" sz="2000" b="1" dirty="0">
                <a:solidFill>
                  <a:schemeClr val="tx1">
                    <a:lumMod val="65000"/>
                    <a:lumOff val="35000"/>
                  </a:schemeClr>
                </a:solidFill>
              </a:rPr>
              <a:t>class_weight                : 'balanced’ </a:t>
            </a:r>
          </a:p>
          <a:p>
            <a:r>
              <a:rPr lang="en-US" sz="2000" b="1" dirty="0">
                <a:solidFill>
                  <a:schemeClr val="tx1">
                    <a:lumMod val="65000"/>
                    <a:lumOff val="35000"/>
                  </a:schemeClr>
                </a:solidFill>
              </a:rPr>
              <a:t>criterion 	        : 'gini’</a:t>
            </a:r>
          </a:p>
          <a:p>
            <a:r>
              <a:rPr lang="en-US" sz="2000" b="1" dirty="0">
                <a:solidFill>
                  <a:schemeClr val="tx1">
                    <a:lumMod val="65000"/>
                    <a:lumOff val="35000"/>
                  </a:schemeClr>
                </a:solidFill>
              </a:rPr>
              <a:t>max_depth                   : 5</a:t>
            </a:r>
            <a:br>
              <a:rPr lang="en-US" sz="2000" b="1" dirty="0">
                <a:solidFill>
                  <a:schemeClr val="tx1">
                    <a:lumMod val="65000"/>
                    <a:lumOff val="35000"/>
                  </a:schemeClr>
                </a:solidFill>
              </a:rPr>
            </a:br>
            <a:r>
              <a:rPr lang="en-US" sz="2000" b="1" dirty="0">
                <a:solidFill>
                  <a:schemeClr val="tx1">
                    <a:lumMod val="65000"/>
                    <a:lumOff val="35000"/>
                  </a:schemeClr>
                </a:solidFill>
              </a:rPr>
              <a:t>max_features               : 32 </a:t>
            </a:r>
          </a:p>
          <a:p>
            <a:r>
              <a:rPr lang="en-US" sz="2000" b="1" dirty="0">
                <a:solidFill>
                  <a:schemeClr val="tx1">
                    <a:lumMod val="65000"/>
                    <a:lumOff val="35000"/>
                  </a:schemeClr>
                </a:solidFill>
              </a:rPr>
              <a:t>min_samples_split      : 2</a:t>
            </a:r>
          </a:p>
          <a:p>
            <a:r>
              <a:rPr lang="en-US" sz="2000" b="1" dirty="0">
                <a:solidFill>
                  <a:schemeClr val="tx1">
                    <a:lumMod val="65000"/>
                    <a:lumOff val="35000"/>
                  </a:schemeClr>
                </a:solidFill>
              </a:rPr>
              <a:t>n_estimators                 : 150</a:t>
            </a:r>
          </a:p>
        </p:txBody>
      </p:sp>
      <p:sp>
        <p:nvSpPr>
          <p:cNvPr id="14" name="Rectangle 13">
            <a:extLst>
              <a:ext uri="{FF2B5EF4-FFF2-40B4-BE49-F238E27FC236}">
                <a16:creationId xmlns:a16="http://schemas.microsoft.com/office/drawing/2014/main" id="{B39C5ABA-990F-0740-9772-0AF45DAF497B}"/>
              </a:ext>
            </a:extLst>
          </p:cNvPr>
          <p:cNvSpPr/>
          <p:nvPr/>
        </p:nvSpPr>
        <p:spPr>
          <a:xfrm>
            <a:off x="141402" y="207390"/>
            <a:ext cx="11774078" cy="634423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7286300-157A-66F7-BED8-B4AC7304B060}"/>
              </a:ext>
            </a:extLst>
          </p:cNvPr>
          <p:cNvSpPr txBox="1"/>
          <p:nvPr/>
        </p:nvSpPr>
        <p:spPr>
          <a:xfrm>
            <a:off x="5935851" y="2805193"/>
            <a:ext cx="184731" cy="369332"/>
          </a:xfrm>
          <a:prstGeom prst="rect">
            <a:avLst/>
          </a:prstGeom>
          <a:noFill/>
        </p:spPr>
        <p:txBody>
          <a:bodyPr wrap="none" rtlCol="0">
            <a:spAutoFit/>
          </a:bodyPr>
          <a:lstStyle/>
          <a:p>
            <a:endParaRPr lang="en-US" dirty="0"/>
          </a:p>
        </p:txBody>
      </p:sp>
      <p:graphicFrame>
        <p:nvGraphicFramePr>
          <p:cNvPr id="8" name="Table 9">
            <a:extLst>
              <a:ext uri="{FF2B5EF4-FFF2-40B4-BE49-F238E27FC236}">
                <a16:creationId xmlns:a16="http://schemas.microsoft.com/office/drawing/2014/main" id="{A2ADF50F-0B53-51B9-F0C3-B2BAE128C014}"/>
              </a:ext>
            </a:extLst>
          </p:cNvPr>
          <p:cNvGraphicFramePr>
            <a:graphicFrameLocks noGrp="1"/>
          </p:cNvGraphicFramePr>
          <p:nvPr/>
        </p:nvGraphicFramePr>
        <p:xfrm>
          <a:off x="8459693" y="1450696"/>
          <a:ext cx="2651898" cy="2767926"/>
        </p:xfrm>
        <a:graphic>
          <a:graphicData uri="http://schemas.openxmlformats.org/drawingml/2006/table">
            <a:tbl>
              <a:tblPr firstRow="1" bandRow="1">
                <a:solidFill>
                  <a:schemeClr val="accent2">
                    <a:lumMod val="60000"/>
                    <a:lumOff val="40000"/>
                  </a:schemeClr>
                </a:solidFill>
                <a:tableStyleId>{5C22544A-7EE6-4342-B048-85BDC9FD1C3A}</a:tableStyleId>
              </a:tblPr>
              <a:tblGrid>
                <a:gridCol w="1325949">
                  <a:extLst>
                    <a:ext uri="{9D8B030D-6E8A-4147-A177-3AD203B41FA5}">
                      <a16:colId xmlns:a16="http://schemas.microsoft.com/office/drawing/2014/main" val="1153612377"/>
                    </a:ext>
                  </a:extLst>
                </a:gridCol>
                <a:gridCol w="1325949">
                  <a:extLst>
                    <a:ext uri="{9D8B030D-6E8A-4147-A177-3AD203B41FA5}">
                      <a16:colId xmlns:a16="http://schemas.microsoft.com/office/drawing/2014/main" val="2429927643"/>
                    </a:ext>
                  </a:extLst>
                </a:gridCol>
              </a:tblGrid>
              <a:tr h="1383963">
                <a:tc>
                  <a:txBody>
                    <a:bodyPr/>
                    <a:lstStyle/>
                    <a:p>
                      <a:r>
                        <a:rPr lang="en-US" sz="4000" dirty="0">
                          <a:ln>
                            <a:solidFill>
                              <a:srgbClr val="0B4752"/>
                            </a:solidFill>
                          </a:ln>
                          <a:solidFill>
                            <a:schemeClr val="tx1"/>
                          </a:solidFill>
                        </a:rPr>
                        <a:t>4202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E1F2"/>
                    </a:solidFill>
                  </a:tcPr>
                </a:tc>
                <a:tc>
                  <a:txBody>
                    <a:bodyPr/>
                    <a:lstStyle/>
                    <a:p>
                      <a:r>
                        <a:rPr lang="en-US" sz="4000" dirty="0">
                          <a:ln>
                            <a:solidFill>
                              <a:srgbClr val="0B4752"/>
                            </a:solidFill>
                          </a:ln>
                          <a:solidFill>
                            <a:schemeClr val="tx1"/>
                          </a:solidFill>
                        </a:rPr>
                        <a:t>1056</a:t>
                      </a:r>
                    </a:p>
                    <a:p>
                      <a:r>
                        <a:rPr lang="en-US" dirty="0">
                          <a:ln>
                            <a:solidFill>
                              <a:srgbClr val="0B4752"/>
                            </a:solidFill>
                          </a:ln>
                          <a:solidFill>
                            <a:srgbClr val="0B4752"/>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44A7F"/>
                    </a:solidFill>
                  </a:tcPr>
                </a:tc>
                <a:extLst>
                  <a:ext uri="{0D108BD9-81ED-4DB2-BD59-A6C34878D82A}">
                    <a16:rowId xmlns:a16="http://schemas.microsoft.com/office/drawing/2014/main" val="4150161753"/>
                  </a:ext>
                </a:extLst>
              </a:tr>
              <a:tr h="1383963">
                <a:tc>
                  <a:txBody>
                    <a:bodyPr/>
                    <a:lstStyle/>
                    <a:p>
                      <a:r>
                        <a:rPr lang="en-US" sz="4000" b="1" dirty="0">
                          <a:ln>
                            <a:solidFill>
                              <a:srgbClr val="0B4752"/>
                            </a:solidFill>
                          </a:ln>
                          <a:solidFill>
                            <a:schemeClr val="tx1"/>
                          </a:solidFill>
                        </a:rPr>
                        <a:t>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44A7F"/>
                    </a:solidFill>
                  </a:tcPr>
                </a:tc>
                <a:tc>
                  <a:txBody>
                    <a:bodyPr/>
                    <a:lstStyle/>
                    <a:p>
                      <a:r>
                        <a:rPr lang="en-US" sz="4000" b="1" dirty="0">
                          <a:ln>
                            <a:solidFill>
                              <a:srgbClr val="0B4752"/>
                            </a:solidFill>
                          </a:ln>
                          <a:solidFill>
                            <a:schemeClr val="tx1"/>
                          </a:solidFill>
                        </a:rPr>
                        <a:t>1119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E1F2"/>
                    </a:solidFill>
                  </a:tcPr>
                </a:tc>
                <a:extLst>
                  <a:ext uri="{0D108BD9-81ED-4DB2-BD59-A6C34878D82A}">
                    <a16:rowId xmlns:a16="http://schemas.microsoft.com/office/drawing/2014/main" val="2704566055"/>
                  </a:ext>
                </a:extLst>
              </a:tr>
            </a:tbl>
          </a:graphicData>
        </a:graphic>
      </p:graphicFrame>
      <p:grpSp>
        <p:nvGrpSpPr>
          <p:cNvPr id="50" name="Group 49">
            <a:extLst>
              <a:ext uri="{FF2B5EF4-FFF2-40B4-BE49-F238E27FC236}">
                <a16:creationId xmlns:a16="http://schemas.microsoft.com/office/drawing/2014/main" id="{EC239247-5472-7B6E-BAC5-99445AFAA160}"/>
              </a:ext>
            </a:extLst>
          </p:cNvPr>
          <p:cNvGrpSpPr/>
          <p:nvPr/>
        </p:nvGrpSpPr>
        <p:grpSpPr>
          <a:xfrm>
            <a:off x="7710930" y="1970484"/>
            <a:ext cx="3032747" cy="3032054"/>
            <a:chOff x="4224778" y="3094111"/>
            <a:chExt cx="3032747" cy="3032054"/>
          </a:xfrm>
        </p:grpSpPr>
        <p:sp>
          <p:nvSpPr>
            <p:cNvPr id="24" name="TextBox 23">
              <a:extLst>
                <a:ext uri="{FF2B5EF4-FFF2-40B4-BE49-F238E27FC236}">
                  <a16:creationId xmlns:a16="http://schemas.microsoft.com/office/drawing/2014/main" id="{5ADD1E24-9CD5-29A9-B77A-32074FDD4F50}"/>
                </a:ext>
              </a:extLst>
            </p:cNvPr>
            <p:cNvSpPr txBox="1"/>
            <p:nvPr/>
          </p:nvSpPr>
          <p:spPr>
            <a:xfrm rot="16200000">
              <a:off x="3795173" y="3854066"/>
              <a:ext cx="1197764" cy="338554"/>
            </a:xfrm>
            <a:prstGeom prst="rect">
              <a:avLst/>
            </a:prstGeom>
            <a:noFill/>
          </p:spPr>
          <p:txBody>
            <a:bodyPr wrap="none" rtlCol="0">
              <a:spAutoFit/>
            </a:bodyPr>
            <a:lstStyle/>
            <a:p>
              <a:r>
                <a:rPr lang="en-US" sz="1600" dirty="0"/>
                <a:t>Actual Label</a:t>
              </a:r>
            </a:p>
          </p:txBody>
        </p:sp>
        <p:sp>
          <p:nvSpPr>
            <p:cNvPr id="47" name="TextBox 46">
              <a:extLst>
                <a:ext uri="{FF2B5EF4-FFF2-40B4-BE49-F238E27FC236}">
                  <a16:creationId xmlns:a16="http://schemas.microsoft.com/office/drawing/2014/main" id="{2031F226-DA08-757F-866F-4EF6F40917BC}"/>
                </a:ext>
              </a:extLst>
            </p:cNvPr>
            <p:cNvSpPr txBox="1"/>
            <p:nvPr/>
          </p:nvSpPr>
          <p:spPr>
            <a:xfrm>
              <a:off x="5518652" y="5787611"/>
              <a:ext cx="1561133" cy="338554"/>
            </a:xfrm>
            <a:prstGeom prst="rect">
              <a:avLst/>
            </a:prstGeom>
            <a:noFill/>
          </p:spPr>
          <p:txBody>
            <a:bodyPr wrap="none" rtlCol="0">
              <a:spAutoFit/>
            </a:bodyPr>
            <a:lstStyle/>
            <a:p>
              <a:r>
                <a:rPr lang="en-US" sz="1600" dirty="0"/>
                <a:t>Predicated Label</a:t>
              </a:r>
            </a:p>
          </p:txBody>
        </p:sp>
        <p:grpSp>
          <p:nvGrpSpPr>
            <p:cNvPr id="49" name="Group 48">
              <a:extLst>
                <a:ext uri="{FF2B5EF4-FFF2-40B4-BE49-F238E27FC236}">
                  <a16:creationId xmlns:a16="http://schemas.microsoft.com/office/drawing/2014/main" id="{D5BD3F87-C5A0-C883-9CA7-5CE35DF357C8}"/>
                </a:ext>
              </a:extLst>
            </p:cNvPr>
            <p:cNvGrpSpPr/>
            <p:nvPr/>
          </p:nvGrpSpPr>
          <p:grpSpPr>
            <a:xfrm>
              <a:off x="4578566" y="3094111"/>
              <a:ext cx="2678959" cy="2770264"/>
              <a:chOff x="4578566" y="3094111"/>
              <a:chExt cx="2678959" cy="2770264"/>
            </a:xfrm>
          </p:grpSpPr>
          <p:sp>
            <p:nvSpPr>
              <p:cNvPr id="28" name="TextBox 27">
                <a:extLst>
                  <a:ext uri="{FF2B5EF4-FFF2-40B4-BE49-F238E27FC236}">
                    <a16:creationId xmlns:a16="http://schemas.microsoft.com/office/drawing/2014/main" id="{0265AE55-8482-8C5D-710F-F9D1F6435C5C}"/>
                  </a:ext>
                </a:extLst>
              </p:cNvPr>
              <p:cNvSpPr txBox="1"/>
              <p:nvPr/>
            </p:nvSpPr>
            <p:spPr>
              <a:xfrm>
                <a:off x="4578566" y="4640761"/>
                <a:ext cx="372218" cy="369332"/>
              </a:xfrm>
              <a:prstGeom prst="rect">
                <a:avLst/>
              </a:prstGeom>
              <a:noFill/>
            </p:spPr>
            <p:txBody>
              <a:bodyPr wrap="none" rtlCol="0">
                <a:spAutoFit/>
              </a:bodyPr>
              <a:lstStyle/>
              <a:p>
                <a:r>
                  <a:rPr lang="en-US" dirty="0"/>
                  <a:t>1-</a:t>
                </a:r>
              </a:p>
            </p:txBody>
          </p:sp>
          <p:sp>
            <p:nvSpPr>
              <p:cNvPr id="27" name="TextBox 26">
                <a:extLst>
                  <a:ext uri="{FF2B5EF4-FFF2-40B4-BE49-F238E27FC236}">
                    <a16:creationId xmlns:a16="http://schemas.microsoft.com/office/drawing/2014/main" id="{DCEB4A5B-EC40-AF82-7A70-1C286F01DBFB}"/>
                  </a:ext>
                </a:extLst>
              </p:cNvPr>
              <p:cNvSpPr txBox="1"/>
              <p:nvPr/>
            </p:nvSpPr>
            <p:spPr>
              <a:xfrm>
                <a:off x="4578566" y="3094111"/>
                <a:ext cx="372218" cy="369332"/>
              </a:xfrm>
              <a:prstGeom prst="rect">
                <a:avLst/>
              </a:prstGeom>
              <a:noFill/>
            </p:spPr>
            <p:txBody>
              <a:bodyPr wrap="square" rtlCol="0">
                <a:spAutoFit/>
              </a:bodyPr>
              <a:lstStyle/>
              <a:p>
                <a:r>
                  <a:rPr lang="en-US" dirty="0"/>
                  <a:t>0-</a:t>
                </a:r>
              </a:p>
            </p:txBody>
          </p:sp>
          <p:grpSp>
            <p:nvGrpSpPr>
              <p:cNvPr id="45" name="Group 44">
                <a:extLst>
                  <a:ext uri="{FF2B5EF4-FFF2-40B4-BE49-F238E27FC236}">
                    <a16:creationId xmlns:a16="http://schemas.microsoft.com/office/drawing/2014/main" id="{F0B04CE7-268A-59A2-A043-2FAD843548ED}"/>
                  </a:ext>
                </a:extLst>
              </p:cNvPr>
              <p:cNvGrpSpPr/>
              <p:nvPr/>
            </p:nvGrpSpPr>
            <p:grpSpPr>
              <a:xfrm>
                <a:off x="6888193" y="5352471"/>
                <a:ext cx="369332" cy="511904"/>
                <a:chOff x="6869243" y="5416264"/>
                <a:chExt cx="369332" cy="511904"/>
              </a:xfrm>
            </p:grpSpPr>
            <p:sp>
              <p:nvSpPr>
                <p:cNvPr id="31" name="TextBox 30">
                  <a:extLst>
                    <a:ext uri="{FF2B5EF4-FFF2-40B4-BE49-F238E27FC236}">
                      <a16:creationId xmlns:a16="http://schemas.microsoft.com/office/drawing/2014/main" id="{45A131E2-7177-9DE8-2A27-33410CD9B8B6}"/>
                    </a:ext>
                  </a:extLst>
                </p:cNvPr>
                <p:cNvSpPr txBox="1"/>
                <p:nvPr/>
              </p:nvSpPr>
              <p:spPr>
                <a:xfrm rot="5400000">
                  <a:off x="6926310" y="5359197"/>
                  <a:ext cx="255198" cy="369332"/>
                </a:xfrm>
                <a:prstGeom prst="rect">
                  <a:avLst/>
                </a:prstGeom>
                <a:noFill/>
              </p:spPr>
              <p:txBody>
                <a:bodyPr wrap="none" rtlCol="0">
                  <a:spAutoFit/>
                </a:bodyPr>
                <a:lstStyle/>
                <a:p>
                  <a:r>
                    <a:rPr lang="en-US" dirty="0"/>
                    <a:t>-</a:t>
                  </a:r>
                </a:p>
              </p:txBody>
            </p:sp>
            <p:sp>
              <p:nvSpPr>
                <p:cNvPr id="39" name="TextBox 38">
                  <a:extLst>
                    <a:ext uri="{FF2B5EF4-FFF2-40B4-BE49-F238E27FC236}">
                      <a16:creationId xmlns:a16="http://schemas.microsoft.com/office/drawing/2014/main" id="{A3D144B8-A33E-AB7D-709A-CD82A617B573}"/>
                    </a:ext>
                  </a:extLst>
                </p:cNvPr>
                <p:cNvSpPr txBox="1"/>
                <p:nvPr/>
              </p:nvSpPr>
              <p:spPr>
                <a:xfrm>
                  <a:off x="6903066" y="5558836"/>
                  <a:ext cx="301686" cy="369332"/>
                </a:xfrm>
                <a:prstGeom prst="rect">
                  <a:avLst/>
                </a:prstGeom>
                <a:noFill/>
              </p:spPr>
              <p:txBody>
                <a:bodyPr wrap="none" rtlCol="0">
                  <a:spAutoFit/>
                </a:bodyPr>
                <a:lstStyle/>
                <a:p>
                  <a:r>
                    <a:rPr lang="en-US" dirty="0"/>
                    <a:t>1</a:t>
                  </a:r>
                </a:p>
              </p:txBody>
            </p:sp>
          </p:grpSp>
          <p:grpSp>
            <p:nvGrpSpPr>
              <p:cNvPr id="44" name="Group 43">
                <a:extLst>
                  <a:ext uri="{FF2B5EF4-FFF2-40B4-BE49-F238E27FC236}">
                    <a16:creationId xmlns:a16="http://schemas.microsoft.com/office/drawing/2014/main" id="{7635755B-2432-3B4C-6426-FB5AE60E46C0}"/>
                  </a:ext>
                </a:extLst>
              </p:cNvPr>
              <p:cNvGrpSpPr/>
              <p:nvPr/>
            </p:nvGrpSpPr>
            <p:grpSpPr>
              <a:xfrm>
                <a:off x="5458915" y="5352471"/>
                <a:ext cx="369332" cy="469942"/>
                <a:chOff x="5513159" y="5458226"/>
                <a:chExt cx="369332" cy="469942"/>
              </a:xfrm>
            </p:grpSpPr>
            <p:sp>
              <p:nvSpPr>
                <p:cNvPr id="38" name="TextBox 37">
                  <a:extLst>
                    <a:ext uri="{FF2B5EF4-FFF2-40B4-BE49-F238E27FC236}">
                      <a16:creationId xmlns:a16="http://schemas.microsoft.com/office/drawing/2014/main" id="{BA431D33-9647-6BBF-6E34-EE8E1A34DE9E}"/>
                    </a:ext>
                  </a:extLst>
                </p:cNvPr>
                <p:cNvSpPr txBox="1"/>
                <p:nvPr/>
              </p:nvSpPr>
              <p:spPr>
                <a:xfrm>
                  <a:off x="5546981" y="5593217"/>
                  <a:ext cx="301686" cy="334951"/>
                </a:xfrm>
                <a:prstGeom prst="rect">
                  <a:avLst/>
                </a:prstGeom>
                <a:noFill/>
              </p:spPr>
              <p:txBody>
                <a:bodyPr wrap="none" rtlCol="0">
                  <a:spAutoFit/>
                </a:bodyPr>
                <a:lstStyle/>
                <a:p>
                  <a:r>
                    <a:rPr lang="en-US" dirty="0"/>
                    <a:t>0</a:t>
                  </a:r>
                </a:p>
              </p:txBody>
            </p:sp>
            <p:sp>
              <p:nvSpPr>
                <p:cNvPr id="30" name="TextBox 29">
                  <a:extLst>
                    <a:ext uri="{FF2B5EF4-FFF2-40B4-BE49-F238E27FC236}">
                      <a16:creationId xmlns:a16="http://schemas.microsoft.com/office/drawing/2014/main" id="{9D713C11-5A6A-6428-C821-390A582F0213}"/>
                    </a:ext>
                  </a:extLst>
                </p:cNvPr>
                <p:cNvSpPr txBox="1"/>
                <p:nvPr/>
              </p:nvSpPr>
              <p:spPr>
                <a:xfrm rot="5400000">
                  <a:off x="5604229" y="5367156"/>
                  <a:ext cx="187191" cy="369332"/>
                </a:xfrm>
                <a:prstGeom prst="rect">
                  <a:avLst/>
                </a:prstGeom>
                <a:noFill/>
              </p:spPr>
              <p:txBody>
                <a:bodyPr wrap="square" rtlCol="0">
                  <a:spAutoFit/>
                </a:bodyPr>
                <a:lstStyle/>
                <a:p>
                  <a:r>
                    <a:rPr lang="en-US" dirty="0"/>
                    <a:t>-</a:t>
                  </a:r>
                </a:p>
              </p:txBody>
            </p:sp>
          </p:grpSp>
        </p:grpSp>
      </p:grpSp>
      <p:sp>
        <p:nvSpPr>
          <p:cNvPr id="4" name="TextBox 3">
            <a:extLst>
              <a:ext uri="{FF2B5EF4-FFF2-40B4-BE49-F238E27FC236}">
                <a16:creationId xmlns:a16="http://schemas.microsoft.com/office/drawing/2014/main" id="{DF9B4856-3824-A512-4221-8784E62FDB38}"/>
              </a:ext>
            </a:extLst>
          </p:cNvPr>
          <p:cNvSpPr txBox="1"/>
          <p:nvPr/>
        </p:nvSpPr>
        <p:spPr>
          <a:xfrm>
            <a:off x="10294027" y="6284852"/>
            <a:ext cx="1635128" cy="276999"/>
          </a:xfrm>
          <a:prstGeom prst="rect">
            <a:avLst/>
          </a:prstGeom>
          <a:noFill/>
        </p:spPr>
        <p:txBody>
          <a:bodyPr wrap="none" rtlCol="0">
            <a:spAutoFit/>
          </a:bodyPr>
          <a:lstStyle/>
          <a:p>
            <a:r>
              <a:rPr lang="en-US" sz="1200" dirty="0"/>
              <a:t>*with .5 threshold at .5</a:t>
            </a:r>
          </a:p>
        </p:txBody>
      </p:sp>
      <p:sp>
        <p:nvSpPr>
          <p:cNvPr id="5" name="TextBox 4">
            <a:extLst>
              <a:ext uri="{FF2B5EF4-FFF2-40B4-BE49-F238E27FC236}">
                <a16:creationId xmlns:a16="http://schemas.microsoft.com/office/drawing/2014/main" id="{64F93C03-FB63-A7BB-4D87-9B6F8CD0D350}"/>
              </a:ext>
            </a:extLst>
          </p:cNvPr>
          <p:cNvSpPr txBox="1"/>
          <p:nvPr/>
        </p:nvSpPr>
        <p:spPr>
          <a:xfrm>
            <a:off x="8376834" y="1216728"/>
            <a:ext cx="300082" cy="369332"/>
          </a:xfrm>
          <a:prstGeom prst="rect">
            <a:avLst/>
          </a:prstGeom>
          <a:noFill/>
        </p:spPr>
        <p:txBody>
          <a:bodyPr wrap="none" rtlCol="0">
            <a:spAutoFit/>
          </a:bodyPr>
          <a:lstStyle/>
          <a:p>
            <a:r>
              <a:rPr lang="en-US" dirty="0"/>
              <a:t>*</a:t>
            </a:r>
          </a:p>
        </p:txBody>
      </p:sp>
      <p:sp>
        <p:nvSpPr>
          <p:cNvPr id="2" name="TextBox 1">
            <a:extLst>
              <a:ext uri="{FF2B5EF4-FFF2-40B4-BE49-F238E27FC236}">
                <a16:creationId xmlns:a16="http://schemas.microsoft.com/office/drawing/2014/main" id="{86AE727E-3A72-0FEA-C178-E2AA06625CF4}"/>
              </a:ext>
            </a:extLst>
          </p:cNvPr>
          <p:cNvSpPr txBox="1"/>
          <p:nvPr/>
        </p:nvSpPr>
        <p:spPr>
          <a:xfrm>
            <a:off x="529327" y="5758034"/>
            <a:ext cx="7082132" cy="400110"/>
          </a:xfrm>
          <a:prstGeom prst="rect">
            <a:avLst/>
          </a:prstGeom>
          <a:noFill/>
        </p:spPr>
        <p:txBody>
          <a:bodyPr wrap="none" rtlCol="0">
            <a:spAutoFit/>
          </a:bodyPr>
          <a:lstStyle/>
          <a:p>
            <a:r>
              <a:rPr lang="en-US" sz="2000" b="1" dirty="0">
                <a:solidFill>
                  <a:schemeClr val="tx1">
                    <a:lumMod val="65000"/>
                    <a:lumOff val="35000"/>
                  </a:schemeClr>
                </a:solidFill>
                <a:highlight>
                  <a:srgbClr val="FFFF00"/>
                </a:highlight>
              </a:rPr>
              <a:t>how to handle class imbalance </a:t>
            </a:r>
            <a:r>
              <a:rPr lang="en-US" sz="2000" b="1" dirty="0">
                <a:solidFill>
                  <a:schemeClr val="tx1">
                    <a:lumMod val="65000"/>
                    <a:lumOff val="35000"/>
                  </a:schemeClr>
                </a:solidFill>
              </a:rPr>
              <a:t>: SMOTE(sampling_strategy=0.40)</a:t>
            </a:r>
          </a:p>
        </p:txBody>
      </p:sp>
    </p:spTree>
    <p:extLst>
      <p:ext uri="{BB962C8B-B14F-4D97-AF65-F5344CB8AC3E}">
        <p14:creationId xmlns:p14="http://schemas.microsoft.com/office/powerpoint/2010/main" val="1146996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708EC97-67E5-3845-964F-B939179BD44E}"/>
              </a:ext>
            </a:extLst>
          </p:cNvPr>
          <p:cNvSpPr txBox="1"/>
          <p:nvPr/>
        </p:nvSpPr>
        <p:spPr>
          <a:xfrm>
            <a:off x="529327" y="422858"/>
            <a:ext cx="5148525" cy="646331"/>
          </a:xfrm>
          <a:prstGeom prst="rect">
            <a:avLst/>
          </a:prstGeom>
          <a:noFill/>
        </p:spPr>
        <p:txBody>
          <a:bodyPr wrap="none" rtlCol="0">
            <a:spAutoFit/>
          </a:bodyPr>
          <a:lstStyle/>
          <a:p>
            <a:r>
              <a:rPr lang="en-US" sz="3600" b="1" u="sng" dirty="0">
                <a:solidFill>
                  <a:srgbClr val="0B4752"/>
                </a:solidFill>
              </a:rPr>
              <a:t>Feature Recommendation</a:t>
            </a:r>
          </a:p>
        </p:txBody>
      </p:sp>
      <p:sp>
        <p:nvSpPr>
          <p:cNvPr id="14" name="Rectangle 13">
            <a:extLst>
              <a:ext uri="{FF2B5EF4-FFF2-40B4-BE49-F238E27FC236}">
                <a16:creationId xmlns:a16="http://schemas.microsoft.com/office/drawing/2014/main" id="{B39C5ABA-990F-0740-9772-0AF45DAF497B}"/>
              </a:ext>
            </a:extLst>
          </p:cNvPr>
          <p:cNvSpPr/>
          <p:nvPr/>
        </p:nvSpPr>
        <p:spPr>
          <a:xfrm>
            <a:off x="141402" y="207390"/>
            <a:ext cx="11774078" cy="634423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7286300-157A-66F7-BED8-B4AC7304B060}"/>
              </a:ext>
            </a:extLst>
          </p:cNvPr>
          <p:cNvSpPr txBox="1"/>
          <p:nvPr/>
        </p:nvSpPr>
        <p:spPr>
          <a:xfrm>
            <a:off x="5935851" y="2805193"/>
            <a:ext cx="184731" cy="369332"/>
          </a:xfrm>
          <a:prstGeom prst="rect">
            <a:avLst/>
          </a:prstGeom>
          <a:noFill/>
        </p:spPr>
        <p:txBody>
          <a:bodyPr wrap="none" rtlCol="0">
            <a:spAutoFit/>
          </a:bodyPr>
          <a:lstStyle/>
          <a:p>
            <a:endParaRPr lang="en-US" dirty="0"/>
          </a:p>
        </p:txBody>
      </p:sp>
      <p:pic>
        <p:nvPicPr>
          <p:cNvPr id="7" name="Picture 6">
            <a:extLst>
              <a:ext uri="{FF2B5EF4-FFF2-40B4-BE49-F238E27FC236}">
                <a16:creationId xmlns:a16="http://schemas.microsoft.com/office/drawing/2014/main" id="{DF27CA8A-5A09-37A3-9D17-78AF5703B5DC}"/>
              </a:ext>
            </a:extLst>
          </p:cNvPr>
          <p:cNvPicPr>
            <a:picLocks noChangeAspect="1"/>
          </p:cNvPicPr>
          <p:nvPr/>
        </p:nvPicPr>
        <p:blipFill>
          <a:blip r:embed="rId3"/>
          <a:stretch>
            <a:fillRect/>
          </a:stretch>
        </p:blipFill>
        <p:spPr>
          <a:xfrm>
            <a:off x="4443178" y="1069190"/>
            <a:ext cx="7389777" cy="5365952"/>
          </a:xfrm>
          <a:prstGeom prst="rect">
            <a:avLst/>
          </a:prstGeom>
        </p:spPr>
      </p:pic>
      <p:sp>
        <p:nvSpPr>
          <p:cNvPr id="10" name="TextBox 9">
            <a:extLst>
              <a:ext uri="{FF2B5EF4-FFF2-40B4-BE49-F238E27FC236}">
                <a16:creationId xmlns:a16="http://schemas.microsoft.com/office/drawing/2014/main" id="{3F9127AC-2130-F717-5F42-FD76B03DBC68}"/>
              </a:ext>
            </a:extLst>
          </p:cNvPr>
          <p:cNvSpPr txBox="1"/>
          <p:nvPr/>
        </p:nvSpPr>
        <p:spPr>
          <a:xfrm>
            <a:off x="457200" y="1518833"/>
            <a:ext cx="3756734" cy="4524315"/>
          </a:xfrm>
          <a:prstGeom prst="rect">
            <a:avLst/>
          </a:prstGeom>
          <a:noFill/>
        </p:spPr>
        <p:txBody>
          <a:bodyPr wrap="none" rtlCol="0">
            <a:spAutoFit/>
          </a:bodyPr>
          <a:lstStyle/>
          <a:p>
            <a:pPr marL="285750" indent="-285750">
              <a:buFont typeface="Arial" panose="020B0604020202020204" pitchFamily="34" charset="0"/>
              <a:buChar char="•"/>
            </a:pPr>
            <a:r>
              <a:rPr lang="en-US" sz="1600" b="1" dirty="0">
                <a:solidFill>
                  <a:schemeClr val="tx1">
                    <a:lumMod val="65000"/>
                    <a:lumOff val="35000"/>
                  </a:schemeClr>
                </a:solidFill>
              </a:rPr>
              <a:t>The feature importance of a model </a:t>
            </a:r>
          </a:p>
          <a:p>
            <a:r>
              <a:rPr lang="en-US" sz="1600" b="1" dirty="0">
                <a:solidFill>
                  <a:schemeClr val="tx1">
                    <a:lumMod val="65000"/>
                    <a:lumOff val="35000"/>
                  </a:schemeClr>
                </a:solidFill>
              </a:rPr>
              <a:t>       is a metric that measures how</a:t>
            </a:r>
          </a:p>
          <a:p>
            <a:r>
              <a:rPr lang="en-US" sz="1600" b="1" dirty="0">
                <a:solidFill>
                  <a:schemeClr val="tx1">
                    <a:lumMod val="65000"/>
                    <a:lumOff val="35000"/>
                  </a:schemeClr>
                </a:solidFill>
              </a:rPr>
              <a:t>      useful a feature is to the model in </a:t>
            </a:r>
          </a:p>
          <a:p>
            <a:r>
              <a:rPr lang="en-US" sz="1600" b="1" dirty="0">
                <a:solidFill>
                  <a:schemeClr val="tx1">
                    <a:lumMod val="65000"/>
                    <a:lumOff val="35000"/>
                  </a:schemeClr>
                </a:solidFill>
              </a:rPr>
              <a:t>      making its predictions.</a:t>
            </a:r>
          </a:p>
          <a:p>
            <a:pPr marL="285750" indent="-285750">
              <a:buFont typeface="Arial" panose="020B0604020202020204" pitchFamily="34" charset="0"/>
              <a:buChar char="•"/>
            </a:pPr>
            <a:r>
              <a:rPr lang="en-US" sz="1600" b="1" dirty="0">
                <a:solidFill>
                  <a:schemeClr val="tx1">
                    <a:lumMod val="65000"/>
                    <a:lumOff val="35000"/>
                  </a:schemeClr>
                </a:solidFill>
              </a:rPr>
              <a:t>A feature importance score ranges </a:t>
            </a:r>
          </a:p>
          <a:p>
            <a:r>
              <a:rPr lang="en-US" sz="1600" b="1" dirty="0">
                <a:solidFill>
                  <a:schemeClr val="tx1">
                    <a:lumMod val="65000"/>
                    <a:lumOff val="35000"/>
                  </a:schemeClr>
                </a:solidFill>
              </a:rPr>
              <a:t>      from 0 to 1, with the sum of all</a:t>
            </a:r>
          </a:p>
          <a:p>
            <a:r>
              <a:rPr lang="en-US" sz="1600" b="1" dirty="0">
                <a:solidFill>
                  <a:schemeClr val="tx1">
                    <a:lumMod val="65000"/>
                    <a:lumOff val="35000"/>
                  </a:schemeClr>
                </a:solidFill>
              </a:rPr>
              <a:t>      feature importances  being equal</a:t>
            </a:r>
          </a:p>
          <a:p>
            <a:r>
              <a:rPr lang="en-US" sz="1600" b="1" dirty="0">
                <a:solidFill>
                  <a:schemeClr val="tx1">
                    <a:lumMod val="65000"/>
                    <a:lumOff val="35000"/>
                  </a:schemeClr>
                </a:solidFill>
              </a:rPr>
              <a:t>      to one. </a:t>
            </a:r>
          </a:p>
          <a:p>
            <a:pPr marL="285750" indent="-285750">
              <a:buFont typeface="Arial" panose="020B0604020202020204" pitchFamily="34" charset="0"/>
              <a:buChar char="•"/>
            </a:pPr>
            <a:r>
              <a:rPr lang="en-US" sz="1600" b="1" dirty="0">
                <a:solidFill>
                  <a:schemeClr val="tx1">
                    <a:lumMod val="65000"/>
                    <a:lumOff val="35000"/>
                  </a:schemeClr>
                </a:solidFill>
              </a:rPr>
              <a:t>From the chart we can see that the </a:t>
            </a:r>
          </a:p>
          <a:p>
            <a:r>
              <a:rPr lang="en-US" sz="1600" b="1" dirty="0">
                <a:solidFill>
                  <a:schemeClr val="tx1">
                    <a:lumMod val="65000"/>
                    <a:lumOff val="35000"/>
                  </a:schemeClr>
                </a:solidFill>
              </a:rPr>
              <a:t>      top 4 features account for</a:t>
            </a:r>
          </a:p>
          <a:p>
            <a:r>
              <a:rPr lang="en-US" sz="1600" b="1" dirty="0">
                <a:solidFill>
                  <a:schemeClr val="tx1">
                    <a:lumMod val="65000"/>
                    <a:lumOff val="35000"/>
                  </a:schemeClr>
                </a:solidFill>
              </a:rPr>
              <a:t>      approximately 80% of  the total</a:t>
            </a:r>
          </a:p>
          <a:p>
            <a:r>
              <a:rPr lang="en-US" sz="1600" b="1" dirty="0">
                <a:solidFill>
                  <a:schemeClr val="tx1">
                    <a:lumMod val="65000"/>
                    <a:lumOff val="35000"/>
                  </a:schemeClr>
                </a:solidFill>
              </a:rPr>
              <a:t>      feature importance.</a:t>
            </a:r>
          </a:p>
          <a:p>
            <a:pPr marL="285750" indent="-285750">
              <a:buFont typeface="Arial" panose="020B0604020202020204" pitchFamily="34" charset="0"/>
              <a:buChar char="•"/>
            </a:pPr>
            <a:r>
              <a:rPr lang="en-US" sz="1600" b="1" dirty="0">
                <a:solidFill>
                  <a:schemeClr val="tx1">
                    <a:lumMod val="65000"/>
                    <a:lumOff val="35000"/>
                  </a:schemeClr>
                </a:solidFill>
              </a:rPr>
              <a:t>The 20 features in this plot account for</a:t>
            </a:r>
          </a:p>
          <a:p>
            <a:r>
              <a:rPr lang="en-US" sz="1600" b="1" dirty="0">
                <a:solidFill>
                  <a:schemeClr val="tx1">
                    <a:lumMod val="65000"/>
                    <a:lumOff val="35000"/>
                  </a:schemeClr>
                </a:solidFill>
              </a:rPr>
              <a:t>      over 99% of all feature importance.</a:t>
            </a:r>
          </a:p>
          <a:p>
            <a:pPr marL="285750" indent="-285750">
              <a:buFont typeface="Arial" panose="020B0604020202020204" pitchFamily="34" charset="0"/>
              <a:buChar char="•"/>
            </a:pPr>
            <a:r>
              <a:rPr lang="en-US" sz="1600" b="1" dirty="0">
                <a:solidFill>
                  <a:schemeClr val="tx1">
                    <a:lumMod val="65000"/>
                    <a:lumOff val="35000"/>
                  </a:schemeClr>
                </a:solidFill>
              </a:rPr>
              <a:t>I highly recommend that a special </a:t>
            </a:r>
          </a:p>
          <a:p>
            <a:r>
              <a:rPr lang="en-US" sz="1600" b="1" dirty="0">
                <a:solidFill>
                  <a:schemeClr val="tx1">
                    <a:lumMod val="65000"/>
                    <a:lumOff val="35000"/>
                  </a:schemeClr>
                </a:solidFill>
              </a:rPr>
              <a:t>      emphasis is placed on these features</a:t>
            </a:r>
          </a:p>
          <a:p>
            <a:r>
              <a:rPr lang="en-US" sz="1600" b="1" dirty="0">
                <a:solidFill>
                  <a:schemeClr val="tx1">
                    <a:lumMod val="65000"/>
                    <a:lumOff val="35000"/>
                  </a:schemeClr>
                </a:solidFill>
              </a:rPr>
              <a:t>      when acquiring new information. </a:t>
            </a:r>
          </a:p>
          <a:p>
            <a:r>
              <a:rPr lang="en-US" sz="1600" b="1" dirty="0">
                <a:solidFill>
                  <a:schemeClr val="tx1">
                    <a:lumMod val="65000"/>
                    <a:lumOff val="35000"/>
                  </a:schemeClr>
                </a:solidFill>
              </a:rPr>
              <a:t>        </a:t>
            </a:r>
            <a:endParaRPr lang="en-US" sz="1600" dirty="0"/>
          </a:p>
        </p:txBody>
      </p:sp>
    </p:spTree>
    <p:extLst>
      <p:ext uri="{BB962C8B-B14F-4D97-AF65-F5344CB8AC3E}">
        <p14:creationId xmlns:p14="http://schemas.microsoft.com/office/powerpoint/2010/main" val="2159649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8490</TotalTime>
  <Words>871</Words>
  <Application>Microsoft Macintosh PowerPoint</Application>
  <PresentationFormat>Widescreen</PresentationFormat>
  <Paragraphs>137</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H1N1 Acceptance Rates Exploratory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Profitability Analysis</dc:title>
  <dc:creator>FREDDY ABRAHAMSON</dc:creator>
  <cp:lastModifiedBy>FREDDY ABRAHAMSON</cp:lastModifiedBy>
  <cp:revision>53</cp:revision>
  <dcterms:created xsi:type="dcterms:W3CDTF">2021-09-30T14:02:06Z</dcterms:created>
  <dcterms:modified xsi:type="dcterms:W3CDTF">2022-04-20T21:03:13Z</dcterms:modified>
</cp:coreProperties>
</file>