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73" r:id="rId6"/>
    <p:sldId id="276" r:id="rId7"/>
    <p:sldId id="275" r:id="rId8"/>
    <p:sldId id="277" r:id="rId9"/>
    <p:sldId id="27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/>
    <p:restoredTop sz="94697"/>
  </p:normalViewPr>
  <p:slideViewPr>
    <p:cSldViewPr snapToGrid="0" snapToObjects="1">
      <p:cViewPr varScale="1">
        <p:scale>
          <a:sx n="166" d="100"/>
          <a:sy n="166" d="100"/>
        </p:scale>
        <p:origin x="1112" y="176"/>
      </p:cViewPr>
      <p:guideLst>
        <p:guide orient="horz" pos="216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66072-D473-0E4C-B170-BE59B689FB5C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B128A-CA21-AA46-826C-5D944EEB3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128A-CA21-AA46-826C-5D944EEB3D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57BD-EFA9-984E-9B96-BE736B73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9DA13-5342-5945-8A64-35C60E21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38FC-13EE-F749-AB18-5127E0E8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25BD-9653-664F-A876-893BD01F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854-8FCD-5047-9EF0-F0242E3F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99BB-F72E-E747-93F6-1B108DD5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61CDD-8BCF-8744-883B-C6785945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DB5A-8BD2-E647-BCA4-0663FB1F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1365-36E0-EB40-894B-1CCE9DA7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C7449-3E7E-0C44-966B-A8AD6FB7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3AE6-7B8D-0045-9128-437CE4CCB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AB529-2829-E64B-8FE8-0030EEA92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D264-417A-BB47-B698-6AAB28B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2D38-5965-4844-80AD-0A25FE09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B5E5-E934-C345-89D0-ED0A58E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99E-5523-A440-9189-157D1B73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57EE-C155-E94F-A15B-F47EF6B5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8C6F-6B49-C94F-9D5C-DB3B8768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7F7A-2DBA-0B47-A09F-98E8A3E2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A6B2-D5A7-4A4F-8FC1-F8A4EFFC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AD9A-FBEA-284C-9413-6BC11F7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A624F-C8A3-FD44-8F56-A5C59CA2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D139-9AC0-5746-9265-6246B92F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49E7-78C2-7744-ADA6-E7C9BB1F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2C29-E5F7-454E-91E3-983129BD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5C28-6D5C-1E4C-A3AF-649705A9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93EF-C58D-594D-AD3C-20673F704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B6CA1-5E4C-334F-8B16-9DC47805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438E-0649-9446-A5D2-D90AACA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24E2-403D-7A4B-BB21-3B9AF1C0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B7A67-CD4E-ED47-BEE2-08118B1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1702-8D56-DE46-9F86-1FD35E9F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909AF-6BBD-7846-B7AA-AE30517F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28525-8A45-414A-81B3-6E01CCB9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ACC78-9862-BB41-BFF6-BAE0116E7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DFAFD-5FA1-FD41-890A-8CDA13E97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EBC39-8DEC-CD47-A692-D7F906D0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E561E-3AA6-B640-A3BE-68BC48D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8DC58-1682-4F4C-82AE-F066C11C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6B76-FA16-1E41-926B-F868892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39369-266E-804E-A8D1-2FE27A4E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0E5DA-F51A-4941-8A92-214FA356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04034-2BBC-3947-9EE1-671A9458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CB18B-C3D5-0F4E-BB78-1BB66DC7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5417D-47D3-AD4B-86A6-AC14CBA1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9E14-A179-3C48-BBD4-E8AAC14E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BEA-2E10-D44C-BE0D-3FE3FBF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95CA-9C16-C742-AE88-2044C2EA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7ADFC-8284-0C4D-92D0-402E2CBEB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1152D-EFF0-654E-B4FA-8B77E991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2F2A-3365-EE4C-89E3-D7FB1FBC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AC538-2466-474C-BA35-B5771BA5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FD04-9583-AA45-9507-1FFCE367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55C38-0950-9643-80C0-FD88E2B1D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15CDA-6196-604E-8BAC-0CFFEFC35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2DC-FEFF-724B-B103-00A59941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6BEF1-7BCB-1740-B179-B40A1506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219B-38E0-094D-89F8-A66C12B2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842EA-51DC-3546-B2E3-DFBB7E7A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73D8C-0FBD-164D-A52B-BA8C5860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B2F2-76BA-2242-ABF0-70EC9527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D952-C32B-E94F-838A-26F8BA9D8D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2A64-3205-444D-A7F8-BF90FCD44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F7FC-D4B8-A146-9DE0-2F58F0022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8BB79-A955-F84E-B508-93EB0A333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11D1-8841-DB4D-B3D5-DB1A969D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6377"/>
            <a:ext cx="9144000" cy="1573586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Home Remodel Profitability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1B0D-EFD3-3749-BD54-ACB162A70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Freddy Abrahamson</a:t>
            </a:r>
          </a:p>
          <a:p>
            <a:r>
              <a:rPr lang="en-US" dirty="0"/>
              <a:t>December 29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9CCAB6-31B7-214B-8BCA-B13F216026B9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2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3107617" y="2757844"/>
            <a:ext cx="5976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>
                <a:solidFill>
                  <a:schemeClr val="accent2"/>
                </a:solidFill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7040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9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21675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43352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</a:t>
            </a:r>
          </a:p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explained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 Improvement</a:t>
            </a:r>
          </a:p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E6955-1B52-4E45-9F6E-30BB3E31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54" y="1284632"/>
            <a:ext cx="6398078" cy="42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4876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chemeClr val="accent2"/>
                </a:solidFill>
              </a:rPr>
              <a:t>Business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105550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is to be able to provide advice to homeowners, in the</a:t>
            </a:r>
          </a:p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King County area, about how home renovations can increase the </a:t>
            </a:r>
          </a:p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of their homes, and by what amount. </a:t>
            </a:r>
          </a:p>
          <a:p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that end, we will use a linear regression model to gain these </a:t>
            </a:r>
          </a:p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insights.</a:t>
            </a:r>
          </a:p>
          <a:p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1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5501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chemeClr val="accent2"/>
                </a:solidFill>
              </a:rPr>
              <a:t>Data Understanding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1016746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comes from the King County House Sales dataset, in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form of a ‘csv’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King County is located in Washington State, and has a size of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approximately 2300 sq. miles (U.S Census Bureau)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dataset has over 20,000 rows, and 20 columns.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row contains information about a different home.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column represents a different characteristic of that home,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such as the zip code, square footage, number of bedrooms,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number of bathrooms, building grade, and the number of floors.</a:t>
            </a:r>
          </a:p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8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75852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u="sng" dirty="0">
                <a:solidFill>
                  <a:schemeClr val="accent2"/>
                </a:solidFill>
              </a:rPr>
              <a:t>Linear Regression Explained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11530529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for us to be able to calculate by how much  a particular home remodel, 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changes the home’s price, we must first be able to account for all the different home prices.</a:t>
            </a:r>
          </a:p>
          <a:p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other words: What causes home A to cost this much, and home B to cost that much ?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range of varying home prices is called the </a:t>
            </a:r>
            <a:r>
              <a:rPr lang="en-US" sz="2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linear regression model would take all the factors that contribute to a home’s 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price, such as square footage, the number of bathrooms, and the number of floors, 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and find the optimal coefficient to apply to each, so that as much variance as possible can be 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accounted for. The following would be an example of the resulting formula:</a:t>
            </a:r>
          </a:p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en-US" sz="3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0   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+  (b</a:t>
            </a:r>
            <a:r>
              <a:rPr lang="en-US" sz="3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*sq_ft)  +  (b</a:t>
            </a:r>
            <a:r>
              <a:rPr lang="en-US" sz="3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*bthrms)   +  (b</a:t>
            </a:r>
            <a:r>
              <a:rPr lang="en-US" sz="3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3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*flrs)   =   home price </a:t>
            </a:r>
          </a:p>
          <a:p>
            <a:pPr algn="ctr"/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**where b</a:t>
            </a:r>
            <a:r>
              <a:rPr lang="en-US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constant, and b</a:t>
            </a:r>
            <a:r>
              <a:rPr lang="en-US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</a:t>
            </a:r>
            <a:r>
              <a:rPr lang="en-US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the coefficients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0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10325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solidFill>
                  <a:schemeClr val="accent2"/>
                </a:solidFill>
              </a:rPr>
              <a:t>Linear Regression Explained</a:t>
            </a:r>
            <a:r>
              <a:rPr lang="en-US" sz="4800" b="1" dirty="0">
                <a:solidFill>
                  <a:schemeClr val="accent2"/>
                </a:solidFill>
              </a:rPr>
              <a:t>: </a:t>
            </a:r>
            <a:r>
              <a:rPr lang="en-US" sz="3600" b="1" dirty="0">
                <a:solidFill>
                  <a:schemeClr val="accent2"/>
                </a:solidFill>
              </a:rPr>
              <a:t>Model Results</a:t>
            </a:r>
            <a:endParaRPr lang="en-US" sz="3600" b="1" u="sng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115305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metric that quantifies how much of the variance is accounted for is called the coefficient of determination or R</a:t>
            </a:r>
            <a:r>
              <a:rPr lang="en-US" sz="3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metric is a fraction where the numerator is the amount of the variance that is accounted for, and the denominator is all of the variance.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case of our model we have an R</a:t>
            </a:r>
            <a:r>
              <a:rPr lang="en-US" sz="3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.653, which means that our model accounts for 65.3% of all the variance in price. </a:t>
            </a:r>
          </a:p>
          <a:p>
            <a:pPr algn="ctr"/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3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953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chemeClr val="accent2"/>
                </a:solidFill>
              </a:rPr>
              <a:t>Home Improvement Recommendation</a:t>
            </a:r>
            <a:r>
              <a:rPr lang="en-US" sz="36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</a:rPr>
              <a:t>Explained</a:t>
            </a:r>
            <a:endParaRPr lang="en-US" sz="3200" b="1" u="sng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1137247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our model a natural log transformation was applied to the price.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Transformations can be used to improve the performance of a linear regression model.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transformation is simply the replacement of a variable, by a function of that variable,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which in this case is the natural log.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our case, our model  will return the price as the power to which Euler’s Number (e)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should be raised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example, if the model returns the price as 10, we know that the price is = e^10.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Since only the price was log transformed and not the features of the home, we have what is 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called a log – level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this case, the way to interpret the change in price, based on a change in a feature is:    </a:t>
            </a: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%(Δy) = 100 * (e</a:t>
            </a:r>
            <a:r>
              <a:rPr lang="en-US" sz="32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b1*x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– 1) 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**where e is approximately 2.718, Δ = change, y= price, x = feature of the house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0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767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chemeClr val="accent2"/>
                </a:solidFill>
              </a:rPr>
              <a:t>Home Improvement Recommendations</a:t>
            </a:r>
            <a:endParaRPr lang="en-US" sz="3200" b="1" u="sng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111645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change from a one floor home to a two floor home, will result in an increase in price of 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9.024%.</a:t>
            </a:r>
          </a:p>
          <a:p>
            <a:pPr marL="457200" indent="-457200">
              <a:buAutoNum type="arabicPeriod" startAt="2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increase in the building grade of the house, from grade 10 to grade 11, will result in an 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increase in price of </a:t>
            </a:r>
            <a:r>
              <a:rPr lang="en-US" b="1" dirty="0"/>
              <a:t>78.64%. 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  A change from a one bedroom home to a four bedroom home, will result in an increase in </a:t>
            </a:r>
          </a:p>
          <a:p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price of </a:t>
            </a:r>
            <a:r>
              <a:rPr lang="en-US" b="1" dirty="0"/>
              <a:t>7.875%.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1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08EC97-67E5-3845-964F-B939179BD44E}"/>
              </a:ext>
            </a:extLst>
          </p:cNvPr>
          <p:cNvSpPr txBox="1"/>
          <p:nvPr/>
        </p:nvSpPr>
        <p:spPr>
          <a:xfrm>
            <a:off x="529327" y="422858"/>
            <a:ext cx="963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chemeClr val="accent2"/>
                </a:solidFill>
              </a:rPr>
              <a:t>Home Improvement Recommendation</a:t>
            </a:r>
            <a:r>
              <a:rPr lang="en-US" sz="36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</a:rPr>
              <a:t>Conclusion</a:t>
            </a:r>
            <a:endParaRPr lang="en-US" sz="3200" b="1" u="sng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54D5-88A3-9C45-8553-832CB5902907}"/>
              </a:ext>
            </a:extLst>
          </p:cNvPr>
          <p:cNvSpPr txBox="1"/>
          <p:nvPr/>
        </p:nvSpPr>
        <p:spPr>
          <a:xfrm>
            <a:off x="582322" y="1450696"/>
            <a:ext cx="114688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change in price for a given unit of change in the features, is not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necessarily the same.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example, the change in price from a 3 bedroom home, to a 4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bedroom home, is not necessarily the same as the change in price from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a 1 bedroom to a 2 bedroom.	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correct way to calculate the change is to calculate the price of your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home as it is currently, and then make the modification you are interested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in, and see how the price has changed.</a:t>
            </a:r>
          </a:p>
          <a:p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Anyone have questions?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C5ABA-990F-0740-9772-0AF45DAF497B}"/>
              </a:ext>
            </a:extLst>
          </p:cNvPr>
          <p:cNvSpPr/>
          <p:nvPr/>
        </p:nvSpPr>
        <p:spPr>
          <a:xfrm>
            <a:off x="141402" y="207390"/>
            <a:ext cx="11774078" cy="6344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5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850</Words>
  <Application>Microsoft Macintosh PowerPoint</Application>
  <PresentationFormat>Widescreen</PresentationFormat>
  <Paragraphs>97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 Remodel Profitability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Profitability Analysis</dc:title>
  <dc:creator>FREDDY ABRAHAMSON</dc:creator>
  <cp:lastModifiedBy>FREDDY ABRAHAMSON</cp:lastModifiedBy>
  <cp:revision>28</cp:revision>
  <dcterms:created xsi:type="dcterms:W3CDTF">2021-09-30T14:02:06Z</dcterms:created>
  <dcterms:modified xsi:type="dcterms:W3CDTF">2022-02-01T19:38:38Z</dcterms:modified>
</cp:coreProperties>
</file>