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4" r:id="rId4"/>
    <p:sldId id="273" r:id="rId5"/>
    <p:sldId id="287" r:id="rId6"/>
    <p:sldId id="285" r:id="rId7"/>
    <p:sldId id="274" r:id="rId8"/>
    <p:sldId id="28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4A7F"/>
    <a:srgbClr val="D1E1F2"/>
    <a:srgbClr val="0B47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114"/>
    <p:restoredTop sz="97273"/>
  </p:normalViewPr>
  <p:slideViewPr>
    <p:cSldViewPr snapToGrid="0" snapToObjects="1">
      <p:cViewPr varScale="1">
        <p:scale>
          <a:sx n="168" d="100"/>
          <a:sy n="168" d="100"/>
        </p:scale>
        <p:origin x="232" y="360"/>
      </p:cViewPr>
      <p:guideLst>
        <p:guide orient="horz" pos="2160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B66072-D473-0E4C-B170-BE59B689FB5C}" type="datetimeFigureOut">
              <a:rPr lang="en-US" smtClean="0"/>
              <a:t>8/7/22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B128A-CA21-AA46-826C-5D944EEB3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94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B128A-CA21-AA46-826C-5D944EEB3D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52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B128A-CA21-AA46-826C-5D944EEB3D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2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B128A-CA21-AA46-826C-5D944EEB3D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82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B128A-CA21-AA46-826C-5D944EEB3D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71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B128A-CA21-AA46-826C-5D944EEB3D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09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B128A-CA21-AA46-826C-5D944EEB3D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35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B128A-CA21-AA46-826C-5D944EEB3D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56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57BD-EFA9-984E-9B96-BE736B730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9DA13-5342-5945-8A64-35C60E21C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F38FC-13EE-F749-AB18-5127E0E8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D952-C32B-E94F-838A-26F8BA9D8D19}" type="datetimeFigureOut">
              <a:rPr lang="en-US" smtClean="0"/>
              <a:t>8/7/22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725BD-9653-664F-A876-893BD01F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2E854-8FCD-5047-9EF0-F0242E3F2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8BB79-A955-F84E-B508-93EB0A333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1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399BB-F72E-E747-93F6-1B108DD50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961CDD-8BCF-8744-883B-C67859451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5DB5A-8BD2-E647-BCA4-0663FB1F8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D952-C32B-E94F-838A-26F8BA9D8D19}" type="datetimeFigureOut">
              <a:rPr lang="en-US" smtClean="0"/>
              <a:t>8/7/22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31365-36E0-EB40-894B-1CCE9DA77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C7449-3E7E-0C44-966B-A8AD6FB7C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8BB79-A955-F84E-B508-93EB0A333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7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403AE6-7B8D-0045-9128-437CE4CCB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9AB529-2829-E64B-8FE8-0030EEA92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5D264-417A-BB47-B698-6AAB28B0C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D952-C32B-E94F-838A-26F8BA9D8D19}" type="datetimeFigureOut">
              <a:rPr lang="en-US" smtClean="0"/>
              <a:t>8/7/22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12D38-5965-4844-80AD-0A25FE094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7B5E5-E934-C345-89D0-ED0A58E5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8BB79-A955-F84E-B508-93EB0A333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91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A999E-5523-A440-9189-157D1B73A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857EE-C155-E94F-A15B-F47EF6B54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C8C6F-6B49-C94F-9D5C-DB3B8768F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D952-C32B-E94F-838A-26F8BA9D8D19}" type="datetimeFigureOut">
              <a:rPr lang="en-US" smtClean="0"/>
              <a:t>8/7/22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37F7A-2DBA-0B47-A09F-98E8A3E23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DA6B2-D5A7-4A4F-8FC1-F8A4EFFC9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8BB79-A955-F84E-B508-93EB0A333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52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AD9A-FBEA-284C-9413-6BC11F718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A624F-C8A3-FD44-8F56-A5C59CA2B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3D139-9AC0-5746-9265-6246B92FB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D952-C32B-E94F-838A-26F8BA9D8D19}" type="datetimeFigureOut">
              <a:rPr lang="en-US" smtClean="0"/>
              <a:t>8/7/22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849E7-78C2-7744-ADA6-E7C9BB1FB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D2C29-E5F7-454E-91E3-983129BD8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8BB79-A955-F84E-B508-93EB0A333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18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B5C28-6D5C-1E4C-A3AF-649705A99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393EF-C58D-594D-AD3C-20673F704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6B6CA1-5E4C-334F-8B16-9DC47805E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B438E-0649-9446-A5D2-D90AACA0D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D952-C32B-E94F-838A-26F8BA9D8D19}" type="datetimeFigureOut">
              <a:rPr lang="en-US" smtClean="0"/>
              <a:t>8/7/22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024E2-403D-7A4B-BB21-3B9AF1C01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B7A67-CD4E-ED47-BEE2-08118B186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8BB79-A955-F84E-B508-93EB0A333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91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51702-8D56-DE46-9F86-1FD35E9F4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909AF-6BBD-7846-B7AA-AE30517F2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E28525-8A45-414A-81B3-6E01CCB98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4ACC78-9862-BB41-BFF6-BAE0116E77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EDFAFD-5FA1-FD41-890A-8CDA13E97D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4EBC39-8DEC-CD47-A692-D7F906D0A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D952-C32B-E94F-838A-26F8BA9D8D19}" type="datetimeFigureOut">
              <a:rPr lang="en-US" smtClean="0"/>
              <a:t>8/7/22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9E561E-3AA6-B640-A3BE-68BC48DD0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A8DC58-1682-4F4C-82AE-F066C11CA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8BB79-A955-F84E-B508-93EB0A333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42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C6B76-FA16-1E41-926B-F86889294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239369-266E-804E-A8D1-2FE27A4E8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D952-C32B-E94F-838A-26F8BA9D8D19}" type="datetimeFigureOut">
              <a:rPr lang="en-US" smtClean="0"/>
              <a:t>8/7/22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A0E5DA-F51A-4941-8A92-214FA356D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404034-2BBC-3947-9EE1-671A9458E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8BB79-A955-F84E-B508-93EB0A333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49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8CB18B-C3D5-0F4E-BB78-1BB66DC79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D952-C32B-E94F-838A-26F8BA9D8D19}" type="datetimeFigureOut">
              <a:rPr lang="en-US" smtClean="0"/>
              <a:t>8/7/22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75417D-47D3-AD4B-86A6-AC14CBA15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F9E14-A179-3C48-BBD4-E8AAC14ED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8BB79-A955-F84E-B508-93EB0A333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83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8FBEA-2E10-D44C-BE0D-3FE3FBF16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895CA-9C16-C742-AE88-2044C2EAB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7ADFC-8284-0C4D-92D0-402E2CBEB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1152D-EFF0-654E-B4FA-8B77E9912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D952-C32B-E94F-838A-26F8BA9D8D19}" type="datetimeFigureOut">
              <a:rPr lang="en-US" smtClean="0"/>
              <a:t>8/7/22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52F2A-3365-EE4C-89E3-D7FB1FBCB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AC538-2466-474C-BA35-B5771BA5B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8BB79-A955-F84E-B508-93EB0A333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87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0FD04-9583-AA45-9507-1FFCE3679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55C38-0950-9643-80C0-FD88E2B1D6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F15CDA-6196-604E-8BAC-0CFFEFC35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9F2DC-FEFF-724B-B103-00A599411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D952-C32B-E94F-838A-26F8BA9D8D19}" type="datetimeFigureOut">
              <a:rPr lang="en-US" smtClean="0"/>
              <a:t>8/7/22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6BEF1-7BCB-1740-B179-B40A1506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1219B-38E0-094D-89F8-A66C12B25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8BB79-A955-F84E-B508-93EB0A333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B842EA-51DC-3546-B2E3-DFBB7E7A0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73D8C-0FBD-164D-A52B-BA8C5860F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DB2F2-76BA-2242-ABF0-70EC95278D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ED952-C32B-E94F-838A-26F8BA9D8D19}" type="datetimeFigureOut">
              <a:rPr lang="en-US" smtClean="0"/>
              <a:t>8/7/22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02A64-3205-444D-A7F8-BF90FCD44F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DF7FC-D4B8-A146-9DE0-2F58F00224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8BB79-A955-F84E-B508-93EB0A333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2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F11D1-8841-DB4D-B3D5-DB1A969D1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4201"/>
            <a:ext cx="9144000" cy="1655762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0B4752"/>
                </a:solidFill>
              </a:rPr>
              <a:t>Using a Neural Network to Distinguish Between</a:t>
            </a:r>
            <a:br>
              <a:rPr lang="en-US" b="1" dirty="0">
                <a:solidFill>
                  <a:srgbClr val="0B4752"/>
                </a:solidFill>
              </a:rPr>
            </a:br>
            <a:r>
              <a:rPr lang="en-US" sz="4400" b="1" dirty="0">
                <a:solidFill>
                  <a:srgbClr val="0B4752"/>
                </a:solidFill>
              </a:rPr>
              <a:t>a Healthy Patient and one with Pneumonia</a:t>
            </a:r>
            <a:br>
              <a:rPr lang="en-US" sz="4400" b="1" dirty="0">
                <a:solidFill>
                  <a:srgbClr val="0B4752"/>
                </a:solidFill>
              </a:rPr>
            </a:br>
            <a:r>
              <a:rPr lang="en-US" sz="4400" b="1" dirty="0">
                <a:solidFill>
                  <a:srgbClr val="0B4752"/>
                </a:solidFill>
              </a:rPr>
              <a:t>Proof of Concept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81B0D-EFD3-3749-BD54-ACB162A709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Freddy Abrahamson</a:t>
            </a:r>
          </a:p>
          <a:p>
            <a:r>
              <a:rPr lang="en-US" dirty="0"/>
              <a:t>July 1, 2022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9CCAB6-31B7-214B-8BCA-B13F216026B9}"/>
              </a:ext>
            </a:extLst>
          </p:cNvPr>
          <p:cNvSpPr/>
          <p:nvPr/>
        </p:nvSpPr>
        <p:spPr>
          <a:xfrm>
            <a:off x="141402" y="207390"/>
            <a:ext cx="11774078" cy="63442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727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708EC97-67E5-3845-964F-B939179BD44E}"/>
              </a:ext>
            </a:extLst>
          </p:cNvPr>
          <p:cNvSpPr txBox="1"/>
          <p:nvPr/>
        </p:nvSpPr>
        <p:spPr>
          <a:xfrm>
            <a:off x="582322" y="414975"/>
            <a:ext cx="216758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u="sng" dirty="0">
                <a:solidFill>
                  <a:srgbClr val="0B4752"/>
                </a:solidFill>
              </a:rPr>
              <a:t>Outline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1B54D5-88A3-9C45-8553-832CB5902907}"/>
              </a:ext>
            </a:extLst>
          </p:cNvPr>
          <p:cNvSpPr txBox="1"/>
          <p:nvPr/>
        </p:nvSpPr>
        <p:spPr>
          <a:xfrm>
            <a:off x="582322" y="1450696"/>
            <a:ext cx="56214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Business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Understanding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Explaining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 Results and the metrics used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9C5ABA-990F-0740-9772-0AF45DAF497B}"/>
              </a:ext>
            </a:extLst>
          </p:cNvPr>
          <p:cNvSpPr/>
          <p:nvPr/>
        </p:nvSpPr>
        <p:spPr>
          <a:xfrm>
            <a:off x="141402" y="207390"/>
            <a:ext cx="11774078" cy="63442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687AE5-DFB0-CEFB-7E60-5FB44D15A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810" y="1274524"/>
            <a:ext cx="4685356" cy="440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296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708EC97-67E5-3845-964F-B939179BD44E}"/>
              </a:ext>
            </a:extLst>
          </p:cNvPr>
          <p:cNvSpPr txBox="1"/>
          <p:nvPr/>
        </p:nvSpPr>
        <p:spPr>
          <a:xfrm>
            <a:off x="529327" y="422858"/>
            <a:ext cx="487684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u="sng" dirty="0">
                <a:solidFill>
                  <a:srgbClr val="0B4752"/>
                </a:solidFill>
              </a:rPr>
              <a:t>Business Problem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1B54D5-88A3-9C45-8553-832CB5902907}"/>
              </a:ext>
            </a:extLst>
          </p:cNvPr>
          <p:cNvSpPr txBox="1"/>
          <p:nvPr/>
        </p:nvSpPr>
        <p:spPr>
          <a:xfrm>
            <a:off x="582322" y="1450696"/>
            <a:ext cx="1112046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u="sng" dirty="0">
                <a:solidFill>
                  <a:srgbClr val="0B4752"/>
                </a:solidFill>
              </a:rPr>
              <a:t>Stakeholder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Board of directors of a national network of hospitals.</a:t>
            </a:r>
          </a:p>
          <a:p>
            <a:pPr>
              <a:spcAft>
                <a:spcPts val="600"/>
              </a:spcAft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en-US" sz="2000" b="1" u="sng" dirty="0">
                <a:solidFill>
                  <a:srgbClr val="0B4752"/>
                </a:solidFill>
              </a:rPr>
              <a:t>Business Problem</a:t>
            </a:r>
            <a:r>
              <a:rPr lang="en-US" sz="2000" b="1" dirty="0">
                <a:solidFill>
                  <a:srgbClr val="0B4752"/>
                </a:solidFill>
              </a:rPr>
              <a:t>: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Covid has caused a surge in emergency room visits. The hospital is looking for a way to better prioritize patients by the severity of their ailments, particularly pulmonary diseases.</a:t>
            </a:r>
          </a:p>
          <a:p>
            <a:pPr>
              <a:spcAft>
                <a:spcPts val="600"/>
              </a:spcAft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en-US" sz="2000" b="1" u="sng" dirty="0">
                <a:solidFill>
                  <a:srgbClr val="0B4752"/>
                </a:solidFill>
              </a:rPr>
              <a:t>Proposed Solution</a:t>
            </a:r>
            <a:r>
              <a:rPr lang="en-US" sz="2000" b="1" dirty="0">
                <a:solidFill>
                  <a:srgbClr val="0B4752"/>
                </a:solidFill>
              </a:rPr>
              <a:t>: 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machine learning model that could correctly identify patients with pneumonia, thereby helping prioritize who the doctor will see first.</a:t>
            </a:r>
          </a:p>
          <a:p>
            <a:pPr>
              <a:spcAft>
                <a:spcPts val="600"/>
              </a:spcAft>
            </a:pPr>
            <a:endParaRPr lang="en-US" sz="2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000" b="1" u="sng" dirty="0">
                <a:solidFill>
                  <a:srgbClr val="0B4752"/>
                </a:solidFill>
              </a:rPr>
              <a:t>Solution Benefits</a:t>
            </a:r>
            <a:r>
              <a:rPr lang="en-US" sz="2000" b="1" dirty="0">
                <a:solidFill>
                  <a:srgbClr val="0B4752"/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Helps save lives, and protects from more severe damage caused by the disease.</a:t>
            </a:r>
            <a:b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non-invasive</a:t>
            </a:r>
            <a:b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 cost-effective</a:t>
            </a:r>
            <a:b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 no medical background necessary to run the model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9C5ABA-990F-0740-9772-0AF45DAF497B}"/>
              </a:ext>
            </a:extLst>
          </p:cNvPr>
          <p:cNvSpPr/>
          <p:nvPr/>
        </p:nvSpPr>
        <p:spPr>
          <a:xfrm>
            <a:off x="141402" y="207390"/>
            <a:ext cx="11774078" cy="63442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514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708EC97-67E5-3845-964F-B939179BD44E}"/>
              </a:ext>
            </a:extLst>
          </p:cNvPr>
          <p:cNvSpPr txBox="1"/>
          <p:nvPr/>
        </p:nvSpPr>
        <p:spPr>
          <a:xfrm>
            <a:off x="529327" y="422858"/>
            <a:ext cx="550195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u="sng" dirty="0">
                <a:solidFill>
                  <a:srgbClr val="0B4752"/>
                </a:solidFill>
              </a:rPr>
              <a:t>Data Understanding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9C5ABA-990F-0740-9772-0AF45DAF497B}"/>
              </a:ext>
            </a:extLst>
          </p:cNvPr>
          <p:cNvSpPr/>
          <p:nvPr/>
        </p:nvSpPr>
        <p:spPr>
          <a:xfrm>
            <a:off x="141402" y="207390"/>
            <a:ext cx="11774078" cy="63442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6C11C5-98F7-9F1D-CCFD-4BE67A222F46}"/>
              </a:ext>
            </a:extLst>
          </p:cNvPr>
          <p:cNvSpPr txBox="1"/>
          <p:nvPr/>
        </p:nvSpPr>
        <p:spPr>
          <a:xfrm>
            <a:off x="464948" y="1627322"/>
            <a:ext cx="1056209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data comes from Kaggle.com.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a total of 5856 images.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BEC8681-F932-17A1-52E2-D2FD487B2DE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316744" y="422858"/>
            <a:ext cx="2427433" cy="26483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6DF929-D7E5-3942-EE8D-744652AB518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316744" y="3634740"/>
            <a:ext cx="2447177" cy="277538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96F24C6-52F4-08D4-8C78-29A590C06E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949" y="2720187"/>
            <a:ext cx="5501512" cy="368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509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708EC97-67E5-3845-964F-B939179BD44E}"/>
              </a:ext>
            </a:extLst>
          </p:cNvPr>
          <p:cNvSpPr txBox="1"/>
          <p:nvPr/>
        </p:nvSpPr>
        <p:spPr>
          <a:xfrm>
            <a:off x="529327" y="422858"/>
            <a:ext cx="104753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u="sng" dirty="0">
                <a:solidFill>
                  <a:srgbClr val="0B4752"/>
                </a:solidFill>
              </a:rPr>
              <a:t>The Model: What are Neural Networks 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9C5ABA-990F-0740-9772-0AF45DAF497B}"/>
              </a:ext>
            </a:extLst>
          </p:cNvPr>
          <p:cNvSpPr/>
          <p:nvPr/>
        </p:nvSpPr>
        <p:spPr>
          <a:xfrm>
            <a:off x="141402" y="207390"/>
            <a:ext cx="11774078" cy="63442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CB80F43-A879-BF27-FAA0-A1643DCD1D2C}"/>
              </a:ext>
            </a:extLst>
          </p:cNvPr>
          <p:cNvGrpSpPr/>
          <p:nvPr/>
        </p:nvGrpSpPr>
        <p:grpSpPr>
          <a:xfrm>
            <a:off x="4503420" y="1671360"/>
            <a:ext cx="7056120" cy="4511263"/>
            <a:chOff x="4755297" y="1671361"/>
            <a:chExt cx="5455920" cy="405787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4404F21-D932-BA42-34B3-FF1DFF87E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55297" y="1671361"/>
              <a:ext cx="5455920" cy="3317199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CE2B074-D352-96E6-AE8D-0D49F9C9DA0F}"/>
                </a:ext>
              </a:extLst>
            </p:cNvPr>
            <p:cNvSpPr txBox="1"/>
            <p:nvPr/>
          </p:nvSpPr>
          <p:spPr>
            <a:xfrm>
              <a:off x="4921177" y="5082900"/>
              <a:ext cx="51241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The circles are the ‘artificial neurons’ or nodes. The input </a:t>
              </a:r>
            </a:p>
            <a:p>
              <a:pPr algn="ctr"/>
              <a:r>
                <a:rPr lang="en-US" sz="1200" dirty="0"/>
                <a:t>layer receives the data. The output layer returns a result,</a:t>
              </a:r>
            </a:p>
            <a:p>
              <a:pPr algn="ctr"/>
              <a:r>
                <a:rPr lang="en-US" sz="1200" dirty="0"/>
                <a:t>and the hidden layer(s) are any layers in between the input and output layers.   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C076F0E-541A-00B0-BB6D-839D12944D1A}"/>
              </a:ext>
            </a:extLst>
          </p:cNvPr>
          <p:cNvSpPr txBox="1"/>
          <p:nvPr/>
        </p:nvSpPr>
        <p:spPr>
          <a:xfrm>
            <a:off x="445507" y="1671360"/>
            <a:ext cx="33492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Neural networks were inspired by the human brain.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moves from left to right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Neural networks are very scalable</a:t>
            </a:r>
          </a:p>
        </p:txBody>
      </p:sp>
    </p:spTree>
    <p:extLst>
      <p:ext uri="{BB962C8B-B14F-4D97-AF65-F5344CB8AC3E}">
        <p14:creationId xmlns:p14="http://schemas.microsoft.com/office/powerpoint/2010/main" val="2101138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708EC97-67E5-3845-964F-B939179BD44E}"/>
              </a:ext>
            </a:extLst>
          </p:cNvPr>
          <p:cNvSpPr txBox="1"/>
          <p:nvPr/>
        </p:nvSpPr>
        <p:spPr>
          <a:xfrm>
            <a:off x="529327" y="422858"/>
            <a:ext cx="396961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u="sng" dirty="0">
                <a:solidFill>
                  <a:srgbClr val="0B4752"/>
                </a:solidFill>
              </a:rPr>
              <a:t>Model Results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9C5ABA-990F-0740-9772-0AF45DAF497B}"/>
              </a:ext>
            </a:extLst>
          </p:cNvPr>
          <p:cNvSpPr/>
          <p:nvPr/>
        </p:nvSpPr>
        <p:spPr>
          <a:xfrm>
            <a:off x="141402" y="207390"/>
            <a:ext cx="11774078" cy="63442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286300-157A-66F7-BED8-B4AC7304B060}"/>
              </a:ext>
            </a:extLst>
          </p:cNvPr>
          <p:cNvSpPr txBox="1"/>
          <p:nvPr/>
        </p:nvSpPr>
        <p:spPr>
          <a:xfrm>
            <a:off x="5935851" y="28051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570694-A9E2-5347-45A5-AFED7C365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978" y="1760220"/>
            <a:ext cx="4509302" cy="441208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353B7D4-4233-F8C0-C702-CCEDBFAB6932}"/>
              </a:ext>
            </a:extLst>
          </p:cNvPr>
          <p:cNvSpPr txBox="1"/>
          <p:nvPr/>
        </p:nvSpPr>
        <p:spPr>
          <a:xfrm>
            <a:off x="807720" y="1760220"/>
            <a:ext cx="5114456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b="1" u="sng" dirty="0">
                <a:solidFill>
                  <a:srgbClr val="0B4752"/>
                </a:solidFill>
              </a:rPr>
              <a:t>Primary Goal:</a:t>
            </a:r>
            <a:r>
              <a:rPr lang="en-US" sz="2000" b="1" dirty="0">
                <a:solidFill>
                  <a:srgbClr val="0B4752"/>
                </a:solidFill>
              </a:rPr>
              <a:t>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 to identify all the patients who had pneumonia.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u="sng" dirty="0">
              <a:solidFill>
                <a:srgbClr val="0B4752"/>
              </a:solidFill>
            </a:endParaRP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u="sng" dirty="0">
                <a:solidFill>
                  <a:srgbClr val="0B4752"/>
                </a:solidFill>
              </a:rPr>
              <a:t>Metric Used and Performance</a:t>
            </a:r>
            <a:r>
              <a:rPr lang="en-US" sz="2000" b="1" dirty="0">
                <a:solidFill>
                  <a:srgbClr val="0B4752"/>
                </a:solidFill>
              </a:rPr>
              <a:t>: 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Recall score of nearly 96%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u="sng" dirty="0">
                <a:solidFill>
                  <a:srgbClr val="0B4752"/>
                </a:solidFill>
              </a:rPr>
              <a:t>Secondary Goal: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 to correctly identify all the images.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u="sng" dirty="0">
              <a:solidFill>
                <a:srgbClr val="0B4752"/>
              </a:solidFill>
            </a:endParaRP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u="sng" dirty="0">
                <a:solidFill>
                  <a:srgbClr val="0B4752"/>
                </a:solidFill>
              </a:rPr>
              <a:t>Metric Used and Performance:</a:t>
            </a:r>
            <a:r>
              <a:rPr lang="en-US" sz="2000" b="1" dirty="0">
                <a:solidFill>
                  <a:srgbClr val="0B4752"/>
                </a:solidFill>
              </a:rPr>
              <a:t>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Accuracy score of over 95%. </a:t>
            </a:r>
            <a:endParaRPr lang="en-US" sz="2000" b="1" u="sng" dirty="0">
              <a:solidFill>
                <a:srgbClr val="0B47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996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708EC97-67E5-3845-964F-B939179BD44E}"/>
              </a:ext>
            </a:extLst>
          </p:cNvPr>
          <p:cNvSpPr txBox="1"/>
          <p:nvPr/>
        </p:nvSpPr>
        <p:spPr>
          <a:xfrm>
            <a:off x="2123371" y="2757844"/>
            <a:ext cx="7945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u="sng" dirty="0">
                <a:solidFill>
                  <a:srgbClr val="0B4752"/>
                </a:solidFill>
              </a:rPr>
              <a:t>Any Questions?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1B54D5-88A3-9C45-8553-832CB5902907}"/>
              </a:ext>
            </a:extLst>
          </p:cNvPr>
          <p:cNvSpPr txBox="1"/>
          <p:nvPr/>
        </p:nvSpPr>
        <p:spPr>
          <a:xfrm>
            <a:off x="582322" y="1450696"/>
            <a:ext cx="7040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9C5ABA-990F-0740-9772-0AF45DAF497B}"/>
              </a:ext>
            </a:extLst>
          </p:cNvPr>
          <p:cNvSpPr/>
          <p:nvPr/>
        </p:nvSpPr>
        <p:spPr>
          <a:xfrm>
            <a:off x="141402" y="207390"/>
            <a:ext cx="11774078" cy="63442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298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708EC97-67E5-3845-964F-B939179BD44E}"/>
              </a:ext>
            </a:extLst>
          </p:cNvPr>
          <p:cNvSpPr txBox="1"/>
          <p:nvPr/>
        </p:nvSpPr>
        <p:spPr>
          <a:xfrm>
            <a:off x="3107617" y="2757844"/>
            <a:ext cx="59767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u="sng" dirty="0">
                <a:solidFill>
                  <a:srgbClr val="0B4752"/>
                </a:solidFill>
              </a:rPr>
              <a:t>Thank You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1B54D5-88A3-9C45-8553-832CB5902907}"/>
              </a:ext>
            </a:extLst>
          </p:cNvPr>
          <p:cNvSpPr txBox="1"/>
          <p:nvPr/>
        </p:nvSpPr>
        <p:spPr>
          <a:xfrm>
            <a:off x="582322" y="1450696"/>
            <a:ext cx="7040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9C5ABA-990F-0740-9772-0AF45DAF497B}"/>
              </a:ext>
            </a:extLst>
          </p:cNvPr>
          <p:cNvSpPr/>
          <p:nvPr/>
        </p:nvSpPr>
        <p:spPr>
          <a:xfrm>
            <a:off x="141402" y="207390"/>
            <a:ext cx="11774078" cy="63442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767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24490</TotalTime>
  <Words>305</Words>
  <Application>Microsoft Macintosh PowerPoint</Application>
  <PresentationFormat>Widescreen</PresentationFormat>
  <Paragraphs>48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Using a Neural Network to Distinguish Between a Healthy Patient and one with Pneumonia Proof of Concept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Profitability Analysis</dc:title>
  <dc:creator>FREDDY ABRAHAMSON</dc:creator>
  <cp:lastModifiedBy>FREDDY ABRAHAMSON</cp:lastModifiedBy>
  <cp:revision>79</cp:revision>
  <dcterms:created xsi:type="dcterms:W3CDTF">2021-09-30T14:02:06Z</dcterms:created>
  <dcterms:modified xsi:type="dcterms:W3CDTF">2022-08-11T18:58:17Z</dcterms:modified>
</cp:coreProperties>
</file>