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4" r:id="rId4"/>
    <p:sldId id="273" r:id="rId5"/>
    <p:sldId id="287" r:id="rId6"/>
    <p:sldId id="285" r:id="rId7"/>
    <p:sldId id="274" r:id="rId8"/>
    <p:sldId id="28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4A7F"/>
    <a:srgbClr val="D1E1F2"/>
    <a:srgbClr val="0B47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112"/>
    <p:restoredTop sz="97273"/>
  </p:normalViewPr>
  <p:slideViewPr>
    <p:cSldViewPr snapToGrid="0" snapToObjects="1">
      <p:cViewPr varScale="1">
        <p:scale>
          <a:sx n="175" d="100"/>
          <a:sy n="175" d="100"/>
        </p:scale>
        <p:origin x="1112" y="184"/>
      </p:cViewPr>
      <p:guideLst>
        <p:guide orient="horz" pos="2160"/>
        <p:guide pos="40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66072-D473-0E4C-B170-BE59B689FB5C}" type="datetimeFigureOut">
              <a:rPr lang="en-US" smtClean="0"/>
              <a:t>7/23/22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B128A-CA21-AA46-826C-5D944EEB3DAC}" type="slidenum">
              <a:rPr lang="en-US" smtClean="0"/>
              <a:t>‹#›</a:t>
            </a:fld>
            <a:endParaRPr lang="en-US"/>
          </a:p>
        </p:txBody>
      </p:sp>
    </p:spTree>
    <p:extLst>
      <p:ext uri="{BB962C8B-B14F-4D97-AF65-F5344CB8AC3E}">
        <p14:creationId xmlns:p14="http://schemas.microsoft.com/office/powerpoint/2010/main" val="125279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B128A-CA21-AA46-826C-5D944EEB3DAC}" type="slidenum">
              <a:rPr lang="en-US" smtClean="0"/>
              <a:t>1</a:t>
            </a:fld>
            <a:endParaRPr lang="en-US"/>
          </a:p>
        </p:txBody>
      </p:sp>
    </p:spTree>
    <p:extLst>
      <p:ext uri="{BB962C8B-B14F-4D97-AF65-F5344CB8AC3E}">
        <p14:creationId xmlns:p14="http://schemas.microsoft.com/office/powerpoint/2010/main" val="1980452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B128A-CA21-AA46-826C-5D944EEB3DAC}" type="slidenum">
              <a:rPr lang="en-US" smtClean="0"/>
              <a:t>3</a:t>
            </a:fld>
            <a:endParaRPr lang="en-US"/>
          </a:p>
        </p:txBody>
      </p:sp>
    </p:spTree>
    <p:extLst>
      <p:ext uri="{BB962C8B-B14F-4D97-AF65-F5344CB8AC3E}">
        <p14:creationId xmlns:p14="http://schemas.microsoft.com/office/powerpoint/2010/main" val="42505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B128A-CA21-AA46-826C-5D944EEB3DAC}" type="slidenum">
              <a:rPr lang="en-US" smtClean="0"/>
              <a:t>4</a:t>
            </a:fld>
            <a:endParaRPr lang="en-US"/>
          </a:p>
        </p:txBody>
      </p:sp>
    </p:spTree>
    <p:extLst>
      <p:ext uri="{BB962C8B-B14F-4D97-AF65-F5344CB8AC3E}">
        <p14:creationId xmlns:p14="http://schemas.microsoft.com/office/powerpoint/2010/main" val="2524582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B128A-CA21-AA46-826C-5D944EEB3DAC}" type="slidenum">
              <a:rPr lang="en-US" smtClean="0"/>
              <a:t>5</a:t>
            </a:fld>
            <a:endParaRPr lang="en-US"/>
          </a:p>
        </p:txBody>
      </p:sp>
    </p:spTree>
    <p:extLst>
      <p:ext uri="{BB962C8B-B14F-4D97-AF65-F5344CB8AC3E}">
        <p14:creationId xmlns:p14="http://schemas.microsoft.com/office/powerpoint/2010/main" val="1967971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B128A-CA21-AA46-826C-5D944EEB3DAC}" type="slidenum">
              <a:rPr lang="en-US" smtClean="0"/>
              <a:t>6</a:t>
            </a:fld>
            <a:endParaRPr lang="en-US"/>
          </a:p>
        </p:txBody>
      </p:sp>
    </p:spTree>
    <p:extLst>
      <p:ext uri="{BB962C8B-B14F-4D97-AF65-F5344CB8AC3E}">
        <p14:creationId xmlns:p14="http://schemas.microsoft.com/office/powerpoint/2010/main" val="3402709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B128A-CA21-AA46-826C-5D944EEB3DAC}" type="slidenum">
              <a:rPr lang="en-US" smtClean="0"/>
              <a:t>7</a:t>
            </a:fld>
            <a:endParaRPr lang="en-US"/>
          </a:p>
        </p:txBody>
      </p:sp>
    </p:spTree>
    <p:extLst>
      <p:ext uri="{BB962C8B-B14F-4D97-AF65-F5344CB8AC3E}">
        <p14:creationId xmlns:p14="http://schemas.microsoft.com/office/powerpoint/2010/main" val="296483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B128A-CA21-AA46-826C-5D944EEB3DAC}" type="slidenum">
              <a:rPr lang="en-US" smtClean="0"/>
              <a:t>8</a:t>
            </a:fld>
            <a:endParaRPr lang="en-US"/>
          </a:p>
        </p:txBody>
      </p:sp>
    </p:spTree>
    <p:extLst>
      <p:ext uri="{BB962C8B-B14F-4D97-AF65-F5344CB8AC3E}">
        <p14:creationId xmlns:p14="http://schemas.microsoft.com/office/powerpoint/2010/main" val="4217156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57BD-EFA9-984E-9B96-BE736B730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49DA13-5342-5945-8A64-35C60E21CC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EF38FC-13EE-F749-AB18-5127E0E8364D}"/>
              </a:ext>
            </a:extLst>
          </p:cNvPr>
          <p:cNvSpPr>
            <a:spLocks noGrp="1"/>
          </p:cNvSpPr>
          <p:nvPr>
            <p:ph type="dt" sz="half" idx="10"/>
          </p:nvPr>
        </p:nvSpPr>
        <p:spPr/>
        <p:txBody>
          <a:bodyPr/>
          <a:lstStyle/>
          <a:p>
            <a:fld id="{5DFED952-C32B-E94F-838A-26F8BA9D8D19}" type="datetimeFigureOut">
              <a:rPr lang="en-US" smtClean="0"/>
              <a:t>7/23/22</a:t>
            </a:fld>
            <a:endParaRPr lang="en-US"/>
          </a:p>
        </p:txBody>
      </p:sp>
      <p:sp>
        <p:nvSpPr>
          <p:cNvPr id="5" name="Footer Placeholder 4">
            <a:extLst>
              <a:ext uri="{FF2B5EF4-FFF2-40B4-BE49-F238E27FC236}">
                <a16:creationId xmlns:a16="http://schemas.microsoft.com/office/drawing/2014/main" id="{086725BD-9653-664F-A876-893BD01FC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2E854-8FCD-5047-9EF0-F0242E3F2017}"/>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1125016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99BB-F72E-E747-93F6-1B108DD50A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961CDD-8BCF-8744-883B-C67859451F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5DB5A-8BD2-E647-BCA4-0663FB1F8B55}"/>
              </a:ext>
            </a:extLst>
          </p:cNvPr>
          <p:cNvSpPr>
            <a:spLocks noGrp="1"/>
          </p:cNvSpPr>
          <p:nvPr>
            <p:ph type="dt" sz="half" idx="10"/>
          </p:nvPr>
        </p:nvSpPr>
        <p:spPr/>
        <p:txBody>
          <a:bodyPr/>
          <a:lstStyle/>
          <a:p>
            <a:fld id="{5DFED952-C32B-E94F-838A-26F8BA9D8D19}" type="datetimeFigureOut">
              <a:rPr lang="en-US" smtClean="0"/>
              <a:t>7/23/22</a:t>
            </a:fld>
            <a:endParaRPr lang="en-US"/>
          </a:p>
        </p:txBody>
      </p:sp>
      <p:sp>
        <p:nvSpPr>
          <p:cNvPr id="5" name="Footer Placeholder 4">
            <a:extLst>
              <a:ext uri="{FF2B5EF4-FFF2-40B4-BE49-F238E27FC236}">
                <a16:creationId xmlns:a16="http://schemas.microsoft.com/office/drawing/2014/main" id="{10031365-36E0-EB40-894B-1CCE9DA77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C7449-3E7E-0C44-966B-A8AD6FB7CC2F}"/>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423157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403AE6-7B8D-0045-9128-437CE4CCB0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9AB529-2829-E64B-8FE8-0030EEA92D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5D264-417A-BB47-B698-6AAB28B0CC04}"/>
              </a:ext>
            </a:extLst>
          </p:cNvPr>
          <p:cNvSpPr>
            <a:spLocks noGrp="1"/>
          </p:cNvSpPr>
          <p:nvPr>
            <p:ph type="dt" sz="half" idx="10"/>
          </p:nvPr>
        </p:nvSpPr>
        <p:spPr/>
        <p:txBody>
          <a:bodyPr/>
          <a:lstStyle/>
          <a:p>
            <a:fld id="{5DFED952-C32B-E94F-838A-26F8BA9D8D19}" type="datetimeFigureOut">
              <a:rPr lang="en-US" smtClean="0"/>
              <a:t>7/23/22</a:t>
            </a:fld>
            <a:endParaRPr lang="en-US"/>
          </a:p>
        </p:txBody>
      </p:sp>
      <p:sp>
        <p:nvSpPr>
          <p:cNvPr id="5" name="Footer Placeholder 4">
            <a:extLst>
              <a:ext uri="{FF2B5EF4-FFF2-40B4-BE49-F238E27FC236}">
                <a16:creationId xmlns:a16="http://schemas.microsoft.com/office/drawing/2014/main" id="{98812D38-5965-4844-80AD-0A25FE094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7B5E5-E934-C345-89D0-ED0A58E5F376}"/>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155499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999E-5523-A440-9189-157D1B73AE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7857EE-C155-E94F-A15B-F47EF6B548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C8C6F-6B49-C94F-9D5C-DB3B8768F44D}"/>
              </a:ext>
            </a:extLst>
          </p:cNvPr>
          <p:cNvSpPr>
            <a:spLocks noGrp="1"/>
          </p:cNvSpPr>
          <p:nvPr>
            <p:ph type="dt" sz="half" idx="10"/>
          </p:nvPr>
        </p:nvSpPr>
        <p:spPr/>
        <p:txBody>
          <a:bodyPr/>
          <a:lstStyle/>
          <a:p>
            <a:fld id="{5DFED952-C32B-E94F-838A-26F8BA9D8D19}" type="datetimeFigureOut">
              <a:rPr lang="en-US" smtClean="0"/>
              <a:t>7/23/22</a:t>
            </a:fld>
            <a:endParaRPr lang="en-US"/>
          </a:p>
        </p:txBody>
      </p:sp>
      <p:sp>
        <p:nvSpPr>
          <p:cNvPr id="5" name="Footer Placeholder 4">
            <a:extLst>
              <a:ext uri="{FF2B5EF4-FFF2-40B4-BE49-F238E27FC236}">
                <a16:creationId xmlns:a16="http://schemas.microsoft.com/office/drawing/2014/main" id="{7C437F7A-2DBA-0B47-A09F-98E8A3E23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DA6B2-D5A7-4A4F-8FC1-F8A4EFFC94F3}"/>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352935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AD9A-FBEA-284C-9413-6BC11F7182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7A624F-C8A3-FD44-8F56-A5C59CA2B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B3D139-9AC0-5746-9265-6246B92FBD8B}"/>
              </a:ext>
            </a:extLst>
          </p:cNvPr>
          <p:cNvSpPr>
            <a:spLocks noGrp="1"/>
          </p:cNvSpPr>
          <p:nvPr>
            <p:ph type="dt" sz="half" idx="10"/>
          </p:nvPr>
        </p:nvSpPr>
        <p:spPr/>
        <p:txBody>
          <a:bodyPr/>
          <a:lstStyle/>
          <a:p>
            <a:fld id="{5DFED952-C32B-E94F-838A-26F8BA9D8D19}" type="datetimeFigureOut">
              <a:rPr lang="en-US" smtClean="0"/>
              <a:t>7/23/22</a:t>
            </a:fld>
            <a:endParaRPr lang="en-US"/>
          </a:p>
        </p:txBody>
      </p:sp>
      <p:sp>
        <p:nvSpPr>
          <p:cNvPr id="5" name="Footer Placeholder 4">
            <a:extLst>
              <a:ext uri="{FF2B5EF4-FFF2-40B4-BE49-F238E27FC236}">
                <a16:creationId xmlns:a16="http://schemas.microsoft.com/office/drawing/2014/main" id="{366849E7-78C2-7744-ADA6-E7C9BB1FB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D2C29-E5F7-454E-91E3-983129BD88D2}"/>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341431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B5C28-6D5C-1E4C-A3AF-649705A99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393EF-C58D-594D-AD3C-20673F704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6B6CA1-5E4C-334F-8B16-9DC47805E4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4B438E-0649-9446-A5D2-D90AACA0D2CF}"/>
              </a:ext>
            </a:extLst>
          </p:cNvPr>
          <p:cNvSpPr>
            <a:spLocks noGrp="1"/>
          </p:cNvSpPr>
          <p:nvPr>
            <p:ph type="dt" sz="half" idx="10"/>
          </p:nvPr>
        </p:nvSpPr>
        <p:spPr/>
        <p:txBody>
          <a:bodyPr/>
          <a:lstStyle/>
          <a:p>
            <a:fld id="{5DFED952-C32B-E94F-838A-26F8BA9D8D19}" type="datetimeFigureOut">
              <a:rPr lang="en-US" smtClean="0"/>
              <a:t>7/23/22</a:t>
            </a:fld>
            <a:endParaRPr lang="en-US"/>
          </a:p>
        </p:txBody>
      </p:sp>
      <p:sp>
        <p:nvSpPr>
          <p:cNvPr id="6" name="Footer Placeholder 5">
            <a:extLst>
              <a:ext uri="{FF2B5EF4-FFF2-40B4-BE49-F238E27FC236}">
                <a16:creationId xmlns:a16="http://schemas.microsoft.com/office/drawing/2014/main" id="{595024E2-403D-7A4B-BB21-3B9AF1C01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1B7A67-CD4E-ED47-BEE2-08118B1868A5}"/>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1390191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1702-8D56-DE46-9F86-1FD35E9F43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6909AF-6BBD-7846-B7AA-AE30517F2F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E28525-8A45-414A-81B3-6E01CCB984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ACC78-9862-BB41-BFF6-BAE0116E77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EDFAFD-5FA1-FD41-890A-8CDA13E97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4EBC39-8DEC-CD47-A692-D7F906D0A95D}"/>
              </a:ext>
            </a:extLst>
          </p:cNvPr>
          <p:cNvSpPr>
            <a:spLocks noGrp="1"/>
          </p:cNvSpPr>
          <p:nvPr>
            <p:ph type="dt" sz="half" idx="10"/>
          </p:nvPr>
        </p:nvSpPr>
        <p:spPr/>
        <p:txBody>
          <a:bodyPr/>
          <a:lstStyle/>
          <a:p>
            <a:fld id="{5DFED952-C32B-E94F-838A-26F8BA9D8D19}" type="datetimeFigureOut">
              <a:rPr lang="en-US" smtClean="0"/>
              <a:t>7/23/22</a:t>
            </a:fld>
            <a:endParaRPr lang="en-US"/>
          </a:p>
        </p:txBody>
      </p:sp>
      <p:sp>
        <p:nvSpPr>
          <p:cNvPr id="8" name="Footer Placeholder 7">
            <a:extLst>
              <a:ext uri="{FF2B5EF4-FFF2-40B4-BE49-F238E27FC236}">
                <a16:creationId xmlns:a16="http://schemas.microsoft.com/office/drawing/2014/main" id="{5B9E561E-3AA6-B640-A3BE-68BC48DD0B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8DC58-1682-4F4C-82AE-F066C11CA606}"/>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306114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6B76-FA16-1E41-926B-F868892945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39369-266E-804E-A8D1-2FE27A4E8828}"/>
              </a:ext>
            </a:extLst>
          </p:cNvPr>
          <p:cNvSpPr>
            <a:spLocks noGrp="1"/>
          </p:cNvSpPr>
          <p:nvPr>
            <p:ph type="dt" sz="half" idx="10"/>
          </p:nvPr>
        </p:nvSpPr>
        <p:spPr/>
        <p:txBody>
          <a:bodyPr/>
          <a:lstStyle/>
          <a:p>
            <a:fld id="{5DFED952-C32B-E94F-838A-26F8BA9D8D19}" type="datetimeFigureOut">
              <a:rPr lang="en-US" smtClean="0"/>
              <a:t>7/23/22</a:t>
            </a:fld>
            <a:endParaRPr lang="en-US"/>
          </a:p>
        </p:txBody>
      </p:sp>
      <p:sp>
        <p:nvSpPr>
          <p:cNvPr id="4" name="Footer Placeholder 3">
            <a:extLst>
              <a:ext uri="{FF2B5EF4-FFF2-40B4-BE49-F238E27FC236}">
                <a16:creationId xmlns:a16="http://schemas.microsoft.com/office/drawing/2014/main" id="{2BA0E5DA-F51A-4941-8A92-214FA356D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404034-2BBC-3947-9EE1-671A9458E35C}"/>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19412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CB18B-C3D5-0F4E-BB78-1BB66DC79206}"/>
              </a:ext>
            </a:extLst>
          </p:cNvPr>
          <p:cNvSpPr>
            <a:spLocks noGrp="1"/>
          </p:cNvSpPr>
          <p:nvPr>
            <p:ph type="dt" sz="half" idx="10"/>
          </p:nvPr>
        </p:nvSpPr>
        <p:spPr/>
        <p:txBody>
          <a:bodyPr/>
          <a:lstStyle/>
          <a:p>
            <a:fld id="{5DFED952-C32B-E94F-838A-26F8BA9D8D19}" type="datetimeFigureOut">
              <a:rPr lang="en-US" smtClean="0"/>
              <a:t>7/23/22</a:t>
            </a:fld>
            <a:endParaRPr lang="en-US"/>
          </a:p>
        </p:txBody>
      </p:sp>
      <p:sp>
        <p:nvSpPr>
          <p:cNvPr id="3" name="Footer Placeholder 2">
            <a:extLst>
              <a:ext uri="{FF2B5EF4-FFF2-40B4-BE49-F238E27FC236}">
                <a16:creationId xmlns:a16="http://schemas.microsoft.com/office/drawing/2014/main" id="{F475417D-47D3-AD4B-86A6-AC14CBA152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8F9E14-A179-3C48-BBD4-E8AAC14ED57F}"/>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225908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FBEA-2E10-D44C-BE0D-3FE3FBF1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0895CA-9C16-C742-AE88-2044C2EABB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57ADFC-8284-0C4D-92D0-402E2CBEBD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1152D-EFF0-654E-B4FA-8B77E9912591}"/>
              </a:ext>
            </a:extLst>
          </p:cNvPr>
          <p:cNvSpPr>
            <a:spLocks noGrp="1"/>
          </p:cNvSpPr>
          <p:nvPr>
            <p:ph type="dt" sz="half" idx="10"/>
          </p:nvPr>
        </p:nvSpPr>
        <p:spPr/>
        <p:txBody>
          <a:bodyPr/>
          <a:lstStyle/>
          <a:p>
            <a:fld id="{5DFED952-C32B-E94F-838A-26F8BA9D8D19}" type="datetimeFigureOut">
              <a:rPr lang="en-US" smtClean="0"/>
              <a:t>7/23/22</a:t>
            </a:fld>
            <a:endParaRPr lang="en-US"/>
          </a:p>
        </p:txBody>
      </p:sp>
      <p:sp>
        <p:nvSpPr>
          <p:cNvPr id="6" name="Footer Placeholder 5">
            <a:extLst>
              <a:ext uri="{FF2B5EF4-FFF2-40B4-BE49-F238E27FC236}">
                <a16:creationId xmlns:a16="http://schemas.microsoft.com/office/drawing/2014/main" id="{B5852F2A-3365-EE4C-89E3-D7FB1FBCB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AC538-2466-474C-BA35-B5771BA5B642}"/>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361318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0FD04-9583-AA45-9507-1FFCE3679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255C38-0950-9643-80C0-FD88E2B1D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15CDA-6196-604E-8BAC-0CFFEFC35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9F2DC-FEFF-724B-B103-00A599411CE9}"/>
              </a:ext>
            </a:extLst>
          </p:cNvPr>
          <p:cNvSpPr>
            <a:spLocks noGrp="1"/>
          </p:cNvSpPr>
          <p:nvPr>
            <p:ph type="dt" sz="half" idx="10"/>
          </p:nvPr>
        </p:nvSpPr>
        <p:spPr/>
        <p:txBody>
          <a:bodyPr/>
          <a:lstStyle/>
          <a:p>
            <a:fld id="{5DFED952-C32B-E94F-838A-26F8BA9D8D19}" type="datetimeFigureOut">
              <a:rPr lang="en-US" smtClean="0"/>
              <a:t>7/23/22</a:t>
            </a:fld>
            <a:endParaRPr lang="en-US"/>
          </a:p>
        </p:txBody>
      </p:sp>
      <p:sp>
        <p:nvSpPr>
          <p:cNvPr id="6" name="Footer Placeholder 5">
            <a:extLst>
              <a:ext uri="{FF2B5EF4-FFF2-40B4-BE49-F238E27FC236}">
                <a16:creationId xmlns:a16="http://schemas.microsoft.com/office/drawing/2014/main" id="{C1E6BEF1-7BCB-1740-B179-B40A15065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1219B-38E0-094D-89F8-A66C12B25FAD}"/>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1599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B842EA-51DC-3546-B2E3-DFBB7E7A07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A73D8C-0FBD-164D-A52B-BA8C5860F7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DB2F2-76BA-2242-ABF0-70EC95278D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ED952-C32B-E94F-838A-26F8BA9D8D19}" type="datetimeFigureOut">
              <a:rPr lang="en-US" smtClean="0"/>
              <a:t>7/23/22</a:t>
            </a:fld>
            <a:endParaRPr lang="en-US"/>
          </a:p>
        </p:txBody>
      </p:sp>
      <p:sp>
        <p:nvSpPr>
          <p:cNvPr id="5" name="Footer Placeholder 4">
            <a:extLst>
              <a:ext uri="{FF2B5EF4-FFF2-40B4-BE49-F238E27FC236}">
                <a16:creationId xmlns:a16="http://schemas.microsoft.com/office/drawing/2014/main" id="{C9902A64-3205-444D-A7F8-BF90FCD44F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CDF7FC-D4B8-A146-9DE0-2F58F00224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8BB79-A955-F84E-B508-93EB0A333514}" type="slidenum">
              <a:rPr lang="en-US" smtClean="0"/>
              <a:t>‹#›</a:t>
            </a:fld>
            <a:endParaRPr lang="en-US"/>
          </a:p>
        </p:txBody>
      </p:sp>
    </p:spTree>
    <p:extLst>
      <p:ext uri="{BB962C8B-B14F-4D97-AF65-F5344CB8AC3E}">
        <p14:creationId xmlns:p14="http://schemas.microsoft.com/office/powerpoint/2010/main" val="290782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dc.gov/dotw/pneumonia/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onder.cdc.gov/controller/datarequest/D76;jsessionid=F87D0D0AA50B13677E435B758B44" TargetMode="External"/><Relationship Id="rId4" Type="http://schemas.openxmlformats.org/officeDocument/2006/relationships/hyperlink" Target="https://www.thoracic.org/patients/patient-resources/resources/top-pneumonia-facts.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11D1-8841-DB4D-B3D5-DB1A969D19D0}"/>
              </a:ext>
            </a:extLst>
          </p:cNvPr>
          <p:cNvSpPr>
            <a:spLocks noGrp="1"/>
          </p:cNvSpPr>
          <p:nvPr>
            <p:ph type="ctrTitle"/>
          </p:nvPr>
        </p:nvSpPr>
        <p:spPr>
          <a:xfrm>
            <a:off x="1524000" y="1854201"/>
            <a:ext cx="9144000" cy="1655762"/>
          </a:xfrm>
          <a:ln>
            <a:solidFill>
              <a:schemeClr val="tx1"/>
            </a:solidFill>
          </a:ln>
        </p:spPr>
        <p:txBody>
          <a:bodyPr>
            <a:normAutofit fontScale="90000"/>
          </a:bodyPr>
          <a:lstStyle/>
          <a:p>
            <a:r>
              <a:rPr lang="en-US" sz="4000" b="1" dirty="0">
                <a:solidFill>
                  <a:srgbClr val="0B4752"/>
                </a:solidFill>
              </a:rPr>
              <a:t>Using a Neural Network to Distinguish Between</a:t>
            </a:r>
            <a:br>
              <a:rPr lang="en-US" b="1" dirty="0">
                <a:solidFill>
                  <a:srgbClr val="0B4752"/>
                </a:solidFill>
              </a:rPr>
            </a:br>
            <a:r>
              <a:rPr lang="en-US" sz="4400" b="1" dirty="0">
                <a:solidFill>
                  <a:srgbClr val="0B4752"/>
                </a:solidFill>
              </a:rPr>
              <a:t>a Healthy Patient and one with Pneumonia</a:t>
            </a:r>
            <a:br>
              <a:rPr lang="en-US" sz="4400" b="1" dirty="0">
                <a:solidFill>
                  <a:srgbClr val="0B4752"/>
                </a:solidFill>
              </a:rPr>
            </a:br>
            <a:r>
              <a:rPr lang="en-US" sz="4400" b="1" dirty="0">
                <a:solidFill>
                  <a:srgbClr val="0B4752"/>
                </a:solidFill>
              </a:rPr>
              <a:t>Proof of Concept</a:t>
            </a:r>
          </a:p>
        </p:txBody>
      </p:sp>
      <p:sp>
        <p:nvSpPr>
          <p:cNvPr id="3" name="Subtitle 2">
            <a:extLst>
              <a:ext uri="{FF2B5EF4-FFF2-40B4-BE49-F238E27FC236}">
                <a16:creationId xmlns:a16="http://schemas.microsoft.com/office/drawing/2014/main" id="{A8E81B0D-EFD3-3749-BD54-ACB162A70993}"/>
              </a:ext>
            </a:extLst>
          </p:cNvPr>
          <p:cNvSpPr>
            <a:spLocks noGrp="1"/>
          </p:cNvSpPr>
          <p:nvPr>
            <p:ph type="subTitle" idx="1"/>
          </p:nvPr>
        </p:nvSpPr>
        <p:spPr/>
        <p:txBody>
          <a:bodyPr/>
          <a:lstStyle/>
          <a:p>
            <a:r>
              <a:rPr lang="en-US" dirty="0"/>
              <a:t>Freddy Abrahamson</a:t>
            </a:r>
          </a:p>
          <a:p>
            <a:r>
              <a:rPr lang="en-US" dirty="0"/>
              <a:t>July 1, 2022</a:t>
            </a:r>
          </a:p>
        </p:txBody>
      </p:sp>
      <p:sp>
        <p:nvSpPr>
          <p:cNvPr id="8" name="Rectangle 7">
            <a:extLst>
              <a:ext uri="{FF2B5EF4-FFF2-40B4-BE49-F238E27FC236}">
                <a16:creationId xmlns:a16="http://schemas.microsoft.com/office/drawing/2014/main" id="{729CCAB6-31B7-214B-8BCA-B13F216026B9}"/>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47272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8EC97-67E5-3845-964F-B939179BD44E}"/>
              </a:ext>
            </a:extLst>
          </p:cNvPr>
          <p:cNvSpPr txBox="1"/>
          <p:nvPr/>
        </p:nvSpPr>
        <p:spPr>
          <a:xfrm>
            <a:off x="582322" y="414975"/>
            <a:ext cx="2167581" cy="861774"/>
          </a:xfrm>
          <a:prstGeom prst="rect">
            <a:avLst/>
          </a:prstGeom>
          <a:noFill/>
        </p:spPr>
        <p:txBody>
          <a:bodyPr wrap="none" rtlCol="0">
            <a:spAutoFit/>
          </a:bodyPr>
          <a:lstStyle/>
          <a:p>
            <a:r>
              <a:rPr lang="en-US" sz="5000" b="1" u="sng" dirty="0">
                <a:solidFill>
                  <a:srgbClr val="0B4752"/>
                </a:solidFill>
              </a:rPr>
              <a:t>Outline</a:t>
            </a:r>
          </a:p>
        </p:txBody>
      </p:sp>
      <p:sp>
        <p:nvSpPr>
          <p:cNvPr id="11" name="TextBox 10">
            <a:extLst>
              <a:ext uri="{FF2B5EF4-FFF2-40B4-BE49-F238E27FC236}">
                <a16:creationId xmlns:a16="http://schemas.microsoft.com/office/drawing/2014/main" id="{161B54D5-88A3-9C45-8553-832CB5902907}"/>
              </a:ext>
            </a:extLst>
          </p:cNvPr>
          <p:cNvSpPr txBox="1"/>
          <p:nvPr/>
        </p:nvSpPr>
        <p:spPr>
          <a:xfrm>
            <a:off x="582322" y="1450696"/>
            <a:ext cx="5621411" cy="2862322"/>
          </a:xfrm>
          <a:prstGeom prst="rect">
            <a:avLst/>
          </a:prstGeom>
          <a:noFill/>
        </p:spPr>
        <p:txBody>
          <a:bodyPr wrap="square" rtlCol="0">
            <a:spAutoFit/>
          </a:bodyPr>
          <a:lstStyle/>
          <a:p>
            <a:pPr marL="285750" indent="-285750">
              <a:buFont typeface="Arial" panose="020B0604020202020204" pitchFamily="34" charset="0"/>
              <a:buChar char="•"/>
            </a:pPr>
            <a:r>
              <a:rPr lang="en-US" sz="3600" b="1" dirty="0">
                <a:solidFill>
                  <a:schemeClr val="tx1">
                    <a:lumMod val="65000"/>
                    <a:lumOff val="35000"/>
                  </a:schemeClr>
                </a:solidFill>
              </a:rPr>
              <a:t>Business Problem</a:t>
            </a:r>
          </a:p>
          <a:p>
            <a:pPr marL="285750" indent="-285750">
              <a:buFont typeface="Arial" panose="020B0604020202020204" pitchFamily="34" charset="0"/>
              <a:buChar char="•"/>
            </a:pPr>
            <a:r>
              <a:rPr lang="en-US" sz="3600" b="1" dirty="0">
                <a:solidFill>
                  <a:schemeClr val="tx1">
                    <a:lumMod val="65000"/>
                    <a:lumOff val="35000"/>
                  </a:schemeClr>
                </a:solidFill>
              </a:rPr>
              <a:t>Data Understanding</a:t>
            </a:r>
          </a:p>
          <a:p>
            <a:pPr marL="285750" indent="-285750">
              <a:buFont typeface="Arial" panose="020B0604020202020204" pitchFamily="34" charset="0"/>
              <a:buChar char="•"/>
            </a:pPr>
            <a:r>
              <a:rPr lang="en-US" sz="3600" b="1" dirty="0">
                <a:solidFill>
                  <a:schemeClr val="tx1">
                    <a:lumMod val="65000"/>
                    <a:lumOff val="35000"/>
                  </a:schemeClr>
                </a:solidFill>
              </a:rPr>
              <a:t>Explaining the Model</a:t>
            </a:r>
          </a:p>
          <a:p>
            <a:pPr marL="285750" indent="-285750">
              <a:buFont typeface="Arial" panose="020B0604020202020204" pitchFamily="34" charset="0"/>
              <a:buChar char="•"/>
            </a:pPr>
            <a:r>
              <a:rPr lang="en-US" sz="3600" b="1" dirty="0">
                <a:solidFill>
                  <a:schemeClr val="tx1">
                    <a:lumMod val="65000"/>
                    <a:lumOff val="35000"/>
                  </a:schemeClr>
                </a:solidFill>
              </a:rPr>
              <a:t>Model Results and the metrics used</a:t>
            </a:r>
          </a:p>
        </p:txBody>
      </p:sp>
      <p:sp>
        <p:nvSpPr>
          <p:cNvPr id="14" name="Rectangle 13">
            <a:extLst>
              <a:ext uri="{FF2B5EF4-FFF2-40B4-BE49-F238E27FC236}">
                <a16:creationId xmlns:a16="http://schemas.microsoft.com/office/drawing/2014/main" id="{B39C5ABA-990F-0740-9772-0AF45DAF497B}"/>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AD687AE5-DFB0-CEFB-7E60-5FB44D15AB8E}"/>
              </a:ext>
            </a:extLst>
          </p:cNvPr>
          <p:cNvPicPr>
            <a:picLocks noChangeAspect="1"/>
          </p:cNvPicPr>
          <p:nvPr/>
        </p:nvPicPr>
        <p:blipFill>
          <a:blip r:embed="rId2"/>
          <a:stretch>
            <a:fillRect/>
          </a:stretch>
        </p:blipFill>
        <p:spPr>
          <a:xfrm>
            <a:off x="6531810" y="1274524"/>
            <a:ext cx="4685356" cy="4403616"/>
          </a:xfrm>
          <a:prstGeom prst="rect">
            <a:avLst/>
          </a:prstGeom>
        </p:spPr>
      </p:pic>
    </p:spTree>
    <p:extLst>
      <p:ext uri="{BB962C8B-B14F-4D97-AF65-F5344CB8AC3E}">
        <p14:creationId xmlns:p14="http://schemas.microsoft.com/office/powerpoint/2010/main" val="164229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8EC97-67E5-3845-964F-B939179BD44E}"/>
              </a:ext>
            </a:extLst>
          </p:cNvPr>
          <p:cNvSpPr txBox="1"/>
          <p:nvPr/>
        </p:nvSpPr>
        <p:spPr>
          <a:xfrm>
            <a:off x="529327" y="422858"/>
            <a:ext cx="4876848" cy="861774"/>
          </a:xfrm>
          <a:prstGeom prst="rect">
            <a:avLst/>
          </a:prstGeom>
          <a:noFill/>
        </p:spPr>
        <p:txBody>
          <a:bodyPr wrap="none" rtlCol="0">
            <a:spAutoFit/>
          </a:bodyPr>
          <a:lstStyle/>
          <a:p>
            <a:r>
              <a:rPr lang="en-US" sz="5000" b="1" u="sng" dirty="0">
                <a:solidFill>
                  <a:srgbClr val="0B4752"/>
                </a:solidFill>
              </a:rPr>
              <a:t>Business Problem</a:t>
            </a:r>
          </a:p>
        </p:txBody>
      </p:sp>
      <p:sp>
        <p:nvSpPr>
          <p:cNvPr id="11" name="TextBox 10">
            <a:extLst>
              <a:ext uri="{FF2B5EF4-FFF2-40B4-BE49-F238E27FC236}">
                <a16:creationId xmlns:a16="http://schemas.microsoft.com/office/drawing/2014/main" id="{161B54D5-88A3-9C45-8553-832CB5902907}"/>
              </a:ext>
            </a:extLst>
          </p:cNvPr>
          <p:cNvSpPr txBox="1"/>
          <p:nvPr/>
        </p:nvSpPr>
        <p:spPr>
          <a:xfrm>
            <a:off x="582322" y="1450696"/>
            <a:ext cx="11120461" cy="4047262"/>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US" sz="2200" b="1" dirty="0">
                <a:solidFill>
                  <a:schemeClr val="tx1">
                    <a:lumMod val="65000"/>
                    <a:lumOff val="35000"/>
                  </a:schemeClr>
                </a:solidFill>
              </a:rPr>
              <a:t>In 2018 there were about 1.5 million people diagnosed with pneumonia in U.S emergency rooms.</a:t>
            </a:r>
          </a:p>
          <a:p>
            <a:pPr marL="457200" indent="-457200">
              <a:spcAft>
                <a:spcPts val="600"/>
              </a:spcAft>
              <a:buFont typeface="Arial" panose="020B0604020202020204" pitchFamily="34" charset="0"/>
              <a:buChar char="•"/>
            </a:pPr>
            <a:r>
              <a:rPr lang="en-US" sz="2200" b="1" dirty="0">
                <a:solidFill>
                  <a:schemeClr val="tx1">
                    <a:lumMod val="65000"/>
                    <a:lumOff val="35000"/>
                  </a:schemeClr>
                </a:solidFill>
              </a:rPr>
              <a:t>Around 40,000 people died of pneumonia in the U.S in that same year.</a:t>
            </a:r>
          </a:p>
          <a:p>
            <a:pPr marL="457200" indent="-457200">
              <a:spcAft>
                <a:spcPts val="600"/>
              </a:spcAft>
              <a:buFont typeface="Arial" panose="020B0604020202020204" pitchFamily="34" charset="0"/>
              <a:buChar char="•"/>
            </a:pPr>
            <a:r>
              <a:rPr lang="en-US" sz="2200" b="1" dirty="0">
                <a:solidFill>
                  <a:schemeClr val="tx1">
                    <a:lumMod val="65000"/>
                    <a:lumOff val="35000"/>
                  </a:schemeClr>
                </a:solidFill>
              </a:rPr>
              <a:t>In 2020 pneumonia related deaths jumped to nearly 48,000, with the emergence of COVID-19 contributing to those numbers.</a:t>
            </a:r>
          </a:p>
          <a:p>
            <a:endParaRPr lang="en-US" sz="2200" b="1" dirty="0">
              <a:solidFill>
                <a:schemeClr val="tx1">
                  <a:lumMod val="65000"/>
                  <a:lumOff val="35000"/>
                </a:schemeClr>
              </a:solidFill>
            </a:endParaRPr>
          </a:p>
          <a:p>
            <a:pPr algn="ctr"/>
            <a:r>
              <a:rPr lang="en-US" sz="2200" b="1" dirty="0">
                <a:solidFill>
                  <a:schemeClr val="tx1">
                    <a:lumMod val="65000"/>
                    <a:lumOff val="35000"/>
                  </a:schemeClr>
                </a:solidFill>
              </a:rPr>
              <a:t>These facts underlie the need for a cost effective, non-invasive diagnostic tool that could correctly identify an x-ray image as one of someone with pneumonia. This could be used to prioritize which patients the doctor should see first, thereby helping save lives, and protect from more severe damage caused by the disease. An additional benefit is that the personnel needed to get these results, does not need to have a medical background. </a:t>
            </a:r>
          </a:p>
        </p:txBody>
      </p:sp>
      <p:sp>
        <p:nvSpPr>
          <p:cNvPr id="14" name="Rectangle 13">
            <a:extLst>
              <a:ext uri="{FF2B5EF4-FFF2-40B4-BE49-F238E27FC236}">
                <a16:creationId xmlns:a16="http://schemas.microsoft.com/office/drawing/2014/main" id="{B39C5ABA-990F-0740-9772-0AF45DAF497B}"/>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44AA815-BD7D-8C46-17B6-1D9E2B235B8D}"/>
              </a:ext>
            </a:extLst>
          </p:cNvPr>
          <p:cNvSpPr txBox="1"/>
          <p:nvPr/>
        </p:nvSpPr>
        <p:spPr>
          <a:xfrm>
            <a:off x="141402" y="5843743"/>
            <a:ext cx="5408853" cy="707886"/>
          </a:xfrm>
          <a:prstGeom prst="rect">
            <a:avLst/>
          </a:prstGeom>
          <a:noFill/>
        </p:spPr>
        <p:txBody>
          <a:bodyPr wrap="none" rtlCol="0">
            <a:spAutoFit/>
          </a:bodyPr>
          <a:lstStyle/>
          <a:p>
            <a:r>
              <a:rPr lang="en-US" sz="1000" b="1" dirty="0">
                <a:solidFill>
                  <a:schemeClr val="tx1">
                    <a:lumMod val="65000"/>
                    <a:lumOff val="35000"/>
                  </a:schemeClr>
                </a:solidFill>
                <a:hlinkClick r:id="rId3">
                  <a:extLst>
                    <a:ext uri="{A12FA001-AC4F-418D-AE19-62706E023703}">
                      <ahyp:hlinkClr xmlns:ahyp="http://schemas.microsoft.com/office/drawing/2018/hyperlinkcolor" val="tx"/>
                    </a:ext>
                  </a:extLst>
                </a:hlinkClick>
              </a:rPr>
              <a:t>Data based on the following websites:</a:t>
            </a:r>
          </a:p>
          <a:p>
            <a:r>
              <a:rPr lang="en-US" sz="1000" u="sng" dirty="0">
                <a:hlinkClick r:id="rId3"/>
              </a:rPr>
              <a:t>https://www.cdc.gov/dotw/pneumonia/index.html</a:t>
            </a:r>
            <a:br>
              <a:rPr lang="en-US" sz="1000" dirty="0"/>
            </a:br>
            <a:r>
              <a:rPr lang="en-US" sz="1000" u="sng" dirty="0">
                <a:hlinkClick r:id="rId4"/>
              </a:rPr>
              <a:t>https://www.thoracic.org/patients/patient-resources/resources/top-pneumonia-facts.pdf</a:t>
            </a:r>
            <a:endParaRPr lang="en-US" sz="1000" u="sng" dirty="0"/>
          </a:p>
          <a:p>
            <a:r>
              <a:rPr lang="en-US" sz="1000" dirty="0">
                <a:hlinkClick r:id="rId5"/>
              </a:rPr>
              <a:t>https://wonder.cdc.gov/controller/datarequest/D76;jsessionid=F87D0D0AA50B13677E435B758B44</a:t>
            </a:r>
            <a:endParaRPr lang="en-US" sz="1000" dirty="0"/>
          </a:p>
        </p:txBody>
      </p:sp>
    </p:spTree>
    <p:extLst>
      <p:ext uri="{BB962C8B-B14F-4D97-AF65-F5344CB8AC3E}">
        <p14:creationId xmlns:p14="http://schemas.microsoft.com/office/powerpoint/2010/main" val="118951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8EC97-67E5-3845-964F-B939179BD44E}"/>
              </a:ext>
            </a:extLst>
          </p:cNvPr>
          <p:cNvSpPr txBox="1"/>
          <p:nvPr/>
        </p:nvSpPr>
        <p:spPr>
          <a:xfrm>
            <a:off x="529327" y="422858"/>
            <a:ext cx="5501955" cy="861774"/>
          </a:xfrm>
          <a:prstGeom prst="rect">
            <a:avLst/>
          </a:prstGeom>
          <a:noFill/>
        </p:spPr>
        <p:txBody>
          <a:bodyPr wrap="none" rtlCol="0">
            <a:spAutoFit/>
          </a:bodyPr>
          <a:lstStyle/>
          <a:p>
            <a:r>
              <a:rPr lang="en-US" sz="5000" b="1" u="sng" dirty="0">
                <a:solidFill>
                  <a:srgbClr val="0B4752"/>
                </a:solidFill>
              </a:rPr>
              <a:t>Data Understanding</a:t>
            </a:r>
          </a:p>
        </p:txBody>
      </p:sp>
      <p:sp>
        <p:nvSpPr>
          <p:cNvPr id="14" name="Rectangle 13">
            <a:extLst>
              <a:ext uri="{FF2B5EF4-FFF2-40B4-BE49-F238E27FC236}">
                <a16:creationId xmlns:a16="http://schemas.microsoft.com/office/drawing/2014/main" id="{B39C5ABA-990F-0740-9772-0AF45DAF497B}"/>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76C11C5-98F7-9F1D-CCFD-4BE67A222F46}"/>
              </a:ext>
            </a:extLst>
          </p:cNvPr>
          <p:cNvSpPr txBox="1"/>
          <p:nvPr/>
        </p:nvSpPr>
        <p:spPr>
          <a:xfrm>
            <a:off x="464948" y="1627322"/>
            <a:ext cx="10562095" cy="2492990"/>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US" sz="2800" b="1" dirty="0">
                <a:solidFill>
                  <a:schemeClr val="tx1">
                    <a:lumMod val="65000"/>
                    <a:lumOff val="35000"/>
                  </a:schemeClr>
                </a:solidFill>
              </a:rPr>
              <a:t>The data comes from Kaggle.com.</a:t>
            </a:r>
          </a:p>
          <a:p>
            <a:pPr marL="457200" indent="-457200">
              <a:spcAft>
                <a:spcPts val="600"/>
              </a:spcAft>
              <a:buFont typeface="Arial" panose="020B0604020202020204" pitchFamily="34" charset="0"/>
              <a:buChar char="•"/>
            </a:pPr>
            <a:r>
              <a:rPr lang="en-US" sz="2800" b="1" dirty="0">
                <a:solidFill>
                  <a:schemeClr val="tx1">
                    <a:lumMod val="65000"/>
                    <a:lumOff val="35000"/>
                  </a:schemeClr>
                </a:solidFill>
              </a:rPr>
              <a:t>There are a total of 5856 images. </a:t>
            </a:r>
          </a:p>
          <a:p>
            <a:pPr marL="457200" indent="-457200">
              <a:spcAft>
                <a:spcPts val="600"/>
              </a:spcAft>
              <a:buFont typeface="Arial" panose="020B0604020202020204" pitchFamily="34" charset="0"/>
              <a:buChar char="•"/>
            </a:pPr>
            <a:r>
              <a:rPr lang="en-US" sz="2800" b="1" dirty="0">
                <a:solidFill>
                  <a:schemeClr val="tx1">
                    <a:lumMod val="65000"/>
                    <a:lumOff val="35000"/>
                  </a:schemeClr>
                </a:solidFill>
              </a:rPr>
              <a:t>This includes 1583 'normal' images, and 4273 'pneumonia' images.</a:t>
            </a:r>
          </a:p>
          <a:p>
            <a:pPr marL="457200" indent="-457200">
              <a:spcAft>
                <a:spcPts val="600"/>
              </a:spcAft>
              <a:buFont typeface="Arial" panose="020B0604020202020204" pitchFamily="34" charset="0"/>
              <a:buChar char="•"/>
            </a:pPr>
            <a:r>
              <a:rPr lang="en-US" sz="2800" b="1" dirty="0">
                <a:solidFill>
                  <a:schemeClr val="tx1">
                    <a:lumMod val="65000"/>
                    <a:lumOff val="35000"/>
                  </a:schemeClr>
                </a:solidFill>
              </a:rPr>
              <a:t>The ratio of 'pneumonia' images to 'normal' images is about 2.7 : 1.</a:t>
            </a:r>
          </a:p>
          <a:p>
            <a:endParaRPr lang="en-US" sz="2400" b="1" dirty="0">
              <a:solidFill>
                <a:schemeClr val="tx1">
                  <a:lumMod val="65000"/>
                  <a:lumOff val="35000"/>
                </a:schemeClr>
              </a:solidFill>
            </a:endParaRPr>
          </a:p>
        </p:txBody>
      </p:sp>
      <p:grpSp>
        <p:nvGrpSpPr>
          <p:cNvPr id="18" name="Group 17">
            <a:extLst>
              <a:ext uri="{FF2B5EF4-FFF2-40B4-BE49-F238E27FC236}">
                <a16:creationId xmlns:a16="http://schemas.microsoft.com/office/drawing/2014/main" id="{A556A58C-3901-6272-0743-A66B58465C95}"/>
              </a:ext>
            </a:extLst>
          </p:cNvPr>
          <p:cNvGrpSpPr/>
          <p:nvPr/>
        </p:nvGrpSpPr>
        <p:grpSpPr>
          <a:xfrm>
            <a:off x="3599750" y="3954458"/>
            <a:ext cx="4992901" cy="2445806"/>
            <a:chOff x="1459631" y="3954458"/>
            <a:chExt cx="4992901" cy="2445806"/>
          </a:xfrm>
        </p:grpSpPr>
        <p:pic>
          <p:nvPicPr>
            <p:cNvPr id="15" name="Picture 14">
              <a:extLst>
                <a:ext uri="{FF2B5EF4-FFF2-40B4-BE49-F238E27FC236}">
                  <a16:creationId xmlns:a16="http://schemas.microsoft.com/office/drawing/2014/main" id="{9BEC8681-F932-17A1-52E2-D2FD487B2DE1}"/>
                </a:ext>
              </a:extLst>
            </p:cNvPr>
            <p:cNvPicPr>
              <a:picLocks noChangeAspect="1"/>
            </p:cNvPicPr>
            <p:nvPr/>
          </p:nvPicPr>
          <p:blipFill>
            <a:blip r:embed="rId3"/>
            <a:srcRect/>
            <a:stretch/>
          </p:blipFill>
          <p:spPr>
            <a:xfrm>
              <a:off x="1459631" y="3954458"/>
              <a:ext cx="2243287" cy="2445806"/>
            </a:xfrm>
            <a:prstGeom prst="rect">
              <a:avLst/>
            </a:prstGeom>
          </p:spPr>
        </p:pic>
        <p:pic>
          <p:nvPicPr>
            <p:cNvPr id="17" name="Picture 16">
              <a:extLst>
                <a:ext uri="{FF2B5EF4-FFF2-40B4-BE49-F238E27FC236}">
                  <a16:creationId xmlns:a16="http://schemas.microsoft.com/office/drawing/2014/main" id="{516DF929-D7E5-3942-EE8D-744652AB518D}"/>
                </a:ext>
              </a:extLst>
            </p:cNvPr>
            <p:cNvPicPr>
              <a:picLocks noChangeAspect="1"/>
            </p:cNvPicPr>
            <p:nvPr/>
          </p:nvPicPr>
          <p:blipFill>
            <a:blip r:embed="rId4"/>
            <a:srcRect/>
            <a:stretch/>
          </p:blipFill>
          <p:spPr>
            <a:xfrm>
              <a:off x="4190999" y="3960217"/>
              <a:ext cx="2261533" cy="2434288"/>
            </a:xfrm>
            <a:prstGeom prst="rect">
              <a:avLst/>
            </a:prstGeom>
          </p:spPr>
        </p:pic>
      </p:grpSp>
    </p:spTree>
    <p:extLst>
      <p:ext uri="{BB962C8B-B14F-4D97-AF65-F5344CB8AC3E}">
        <p14:creationId xmlns:p14="http://schemas.microsoft.com/office/powerpoint/2010/main" val="2707509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8EC97-67E5-3845-964F-B939179BD44E}"/>
              </a:ext>
            </a:extLst>
          </p:cNvPr>
          <p:cNvSpPr txBox="1"/>
          <p:nvPr/>
        </p:nvSpPr>
        <p:spPr>
          <a:xfrm>
            <a:off x="529327" y="422858"/>
            <a:ext cx="10475368" cy="830997"/>
          </a:xfrm>
          <a:prstGeom prst="rect">
            <a:avLst/>
          </a:prstGeom>
          <a:noFill/>
        </p:spPr>
        <p:txBody>
          <a:bodyPr wrap="none" rtlCol="0">
            <a:spAutoFit/>
          </a:bodyPr>
          <a:lstStyle/>
          <a:p>
            <a:r>
              <a:rPr lang="en-US" sz="4800" b="1" u="sng" dirty="0">
                <a:solidFill>
                  <a:srgbClr val="0B4752"/>
                </a:solidFill>
              </a:rPr>
              <a:t>The Model: What are Neural Networks ?</a:t>
            </a:r>
          </a:p>
        </p:txBody>
      </p:sp>
      <p:sp>
        <p:nvSpPr>
          <p:cNvPr id="14" name="Rectangle 13">
            <a:extLst>
              <a:ext uri="{FF2B5EF4-FFF2-40B4-BE49-F238E27FC236}">
                <a16:creationId xmlns:a16="http://schemas.microsoft.com/office/drawing/2014/main" id="{B39C5ABA-990F-0740-9772-0AF45DAF497B}"/>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76C11C5-98F7-9F1D-CCFD-4BE67A222F46}"/>
              </a:ext>
            </a:extLst>
          </p:cNvPr>
          <p:cNvSpPr txBox="1"/>
          <p:nvPr/>
        </p:nvSpPr>
        <p:spPr>
          <a:xfrm>
            <a:off x="350649" y="1671361"/>
            <a:ext cx="5585331" cy="4555093"/>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US" b="1" dirty="0">
                <a:solidFill>
                  <a:schemeClr val="tx1">
                    <a:lumMod val="65000"/>
                    <a:lumOff val="35000"/>
                  </a:schemeClr>
                </a:solidFill>
              </a:rPr>
              <a:t>The machine learning model we used is called a neural network. </a:t>
            </a:r>
          </a:p>
          <a:p>
            <a:pPr marL="457200" indent="-457200">
              <a:spcAft>
                <a:spcPts val="600"/>
              </a:spcAft>
              <a:buFont typeface="Arial" panose="020B0604020202020204" pitchFamily="34" charset="0"/>
              <a:buChar char="•"/>
            </a:pPr>
            <a:r>
              <a:rPr lang="en-US" b="1" dirty="0">
                <a:solidFill>
                  <a:schemeClr val="tx1">
                    <a:lumMod val="65000"/>
                    <a:lumOff val="35000"/>
                  </a:schemeClr>
                </a:solidFill>
              </a:rPr>
              <a:t>Neural networks were inspired by the human brain. </a:t>
            </a:r>
          </a:p>
          <a:p>
            <a:pPr marL="457200" indent="-457200">
              <a:spcAft>
                <a:spcPts val="600"/>
              </a:spcAft>
              <a:buFont typeface="Arial" panose="020B0604020202020204" pitchFamily="34" charset="0"/>
              <a:buChar char="•"/>
            </a:pPr>
            <a:r>
              <a:rPr lang="en-US" b="1" dirty="0">
                <a:solidFill>
                  <a:schemeClr val="tx1">
                    <a:lumMod val="65000"/>
                    <a:lumOff val="35000"/>
                  </a:schemeClr>
                </a:solidFill>
              </a:rPr>
              <a:t>Just as the human brain is made up of neurons that form an interconnected network and send electrical signals to each other to help humans process information, a neural network is made up of ‘artificial neurons’ called nodes that similarly share information with each other to help the network process the data. </a:t>
            </a:r>
          </a:p>
          <a:p>
            <a:pPr marL="457200" indent="-457200">
              <a:spcAft>
                <a:spcPts val="600"/>
              </a:spcAft>
              <a:buFont typeface="Arial" panose="020B0604020202020204" pitchFamily="34" charset="0"/>
              <a:buChar char="•"/>
            </a:pPr>
            <a:r>
              <a:rPr lang="en-US" b="1" dirty="0">
                <a:solidFill>
                  <a:schemeClr val="tx1">
                    <a:lumMod val="65000"/>
                    <a:lumOff val="35000"/>
                  </a:schemeClr>
                </a:solidFill>
              </a:rPr>
              <a:t>The layers are made up of columns of nodes, and the data moves from left to right. </a:t>
            </a:r>
          </a:p>
          <a:p>
            <a:pPr marL="457200" indent="-457200">
              <a:spcAft>
                <a:spcPts val="600"/>
              </a:spcAft>
              <a:buFont typeface="Arial" panose="020B0604020202020204" pitchFamily="34" charset="0"/>
              <a:buChar char="•"/>
            </a:pPr>
            <a:r>
              <a:rPr lang="en-US" b="1" dirty="0">
                <a:solidFill>
                  <a:schemeClr val="tx1">
                    <a:lumMod val="65000"/>
                    <a:lumOff val="35000"/>
                  </a:schemeClr>
                </a:solidFill>
              </a:rPr>
              <a:t>The networks are very scalable. The number of layers, as well as the number of nodes per layer can be modified.</a:t>
            </a:r>
          </a:p>
        </p:txBody>
      </p:sp>
      <p:pic>
        <p:nvPicPr>
          <p:cNvPr id="10" name="Picture 9">
            <a:extLst>
              <a:ext uri="{FF2B5EF4-FFF2-40B4-BE49-F238E27FC236}">
                <a16:creationId xmlns:a16="http://schemas.microsoft.com/office/drawing/2014/main" id="{44404F21-D932-BA42-34B3-FF1DFF87E83F}"/>
              </a:ext>
            </a:extLst>
          </p:cNvPr>
          <p:cNvPicPr>
            <a:picLocks noChangeAspect="1"/>
          </p:cNvPicPr>
          <p:nvPr/>
        </p:nvPicPr>
        <p:blipFill>
          <a:blip r:embed="rId3"/>
          <a:stretch>
            <a:fillRect/>
          </a:stretch>
        </p:blipFill>
        <p:spPr>
          <a:xfrm>
            <a:off x="6042660" y="1671361"/>
            <a:ext cx="5455920" cy="3317199"/>
          </a:xfrm>
          <a:prstGeom prst="rect">
            <a:avLst/>
          </a:prstGeom>
        </p:spPr>
      </p:pic>
      <p:sp>
        <p:nvSpPr>
          <p:cNvPr id="2" name="TextBox 1">
            <a:extLst>
              <a:ext uri="{FF2B5EF4-FFF2-40B4-BE49-F238E27FC236}">
                <a16:creationId xmlns:a16="http://schemas.microsoft.com/office/drawing/2014/main" id="{1CE2B074-D352-96E6-AE8D-0D49F9C9DA0F}"/>
              </a:ext>
            </a:extLst>
          </p:cNvPr>
          <p:cNvSpPr txBox="1"/>
          <p:nvPr/>
        </p:nvSpPr>
        <p:spPr>
          <a:xfrm>
            <a:off x="6474314" y="5082900"/>
            <a:ext cx="5124160" cy="646331"/>
          </a:xfrm>
          <a:prstGeom prst="rect">
            <a:avLst/>
          </a:prstGeom>
          <a:noFill/>
        </p:spPr>
        <p:txBody>
          <a:bodyPr wrap="none" rtlCol="0">
            <a:spAutoFit/>
          </a:bodyPr>
          <a:lstStyle/>
          <a:p>
            <a:pPr algn="ctr"/>
            <a:r>
              <a:rPr lang="en-US" sz="1200" dirty="0"/>
              <a:t>The circles are the ‘artificial neurons’ or nodes. The input </a:t>
            </a:r>
          </a:p>
          <a:p>
            <a:pPr algn="ctr"/>
            <a:r>
              <a:rPr lang="en-US" sz="1200" dirty="0"/>
              <a:t>layer receives the data. The output layer returns a result,</a:t>
            </a:r>
          </a:p>
          <a:p>
            <a:pPr algn="ctr"/>
            <a:r>
              <a:rPr lang="en-US" sz="1200" dirty="0"/>
              <a:t>and the hidden layer(s) are any layers in between the input and output layers.   </a:t>
            </a:r>
          </a:p>
        </p:txBody>
      </p:sp>
    </p:spTree>
    <p:extLst>
      <p:ext uri="{BB962C8B-B14F-4D97-AF65-F5344CB8AC3E}">
        <p14:creationId xmlns:p14="http://schemas.microsoft.com/office/powerpoint/2010/main" val="210113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8EC97-67E5-3845-964F-B939179BD44E}"/>
              </a:ext>
            </a:extLst>
          </p:cNvPr>
          <p:cNvSpPr txBox="1"/>
          <p:nvPr/>
        </p:nvSpPr>
        <p:spPr>
          <a:xfrm>
            <a:off x="529327" y="422858"/>
            <a:ext cx="3969613" cy="861774"/>
          </a:xfrm>
          <a:prstGeom prst="rect">
            <a:avLst/>
          </a:prstGeom>
          <a:noFill/>
        </p:spPr>
        <p:txBody>
          <a:bodyPr wrap="none" rtlCol="0">
            <a:spAutoFit/>
          </a:bodyPr>
          <a:lstStyle/>
          <a:p>
            <a:r>
              <a:rPr lang="en-US" sz="5000" b="1" u="sng" dirty="0">
                <a:solidFill>
                  <a:srgbClr val="0B4752"/>
                </a:solidFill>
              </a:rPr>
              <a:t>Model Results</a:t>
            </a:r>
          </a:p>
        </p:txBody>
      </p:sp>
      <p:sp>
        <p:nvSpPr>
          <p:cNvPr id="14" name="Rectangle 13">
            <a:extLst>
              <a:ext uri="{FF2B5EF4-FFF2-40B4-BE49-F238E27FC236}">
                <a16:creationId xmlns:a16="http://schemas.microsoft.com/office/drawing/2014/main" id="{B39C5ABA-990F-0740-9772-0AF45DAF497B}"/>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7286300-157A-66F7-BED8-B4AC7304B060}"/>
              </a:ext>
            </a:extLst>
          </p:cNvPr>
          <p:cNvSpPr txBox="1"/>
          <p:nvPr/>
        </p:nvSpPr>
        <p:spPr>
          <a:xfrm>
            <a:off x="5935851" y="2805193"/>
            <a:ext cx="184731" cy="369332"/>
          </a:xfrm>
          <a:prstGeom prst="rect">
            <a:avLst/>
          </a:prstGeom>
          <a:noFill/>
        </p:spPr>
        <p:txBody>
          <a:bodyPr wrap="none" rtlCol="0">
            <a:spAutoFit/>
          </a:bodyPr>
          <a:lstStyle/>
          <a:p>
            <a:endParaRPr lang="en-US" dirty="0"/>
          </a:p>
        </p:txBody>
      </p:sp>
      <p:pic>
        <p:nvPicPr>
          <p:cNvPr id="12" name="Picture 11">
            <a:extLst>
              <a:ext uri="{FF2B5EF4-FFF2-40B4-BE49-F238E27FC236}">
                <a16:creationId xmlns:a16="http://schemas.microsoft.com/office/drawing/2014/main" id="{FC570694-A9E2-5347-45A5-AFED7C3650FC}"/>
              </a:ext>
            </a:extLst>
          </p:cNvPr>
          <p:cNvPicPr>
            <a:picLocks noChangeAspect="1"/>
          </p:cNvPicPr>
          <p:nvPr/>
        </p:nvPicPr>
        <p:blipFill>
          <a:blip r:embed="rId3"/>
          <a:stretch>
            <a:fillRect/>
          </a:stretch>
        </p:blipFill>
        <p:spPr>
          <a:xfrm>
            <a:off x="6972300" y="1052967"/>
            <a:ext cx="4509302" cy="4412087"/>
          </a:xfrm>
          <a:prstGeom prst="rect">
            <a:avLst/>
          </a:prstGeom>
        </p:spPr>
      </p:pic>
      <p:sp>
        <p:nvSpPr>
          <p:cNvPr id="17" name="TextBox 16">
            <a:extLst>
              <a:ext uri="{FF2B5EF4-FFF2-40B4-BE49-F238E27FC236}">
                <a16:creationId xmlns:a16="http://schemas.microsoft.com/office/drawing/2014/main" id="{E353B7D4-4233-F8C0-C702-CCEDBFAB6932}"/>
              </a:ext>
            </a:extLst>
          </p:cNvPr>
          <p:cNvSpPr txBox="1"/>
          <p:nvPr/>
        </p:nvSpPr>
        <p:spPr>
          <a:xfrm>
            <a:off x="807720" y="1760220"/>
            <a:ext cx="5114456" cy="4447371"/>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US" b="1" dirty="0">
                <a:solidFill>
                  <a:schemeClr val="tx1">
                    <a:lumMod val="65000"/>
                    <a:lumOff val="35000"/>
                  </a:schemeClr>
                </a:solidFill>
              </a:rPr>
              <a:t> </a:t>
            </a:r>
            <a:r>
              <a:rPr lang="en-US" sz="1600" b="1" dirty="0">
                <a:solidFill>
                  <a:schemeClr val="tx1">
                    <a:lumMod val="65000"/>
                    <a:lumOff val="35000"/>
                  </a:schemeClr>
                </a:solidFill>
              </a:rPr>
              <a:t>Given that our primary goal for this model was to successfully identify all the patients who had pneumonia, the metric we used was recall.</a:t>
            </a:r>
          </a:p>
          <a:p>
            <a:pPr marL="457200" indent="-457200">
              <a:spcAft>
                <a:spcPts val="600"/>
              </a:spcAft>
              <a:buFont typeface="Arial" panose="020B0604020202020204" pitchFamily="34" charset="0"/>
              <a:buChar char="•"/>
            </a:pPr>
            <a:r>
              <a:rPr lang="en-US" sz="1600" b="1" dirty="0">
                <a:solidFill>
                  <a:schemeClr val="tx1">
                    <a:lumMod val="65000"/>
                    <a:lumOff val="35000"/>
                  </a:schemeClr>
                </a:solidFill>
              </a:rPr>
              <a:t>The model performed very well, identifying 410 out of a total of 428 patients with pneumonia, which gives us a recall score of nearly 96%.</a:t>
            </a:r>
          </a:p>
          <a:p>
            <a:pPr marL="457200" indent="-457200">
              <a:spcAft>
                <a:spcPts val="600"/>
              </a:spcAft>
              <a:buFont typeface="Arial" panose="020B0604020202020204" pitchFamily="34" charset="0"/>
              <a:buChar char="•"/>
            </a:pPr>
            <a:r>
              <a:rPr lang="en-US" sz="1600" b="1" dirty="0">
                <a:solidFill>
                  <a:schemeClr val="tx1">
                    <a:lumMod val="65000"/>
                    <a:lumOff val="35000"/>
                  </a:schemeClr>
                </a:solidFill>
              </a:rPr>
              <a:t>In addition to that, the model performed very well with regards to accuracy.</a:t>
            </a:r>
          </a:p>
          <a:p>
            <a:pPr marL="457200" indent="-457200">
              <a:spcAft>
                <a:spcPts val="600"/>
              </a:spcAft>
              <a:buFont typeface="Arial" panose="020B0604020202020204" pitchFamily="34" charset="0"/>
              <a:buChar char="•"/>
            </a:pPr>
            <a:r>
              <a:rPr lang="en-US" sz="1600" b="1" dirty="0">
                <a:solidFill>
                  <a:schemeClr val="tx1">
                    <a:lumMod val="65000"/>
                    <a:lumOff val="35000"/>
                  </a:schemeClr>
                </a:solidFill>
              </a:rPr>
              <a:t>Accuracy is calculated by dividing the number of correctly identified images , by the total number of images.</a:t>
            </a:r>
          </a:p>
          <a:p>
            <a:pPr marL="457200" indent="-457200">
              <a:spcAft>
                <a:spcPts val="600"/>
              </a:spcAft>
              <a:buFont typeface="Arial" panose="020B0604020202020204" pitchFamily="34" charset="0"/>
              <a:buChar char="•"/>
            </a:pPr>
            <a:r>
              <a:rPr lang="en-US" sz="1600" b="1" dirty="0">
                <a:solidFill>
                  <a:schemeClr val="tx1">
                    <a:lumMod val="65000"/>
                    <a:lumOff val="35000"/>
                  </a:schemeClr>
                </a:solidFill>
              </a:rPr>
              <a:t>With 559 out  of 586 total images, correctly identified, we have an accuracy score of over 95%. </a:t>
            </a:r>
          </a:p>
          <a:p>
            <a:pPr marL="457200" indent="-457200">
              <a:spcAft>
                <a:spcPts val="600"/>
              </a:spcAft>
              <a:buFont typeface="Arial" panose="020B0604020202020204" pitchFamily="34" charset="0"/>
              <a:buChar char="•"/>
            </a:pPr>
            <a:r>
              <a:rPr lang="en-US" sz="1600" b="1" dirty="0">
                <a:solidFill>
                  <a:schemeClr val="tx1">
                    <a:lumMod val="65000"/>
                    <a:lumOff val="35000"/>
                  </a:schemeClr>
                </a:solidFill>
              </a:rPr>
              <a:t>To recap: The model was able to successfully identify nearly 96% of patients with pneumonia, and was able to correctly identify over 95% of all images.</a:t>
            </a:r>
          </a:p>
        </p:txBody>
      </p:sp>
    </p:spTree>
    <p:extLst>
      <p:ext uri="{BB962C8B-B14F-4D97-AF65-F5344CB8AC3E}">
        <p14:creationId xmlns:p14="http://schemas.microsoft.com/office/powerpoint/2010/main" val="114699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8EC97-67E5-3845-964F-B939179BD44E}"/>
              </a:ext>
            </a:extLst>
          </p:cNvPr>
          <p:cNvSpPr txBox="1"/>
          <p:nvPr/>
        </p:nvSpPr>
        <p:spPr>
          <a:xfrm>
            <a:off x="2123371" y="2757844"/>
            <a:ext cx="7945258" cy="1200329"/>
          </a:xfrm>
          <a:prstGeom prst="rect">
            <a:avLst/>
          </a:prstGeom>
          <a:noFill/>
        </p:spPr>
        <p:txBody>
          <a:bodyPr wrap="square" rtlCol="0">
            <a:spAutoFit/>
          </a:bodyPr>
          <a:lstStyle/>
          <a:p>
            <a:pPr algn="ctr"/>
            <a:r>
              <a:rPr lang="en-US" sz="7200" b="1" u="sng" dirty="0">
                <a:solidFill>
                  <a:srgbClr val="0B4752"/>
                </a:solidFill>
              </a:rPr>
              <a:t>Any Questions?</a:t>
            </a:r>
          </a:p>
        </p:txBody>
      </p:sp>
      <p:sp>
        <p:nvSpPr>
          <p:cNvPr id="11" name="TextBox 10">
            <a:extLst>
              <a:ext uri="{FF2B5EF4-FFF2-40B4-BE49-F238E27FC236}">
                <a16:creationId xmlns:a16="http://schemas.microsoft.com/office/drawing/2014/main" id="{161B54D5-88A3-9C45-8553-832CB5902907}"/>
              </a:ext>
            </a:extLst>
          </p:cNvPr>
          <p:cNvSpPr txBox="1"/>
          <p:nvPr/>
        </p:nvSpPr>
        <p:spPr>
          <a:xfrm>
            <a:off x="582322" y="1450696"/>
            <a:ext cx="704039" cy="553998"/>
          </a:xfrm>
          <a:prstGeom prst="rect">
            <a:avLst/>
          </a:prstGeom>
          <a:noFill/>
        </p:spPr>
        <p:txBody>
          <a:bodyPr wrap="none" rtlCol="0">
            <a:spAutoFit/>
          </a:bodyPr>
          <a:lstStyle/>
          <a:p>
            <a:r>
              <a:rPr lang="en-US" sz="3000" b="1" dirty="0">
                <a:solidFill>
                  <a:schemeClr val="tx1">
                    <a:lumMod val="65000"/>
                    <a:lumOff val="35000"/>
                  </a:schemeClr>
                </a:solidFill>
              </a:rPr>
              <a:t>      </a:t>
            </a:r>
          </a:p>
        </p:txBody>
      </p:sp>
      <p:sp>
        <p:nvSpPr>
          <p:cNvPr id="14" name="Rectangle 13">
            <a:extLst>
              <a:ext uri="{FF2B5EF4-FFF2-40B4-BE49-F238E27FC236}">
                <a16:creationId xmlns:a16="http://schemas.microsoft.com/office/drawing/2014/main" id="{B39C5ABA-990F-0740-9772-0AF45DAF497B}"/>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8729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8EC97-67E5-3845-964F-B939179BD44E}"/>
              </a:ext>
            </a:extLst>
          </p:cNvPr>
          <p:cNvSpPr txBox="1"/>
          <p:nvPr/>
        </p:nvSpPr>
        <p:spPr>
          <a:xfrm>
            <a:off x="3107617" y="2757844"/>
            <a:ext cx="5976766" cy="1569660"/>
          </a:xfrm>
          <a:prstGeom prst="rect">
            <a:avLst/>
          </a:prstGeom>
          <a:noFill/>
        </p:spPr>
        <p:txBody>
          <a:bodyPr wrap="square" rtlCol="0">
            <a:spAutoFit/>
          </a:bodyPr>
          <a:lstStyle/>
          <a:p>
            <a:pPr algn="ctr"/>
            <a:r>
              <a:rPr lang="en-US" sz="9600" b="1" u="sng" dirty="0">
                <a:solidFill>
                  <a:srgbClr val="0B4752"/>
                </a:solidFill>
              </a:rPr>
              <a:t>Thank You</a:t>
            </a:r>
          </a:p>
        </p:txBody>
      </p:sp>
      <p:sp>
        <p:nvSpPr>
          <p:cNvPr id="11" name="TextBox 10">
            <a:extLst>
              <a:ext uri="{FF2B5EF4-FFF2-40B4-BE49-F238E27FC236}">
                <a16:creationId xmlns:a16="http://schemas.microsoft.com/office/drawing/2014/main" id="{161B54D5-88A3-9C45-8553-832CB5902907}"/>
              </a:ext>
            </a:extLst>
          </p:cNvPr>
          <p:cNvSpPr txBox="1"/>
          <p:nvPr/>
        </p:nvSpPr>
        <p:spPr>
          <a:xfrm>
            <a:off x="582322" y="1450696"/>
            <a:ext cx="704039" cy="553998"/>
          </a:xfrm>
          <a:prstGeom prst="rect">
            <a:avLst/>
          </a:prstGeom>
          <a:noFill/>
        </p:spPr>
        <p:txBody>
          <a:bodyPr wrap="none" rtlCol="0">
            <a:spAutoFit/>
          </a:bodyPr>
          <a:lstStyle/>
          <a:p>
            <a:r>
              <a:rPr lang="en-US" sz="3000" b="1" dirty="0">
                <a:solidFill>
                  <a:schemeClr val="tx1">
                    <a:lumMod val="65000"/>
                    <a:lumOff val="35000"/>
                  </a:schemeClr>
                </a:solidFill>
              </a:rPr>
              <a:t>      </a:t>
            </a:r>
          </a:p>
        </p:txBody>
      </p:sp>
      <p:sp>
        <p:nvSpPr>
          <p:cNvPr id="14" name="Rectangle 13">
            <a:extLst>
              <a:ext uri="{FF2B5EF4-FFF2-40B4-BE49-F238E27FC236}">
                <a16:creationId xmlns:a16="http://schemas.microsoft.com/office/drawing/2014/main" id="{B39C5ABA-990F-0740-9772-0AF45DAF497B}"/>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22767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9906</TotalTime>
  <Words>605</Words>
  <Application>Microsoft Macintosh PowerPoint</Application>
  <PresentationFormat>Widescreen</PresentationFormat>
  <Paragraphs>49</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Using a Neural Network to Distinguish Between a Healthy Patient and one with Pneumonia Proof of Concept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Profitability Analysis</dc:title>
  <dc:creator>FREDDY ABRAHAMSON</dc:creator>
  <cp:lastModifiedBy>FREDDY ABRAHAMSON</cp:lastModifiedBy>
  <cp:revision>70</cp:revision>
  <dcterms:created xsi:type="dcterms:W3CDTF">2021-09-30T14:02:06Z</dcterms:created>
  <dcterms:modified xsi:type="dcterms:W3CDTF">2022-07-23T09:53:07Z</dcterms:modified>
</cp:coreProperties>
</file>