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7" r:id="rId4"/>
    <p:sldId id="258" r:id="rId5"/>
    <p:sldId id="262" r:id="rId6"/>
    <p:sldId id="261" r:id="rId7"/>
    <p:sldId id="260" r:id="rId8"/>
    <p:sldId id="264" r:id="rId9"/>
    <p:sldId id="263" r:id="rId10"/>
    <p:sldId id="268" r:id="rId11"/>
    <p:sldId id="272" r:id="rId12"/>
    <p:sldId id="267" r:id="rId13"/>
    <p:sldId id="266" r:id="rId14"/>
    <p:sldId id="269" r:id="rId15"/>
    <p:sldId id="270" r:id="rId16"/>
    <p:sldId id="271" r:id="rId17"/>
    <p:sldId id="274" r:id="rId18"/>
    <p:sldId id="273" r:id="rId19"/>
    <p:sldId id="275" r:id="rId20"/>
    <p:sldId id="276" r:id="rId21"/>
    <p:sldId id="259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65FF7-5921-4A91-9AA7-60611EBE2F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D02C4-1599-473B-A432-1F3DA5FE5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50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15475-8840-1249-215F-8B188119E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9CA393-3849-848D-31D8-9589E1937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966DCA-C3D3-D94B-01B9-AA6F791A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fld id="{DA34DFCE-7CD6-4B05-9EDF-72DF36BEF249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E4C88C-6E8E-708B-63C2-2BC96E35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5ED806-ACAE-6288-9FE9-CEFE9ED4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fld id="{5357535F-E6DD-4F6C-B8A3-03278B2FADD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92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D815D-8D5D-1CA5-EA71-E96D47B3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3AC95B-E299-9DA7-3049-4D64C1F3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C1C63E-1824-E505-559F-9671B921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915E-FC8B-4DB6-9FB8-D6BA8432D0A3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2A2AEF-A344-D63F-1052-858B120C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7D248-B284-5541-3EEC-B353C5A7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35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C329A4-7DF3-31E6-9236-A4D19906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391E47-7B11-F1DB-CC66-3674374EC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A1D02A-B7B0-4915-C05A-4347ACB4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7EE-833A-49C8-9960-6A8D1FC4F5E0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704019-4F52-0284-340C-D6528BD4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C01631-E232-5294-6115-1C944DC5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1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4346B-0018-2AD7-8726-BE448796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429FE-5F58-DB9E-EE7D-D46765D5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15EE61-8336-B40B-6075-B9F37A9A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fld id="{DF33FE24-372B-404B-98DA-E308D0F0F0A7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2CB78-88EB-EF8B-E170-809B5A35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657496-807E-7054-088E-0AFA2B30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fld id="{5357535F-E6DD-4F6C-B8A3-03278B2FADD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95CE3-8D63-9A44-B2D5-91DD1CA5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C540BA-9800-37FE-EFB7-B2540EDA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724CBD-60C7-9ABD-1731-9E7D0B0F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A6EB-4856-4734-9DDD-EE43F2BEC50A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7AACC-D021-D2A9-9247-B80AB844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714CA9-977A-D1AE-3A1A-7FC05ACB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39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11391-5C6C-6C4C-55B2-1DD3C126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89979-7D11-9857-DC06-D05FC0B43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81E032-EEF4-BB0B-5EEB-3747DAA30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E56EA6-4FE2-801F-401B-387A567E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5E76-0C3B-422F-9278-27D3A086228E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50422A-B915-AAC7-3D95-3D7B84FE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BD18F9-7F70-C228-CD37-EC720FB2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26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E0549-35A5-E812-FA55-5E6A45D9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23519-43EE-FA18-8F68-F32596A7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00FF47-DB5A-2CD1-1C9C-B19287C3C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AD22D2-4B4C-5B1A-5478-B61B6777E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0AAD2E-9142-27FB-A707-87BD86AF6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C978AC-DA1C-7ED4-6B20-3242BF4F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A100-2CCE-4C6F-AD7C-39F9E1B5354A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93EC5A-9C97-8B93-54FC-7C50D733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D03BD1-C54C-A948-1B52-0891DDAB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4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43159-9EE5-69F8-7FFD-37705BF1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0B5481-1772-0E03-996D-EE8D5526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9947-95D2-4D43-8FDE-52D5AE6C5151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0F6620-F3C0-C8C4-DCED-8C7AAF33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A8F9A3-6B3A-1276-B46E-776FC790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49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0B0EC8-2BB9-DAC5-4353-8A65CF32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FEF-472B-4F08-941C-6C6F8D509DE4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32515B-3975-7FF5-B8A8-6CA70586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605C8-2E25-6704-1B20-2DBB3869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73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F6B9C-8F39-EDD5-8AED-D650EE22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9D2805-9139-23B3-CB92-6BB0E017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6ACF3B-F5A7-1588-1E73-091FA11FA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21724D-CB87-37BC-47A2-C95F7B6E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56B9-B6D9-47D8-8FB0-958B5841D8CC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BBB376-B3A3-B2C6-2E40-AD827C28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295AC0-C4D8-C38E-842A-9BBED9CF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54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15954-8709-5C0E-3C7B-3FFD50A6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C88DAF-F042-D762-E7DB-2617B0ABD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BCE1EB-9F43-E031-0F91-F88D7FA7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B15393-238A-B36F-8072-9DC454EE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E23-90BD-4EA1-B845-410AE78E9711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2DFDA0-8F0F-DA7F-27C1-A24A1187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75138A-F6DA-C250-10D2-14180740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09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9C5F2B-E7A1-2B57-3E79-5DCBE9A9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13DDD1-A4CF-4AE3-3D96-27260A8C6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CD9B12-D3AC-089A-5372-BE7B8C3CC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4C43-6266-4AA4-ABF1-D50C08B393E0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83E161-6D47-155E-C09C-B7671E83E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F54FCA-FBB5-A01B-0DE8-569F5865D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51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20060045197" TargetMode="External"/><Relationship Id="rId2" Type="http://schemas.openxmlformats.org/officeDocument/2006/relationships/hyperlink" Target="https://www.ieee802.org/3/an/public/sep04/ungerboeck_2_0904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E4EE6-2CF9-02A0-D8A4-0963D79B2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500" dirty="0"/>
              <a:t>10GBASE-T Coding and Modulation: </a:t>
            </a:r>
            <a:br>
              <a:rPr lang="en-US" altLang="zh-TW" sz="4500" dirty="0"/>
            </a:br>
            <a:r>
              <a:rPr lang="en-US" altLang="zh-TW" sz="4500" dirty="0"/>
              <a:t>128-DSQ + LDPC</a:t>
            </a:r>
            <a:endParaRPr lang="zh-TW" altLang="en-US" sz="45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E81063-FA1F-BF0A-9225-1F46C6E75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87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FACD-D13D-42C2-BA72-551C4ECF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128-DSQ mapping e</a:t>
            </a:r>
            <a:r>
              <a:rPr lang="en-US" altLang="zh-TW" dirty="0"/>
              <a:t>xample: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758CFC6-6BFE-4A4C-99FF-46955E0C0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" b="22974"/>
          <a:stretch/>
        </p:blipFill>
        <p:spPr>
          <a:xfrm>
            <a:off x="3478472" y="1487374"/>
            <a:ext cx="5235056" cy="507229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4EA17E-76CC-4B76-AD70-4C23AB26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72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BDE35-ACFC-4273-B169-E0D2CB60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Matlab</a:t>
            </a:r>
            <a:r>
              <a:rPr lang="en-US" altLang="zh-TW" dirty="0"/>
              <a:t> simulation of </a:t>
            </a:r>
            <a:r>
              <a:rPr lang="en-US" altLang="zh-TW" sz="4400" dirty="0"/>
              <a:t>128-DSQ mapping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DCF01B-C538-457F-B8A4-3286A869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D9C95E-784F-405A-AF17-A9CA7B58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8EAD6BE-BE2B-45F2-9E4F-736DC6B5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7073"/>
            <a:ext cx="6223320" cy="34355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2FFDB5-7DD1-437A-B104-9937774D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520" y="2560553"/>
            <a:ext cx="4584936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448E3-0070-4CC6-995F-833836A8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128-DSQ bit mapping: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07E22-8483-4FC9-B146-9B88CBAC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15D46B-7CFC-4524-899E-7971E704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67EA2E-2696-48BC-B2E0-37D4D069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454" y="1899336"/>
            <a:ext cx="7633092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E4EE6-2CF9-02A0-D8A4-0963D79B2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833" y="3055167"/>
            <a:ext cx="10062333" cy="747666"/>
          </a:xfrm>
        </p:spPr>
        <p:txBody>
          <a:bodyPr>
            <a:normAutofit/>
          </a:bodyPr>
          <a:lstStyle/>
          <a:p>
            <a:r>
              <a:rPr lang="en-US" altLang="zh-TW" sz="4500" dirty="0"/>
              <a:t>128-DSQ soft-</a:t>
            </a:r>
            <a:r>
              <a:rPr lang="en-US" altLang="zh-TW" sz="4500" dirty="0" err="1"/>
              <a:t>demapping</a:t>
            </a:r>
            <a:endParaRPr lang="zh-TW" altLang="en-US" sz="4500" dirty="0"/>
          </a:p>
        </p:txBody>
      </p:sp>
    </p:spTree>
    <p:extLst>
      <p:ext uri="{BB962C8B-B14F-4D97-AF65-F5344CB8AC3E}">
        <p14:creationId xmlns:p14="http://schemas.microsoft.com/office/powerpoint/2010/main" val="302585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1F29C-4F19-4885-9EC4-CBCF5964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128-DSQ soft </a:t>
            </a:r>
            <a:r>
              <a:rPr lang="en-US" altLang="zh-TW" dirty="0" err="1"/>
              <a:t>demapping</a:t>
            </a:r>
            <a:r>
              <a:rPr lang="en-US" altLang="zh-TW" dirty="0"/>
              <a:t>: 4 coded bits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CFCB5-DE02-4266-87E3-EDDF5683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04B51F-BF66-405C-917D-A2FCCBE0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2B7C64-CE9E-4D5D-8168-B8B4A2AB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72" y="1676039"/>
            <a:ext cx="6896454" cy="37657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F51217-D83F-42B2-B4DD-E3496FE87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2" t="5101" r="1250" b="3309"/>
          <a:stretch/>
        </p:blipFill>
        <p:spPr>
          <a:xfrm>
            <a:off x="3424170" y="5531476"/>
            <a:ext cx="5343659" cy="9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1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0AC41-BAB4-4F98-AE93-0A8C7719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function </a:t>
            </a:r>
            <a:r>
              <a:rPr lang="en-US" altLang="zh-TW" dirty="0" err="1"/>
              <a:t>llrb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75AA8-1CC8-41B8-99D5-B0833858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Log-likelihood ratio</a:t>
            </a:r>
          </a:p>
          <a:p>
            <a:endParaRPr lang="en-US" altLang="zh-TW" dirty="0"/>
          </a:p>
          <a:p>
            <a:r>
              <a:rPr lang="en-US" altLang="zh-TW" dirty="0"/>
              <a:t>Complex AWGN channel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E30BC9-1A10-486E-AB00-368EEEE6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696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BDE35-ACFC-4273-B169-E0D2CB60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Matlab</a:t>
            </a:r>
            <a:r>
              <a:rPr lang="en-US" altLang="zh-TW" dirty="0"/>
              <a:t> simulation of function </a:t>
            </a:r>
            <a:r>
              <a:rPr lang="en-US" altLang="zh-TW" dirty="0" err="1"/>
              <a:t>llrb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DCF01B-C538-457F-B8A4-3286A869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D9C95E-784F-405A-AF17-A9CA7B58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E63ADD-3B2F-44BA-85D4-40D9CC1D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52" y="1825625"/>
            <a:ext cx="3797495" cy="13780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2B67D57-ADE5-4DFB-90B6-17D1AD0AD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093" y="3383033"/>
            <a:ext cx="7029811" cy="27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2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E4EE6-2CF9-02A0-D8A4-0963D79B2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833" y="3055167"/>
            <a:ext cx="10062333" cy="747666"/>
          </a:xfrm>
        </p:spPr>
        <p:txBody>
          <a:bodyPr>
            <a:normAutofit/>
          </a:bodyPr>
          <a:lstStyle/>
          <a:p>
            <a:r>
              <a:rPr lang="en-US" altLang="zh-TW" sz="4500" dirty="0"/>
              <a:t>Performance Result</a:t>
            </a:r>
            <a:endParaRPr lang="zh-TW" altLang="en-US" sz="4500" dirty="0"/>
          </a:p>
        </p:txBody>
      </p:sp>
    </p:spTree>
    <p:extLst>
      <p:ext uri="{BB962C8B-B14F-4D97-AF65-F5344CB8AC3E}">
        <p14:creationId xmlns:p14="http://schemas.microsoft.com/office/powerpoint/2010/main" val="421161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6A097-6E81-4978-8BA7-656F894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128-DSQ + LDPC performance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29EBE-3157-4CC5-8277-91C44D74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60F830-50E1-4644-BEF5-55348B11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78D90A-7260-494E-831E-2CF36061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13" y="1889810"/>
            <a:ext cx="5321573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8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69CCA-D62E-4877-82CE-CDD1ACF6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12-PAM-T and 128-DSQ + LDPC performance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C61FF-8920-4847-8AC1-D4F6470D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5DEDD-1186-4E6E-99B9-C28445A2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15613E-9946-4F04-8AC2-B0788732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417" y="1880285"/>
            <a:ext cx="5169166" cy="42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C4EB3-DD9E-4753-8711-E396C03D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A1126-51B8-4708-8F16-2CA03644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128-DSQ+LDPC coding</a:t>
            </a:r>
          </a:p>
          <a:p>
            <a:pPr lvl="1"/>
            <a:r>
              <a:rPr lang="en-US" altLang="zh-TW" dirty="0"/>
              <a:t>Two variants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128-DSQ symbol mapping, soft-</a:t>
            </a:r>
            <a:r>
              <a:rPr lang="en-US" altLang="zh-TW" dirty="0" err="1"/>
              <a:t>demapping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Performance result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CE4350-3680-4B23-B43D-3EA49D46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85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E1420-6441-491F-8969-F61107C2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6DF3B-BE99-4B8A-ABF0-F22F25C1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Bit mapping, precoding, metric calculation, subset decoding: all based on </a:t>
            </a:r>
            <a:r>
              <a:rPr lang="en-US" altLang="zh-TW" b="1" dirty="0">
                <a:solidFill>
                  <a:srgbClr val="FF0000"/>
                </a:solidFill>
              </a:rPr>
              <a:t>simple logic </a:t>
            </a:r>
            <a:r>
              <a:rPr lang="en-US" altLang="zh-TW" dirty="0"/>
              <a:t>and </a:t>
            </a:r>
            <a:r>
              <a:rPr lang="en-US" altLang="zh-TW" b="1" dirty="0">
                <a:solidFill>
                  <a:srgbClr val="FF0000"/>
                </a:solidFill>
              </a:rPr>
              <a:t>power-of-two based</a:t>
            </a:r>
            <a:r>
              <a:rPr lang="en-US" altLang="zh-TW" dirty="0"/>
              <a:t> arithmetic</a:t>
            </a:r>
          </a:p>
          <a:p>
            <a:endParaRPr lang="en-US" altLang="zh-TW" dirty="0"/>
          </a:p>
          <a:p>
            <a:r>
              <a:rPr lang="en-US" altLang="zh-TW" dirty="0"/>
              <a:t>Stronger LDPC(1024,797) code is better matched to </a:t>
            </a:r>
            <a:r>
              <a:rPr lang="en-US" altLang="zh-TW" b="1" dirty="0">
                <a:solidFill>
                  <a:srgbClr val="FF0000"/>
                </a:solidFill>
              </a:rPr>
              <a:t>uncoded-bit-only</a:t>
            </a:r>
            <a:r>
              <a:rPr lang="en-US" altLang="zh-TW" dirty="0"/>
              <a:t> error performance</a:t>
            </a:r>
          </a:p>
          <a:p>
            <a:pPr lvl="1"/>
            <a:r>
              <a:rPr lang="en-US" altLang="zh-TW" dirty="0"/>
              <a:t>Simple low-overhead framing and easy clock generation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6702DB-3CF6-43BC-8B64-7DAF1AAD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17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4EE85-DDBB-4833-B366-5DBA3C8D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Citations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02FA2-03DC-41BB-8178-82FC274C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10GBASE-T Coding and Modulation: 128-DSQ + LDPC:</a:t>
            </a:r>
            <a:r>
              <a:rPr lang="zh-TW" altLang="en-US" sz="2400" dirty="0"/>
              <a:t> </a:t>
            </a:r>
            <a:r>
              <a:rPr lang="en-US" altLang="zh-TW" sz="2400" b="0" i="0" dirty="0">
                <a:effectLst/>
                <a:cs typeface="Times New Roman" panose="02020603050405020304" pitchFamily="18" charset="0"/>
                <a:hlinkClick r:id="rId2"/>
              </a:rPr>
              <a:t>https://www.ieee802.org/3/an/public/sep04/ungerboeck_2_0904.pdf</a:t>
            </a:r>
            <a:endParaRPr lang="en-US" altLang="zh-TW" sz="2400" b="0" i="0" dirty="0"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b="0" i="0" dirty="0">
              <a:effectLst/>
              <a:cs typeface="Times New Roman" panose="02020603050405020304" pitchFamily="18" charset="0"/>
            </a:endParaRPr>
          </a:p>
          <a:p>
            <a:r>
              <a:rPr lang="en-US" altLang="zh-TW" sz="2400" b="0" i="0" dirty="0">
                <a:effectLst/>
                <a:cs typeface="Times New Roman" panose="02020603050405020304" pitchFamily="18" charset="0"/>
              </a:rPr>
              <a:t>LDPC (Low Density Parity Check) coded 128 DSQ (Double Square QAM) constellation modulation and associated labeling: </a:t>
            </a:r>
            <a:r>
              <a:rPr lang="en-US" altLang="zh-TW" sz="2400" dirty="0">
                <a:cs typeface="Times New Roman" panose="02020603050405020304" pitchFamily="18" charset="0"/>
                <a:hlinkClick r:id="rId3"/>
              </a:rPr>
              <a:t>https://patents.google.com/patent/US20060045197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D399CF-C9F2-4DC8-8F59-76D1DBF4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12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33A9D-91A0-4DD0-9C33-6341C8F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Matlab</a:t>
            </a:r>
            <a:r>
              <a:rPr lang="en-US" altLang="zh-TW"/>
              <a:t> codes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11BECD-11D5-4821-84C9-E8FEC23A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BBE246-EC3D-4439-8B77-711538B8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12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2EC48-10DE-3D4D-9C9D-7AE29C50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Precoding system and definition of SNR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EC5EDE-4B06-A1FF-098D-15E9B822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2ADC55-4BD2-4AB8-88C3-9137A1784970}"/>
              </a:ext>
            </a:extLst>
          </p:cNvPr>
          <p:cNvSpPr/>
          <p:nvPr/>
        </p:nvSpPr>
        <p:spPr>
          <a:xfrm>
            <a:off x="1558298" y="2698887"/>
            <a:ext cx="1350953" cy="926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Encoding and symbol mapping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CE44E70-79F7-4735-B8C9-3DFDE13097BA}"/>
              </a:ext>
            </a:extLst>
          </p:cNvPr>
          <p:cNvCxnSpPr>
            <a:endCxn id="7" idx="1"/>
          </p:cNvCxnSpPr>
          <p:nvPr/>
        </p:nvCxnSpPr>
        <p:spPr>
          <a:xfrm>
            <a:off x="478716" y="3161986"/>
            <a:ext cx="10795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3EDA8F-EB65-40CD-B2DE-152518140B61}"/>
              </a:ext>
            </a:extLst>
          </p:cNvPr>
          <p:cNvSpPr txBox="1"/>
          <p:nvPr/>
        </p:nvSpPr>
        <p:spPr>
          <a:xfrm>
            <a:off x="537956" y="2745771"/>
            <a:ext cx="96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Info bits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流程圖: 接點 11">
                <a:extLst>
                  <a:ext uri="{FF2B5EF4-FFF2-40B4-BE49-F238E27FC236}">
                    <a16:creationId xmlns:a16="http://schemas.microsoft.com/office/drawing/2014/main" id="{7DEE2EE2-5F9D-44E4-8385-8274779AC5F2}"/>
                  </a:ext>
                </a:extLst>
              </p:cNvPr>
              <p:cNvSpPr/>
              <p:nvPr/>
            </p:nvSpPr>
            <p:spPr>
              <a:xfrm>
                <a:off x="3586716" y="2892342"/>
                <a:ext cx="531628" cy="539287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流程圖: 接點 11">
                <a:extLst>
                  <a:ext uri="{FF2B5EF4-FFF2-40B4-BE49-F238E27FC236}">
                    <a16:creationId xmlns:a16="http://schemas.microsoft.com/office/drawing/2014/main" id="{7DEE2EE2-5F9D-44E4-8385-8274779AC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16" y="2892342"/>
                <a:ext cx="531628" cy="539287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BA2E133-B1C9-4F02-9554-AB2AD192B016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>
            <a:off x="2909251" y="3161986"/>
            <a:ext cx="6774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D5D2F5F-63AF-4B4E-B2D8-4D73714BA9E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852530" y="2558902"/>
            <a:ext cx="0" cy="333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C697DB3-5BA2-4A21-B02C-CD36F8E2A39A}"/>
                  </a:ext>
                </a:extLst>
              </p:cNvPr>
              <p:cNvSpPr txBox="1"/>
              <p:nvPr/>
            </p:nvSpPr>
            <p:spPr>
              <a:xfrm>
                <a:off x="3309226" y="2195698"/>
                <a:ext cx="1086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C697DB3-5BA2-4A21-B02C-CD36F8E2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26" y="2195698"/>
                <a:ext cx="1086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F1E446A-9DE8-421D-87BF-51C6C70C5B59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118344" y="3161986"/>
            <a:ext cx="10561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BD098E8-FEB2-41E0-B35C-C4627387F9D5}"/>
              </a:ext>
            </a:extLst>
          </p:cNvPr>
          <p:cNvSpPr/>
          <p:nvPr/>
        </p:nvSpPr>
        <p:spPr>
          <a:xfrm>
            <a:off x="5174512" y="2698886"/>
            <a:ext cx="1892594" cy="926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DAC, TX filter, Channel, RX filter, ADC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3C83DC-A70C-4448-A87E-DE4C2AB3EA0D}"/>
              </a:ext>
            </a:extLst>
          </p:cNvPr>
          <p:cNvSpPr/>
          <p:nvPr/>
        </p:nvSpPr>
        <p:spPr>
          <a:xfrm>
            <a:off x="7542029" y="2698886"/>
            <a:ext cx="1068572" cy="926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FF equalizer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DD35765-22ED-4EEA-85A8-7451AE58A48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067106" y="3161985"/>
            <a:ext cx="4749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D5C5E83-F292-47A1-88A1-C3A0B20C61F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610601" y="3161985"/>
            <a:ext cx="4554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42FE9BF-BAA9-456A-87CC-90D2E7BD44ED}"/>
              </a:ext>
            </a:extLst>
          </p:cNvPr>
          <p:cNvSpPr/>
          <p:nvPr/>
        </p:nvSpPr>
        <p:spPr>
          <a:xfrm>
            <a:off x="9066027" y="2697555"/>
            <a:ext cx="1567674" cy="926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Soft- </a:t>
            </a:r>
            <a:r>
              <a:rPr lang="en-US" altLang="zh-TW" dirty="0" err="1">
                <a:solidFill>
                  <a:schemeClr val="tx1"/>
                </a:solidFill>
              </a:rPr>
              <a:t>demapping</a:t>
            </a:r>
            <a:r>
              <a:rPr lang="en-US" altLang="zh-TW" dirty="0">
                <a:solidFill>
                  <a:schemeClr val="tx1"/>
                </a:solidFill>
              </a:rPr>
              <a:t> and decoding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F9CBA2B-E060-4D9D-9F70-62FEA9FBF5A8}"/>
              </a:ext>
            </a:extLst>
          </p:cNvPr>
          <p:cNvCxnSpPr>
            <a:cxnSpLocks/>
          </p:cNvCxnSpPr>
          <p:nvPr/>
        </p:nvCxnSpPr>
        <p:spPr>
          <a:xfrm>
            <a:off x="10633701" y="3161985"/>
            <a:ext cx="12676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E016920-EB0A-4920-B56D-BC62F1477130}"/>
              </a:ext>
            </a:extLst>
          </p:cNvPr>
          <p:cNvSpPr txBox="1"/>
          <p:nvPr/>
        </p:nvSpPr>
        <p:spPr>
          <a:xfrm>
            <a:off x="10786987" y="2725622"/>
            <a:ext cx="96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Info bits</a:t>
            </a:r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A4E21C-7A2C-4C76-BD2A-3476C5F83579}"/>
              </a:ext>
            </a:extLst>
          </p:cNvPr>
          <p:cNvSpPr/>
          <p:nvPr/>
        </p:nvSpPr>
        <p:spPr>
          <a:xfrm>
            <a:off x="3695066" y="4037659"/>
            <a:ext cx="791082" cy="4279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h(D)-1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512344BA-CE7A-49FA-B2CE-15FC6FADEC17}"/>
              </a:ext>
            </a:extLst>
          </p:cNvPr>
          <p:cNvCxnSpPr>
            <a:endCxn id="45" idx="3"/>
          </p:cNvCxnSpPr>
          <p:nvPr/>
        </p:nvCxnSpPr>
        <p:spPr>
          <a:xfrm rot="5400000">
            <a:off x="4167080" y="3481053"/>
            <a:ext cx="1089657" cy="4515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6A692545-A4BA-4589-9F36-CEED494B94C2}"/>
              </a:ext>
            </a:extLst>
          </p:cNvPr>
          <p:cNvCxnSpPr>
            <a:stCxn id="45" idx="1"/>
            <a:endCxn id="12" idx="4"/>
          </p:cNvCxnSpPr>
          <p:nvPr/>
        </p:nvCxnSpPr>
        <p:spPr>
          <a:xfrm rot="10800000" flipH="1">
            <a:off x="3695066" y="3431630"/>
            <a:ext cx="157464" cy="820013"/>
          </a:xfrm>
          <a:prstGeom prst="bentConnector4">
            <a:avLst>
              <a:gd name="adj1" fmla="val -145176"/>
              <a:gd name="adj2" fmla="val 630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137A53F-3A3B-4CDB-81F8-EC999A59A832}"/>
              </a:ext>
            </a:extLst>
          </p:cNvPr>
          <p:cNvCxnSpPr>
            <a:cxnSpLocks/>
          </p:cNvCxnSpPr>
          <p:nvPr/>
        </p:nvCxnSpPr>
        <p:spPr>
          <a:xfrm flipV="1">
            <a:off x="3133060" y="3161984"/>
            <a:ext cx="0" cy="162975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B3056A4-1539-4CE3-9E8B-DBCE394CA329}"/>
              </a:ext>
            </a:extLst>
          </p:cNvPr>
          <p:cNvSpPr txBox="1"/>
          <p:nvPr/>
        </p:nvSpPr>
        <p:spPr>
          <a:xfrm>
            <a:off x="2839621" y="4833661"/>
            <a:ext cx="58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a(D)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C665B37D-1CD5-4D75-936A-7D650871D789}"/>
                  </a:ext>
                </a:extLst>
              </p:cNvPr>
              <p:cNvSpPr txBox="1"/>
              <p:nvPr/>
            </p:nvSpPr>
            <p:spPr>
              <a:xfrm>
                <a:off x="2909251" y="2750731"/>
                <a:ext cx="531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C665B37D-1CD5-4D75-936A-7D650871D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51" y="2750731"/>
                <a:ext cx="531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60305CEA-FEAD-45F4-83C4-A203210904B6}"/>
                  </a:ext>
                </a:extLst>
              </p:cNvPr>
              <p:cNvSpPr txBox="1"/>
              <p:nvPr/>
            </p:nvSpPr>
            <p:spPr>
              <a:xfrm>
                <a:off x="537956" y="5152034"/>
                <a:ext cx="251809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PAM</m:t>
                      </m:r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={±1,±3,…,±(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−1)}</m:t>
                      </m:r>
                    </m:oMath>
                  </m:oMathPara>
                </a14:m>
                <a:endParaRPr lang="en-US" altLang="zh-TW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60305CEA-FEAD-45F4-83C4-A2032109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56" y="5152034"/>
                <a:ext cx="2518093" cy="553998"/>
              </a:xfrm>
              <a:prstGeom prst="rect">
                <a:avLst/>
              </a:prstGeom>
              <a:blipFill>
                <a:blip r:embed="rId5"/>
                <a:stretch>
                  <a:fillRect l="-484" r="-2906" b="-18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0B240DD0-3ABC-4047-AE40-667560E22D8B}"/>
              </a:ext>
            </a:extLst>
          </p:cNvPr>
          <p:cNvSpPr/>
          <p:nvPr/>
        </p:nvSpPr>
        <p:spPr>
          <a:xfrm>
            <a:off x="3286347" y="2105497"/>
            <a:ext cx="1712888" cy="24469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3509CAE-92BC-4A18-89D5-2FA2F69B748A}"/>
              </a:ext>
            </a:extLst>
          </p:cNvPr>
          <p:cNvSpPr txBox="1"/>
          <p:nvPr/>
        </p:nvSpPr>
        <p:spPr>
          <a:xfrm>
            <a:off x="3477495" y="1694244"/>
            <a:ext cx="149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TH precoding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96C2524-D25B-4FA4-8BA6-6D2848BACA52}"/>
              </a:ext>
            </a:extLst>
          </p:cNvPr>
          <p:cNvCxnSpPr>
            <a:cxnSpLocks/>
          </p:cNvCxnSpPr>
          <p:nvPr/>
        </p:nvCxnSpPr>
        <p:spPr>
          <a:xfrm flipV="1">
            <a:off x="5088503" y="3160654"/>
            <a:ext cx="0" cy="162975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088C74D7-7941-4629-813C-B30D0A4323C2}"/>
                  </a:ext>
                </a:extLst>
              </p:cNvPr>
              <p:cNvSpPr txBox="1"/>
              <p:nvPr/>
            </p:nvSpPr>
            <p:spPr>
              <a:xfrm>
                <a:off x="4826086" y="4835820"/>
                <a:ext cx="531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088C74D7-7941-4629-813C-B30D0A43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6" y="4835820"/>
                <a:ext cx="5316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5376B173-1C5B-4C31-A264-120A244701FC}"/>
                  </a:ext>
                </a:extLst>
              </p:cNvPr>
              <p:cNvSpPr txBox="1"/>
              <p:nvPr/>
            </p:nvSpPr>
            <p:spPr>
              <a:xfrm>
                <a:off x="4575037" y="5167074"/>
                <a:ext cx="2221826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Mk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5376B173-1C5B-4C31-A264-120A24470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37" y="5167074"/>
                <a:ext cx="2221826" cy="586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7174BD2-A7FD-4D25-BF0F-85C92931601C}"/>
              </a:ext>
            </a:extLst>
          </p:cNvPr>
          <p:cNvCxnSpPr>
            <a:cxnSpLocks/>
          </p:cNvCxnSpPr>
          <p:nvPr/>
        </p:nvCxnSpPr>
        <p:spPr>
          <a:xfrm flipV="1">
            <a:off x="8838314" y="3172999"/>
            <a:ext cx="0" cy="162975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F08C8F3-1448-4017-80A5-155F326D9B54}"/>
              </a:ext>
            </a:extLst>
          </p:cNvPr>
          <p:cNvCxnSpPr>
            <a:cxnSpLocks/>
          </p:cNvCxnSpPr>
          <p:nvPr/>
        </p:nvCxnSpPr>
        <p:spPr>
          <a:xfrm>
            <a:off x="5107584" y="4037659"/>
            <a:ext cx="3730730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29B6AFF0-C3C7-40E9-8734-D94E8E830B28}"/>
                  </a:ext>
                </a:extLst>
              </p:cNvPr>
              <p:cNvSpPr txBox="1"/>
              <p:nvPr/>
            </p:nvSpPr>
            <p:spPr>
              <a:xfrm>
                <a:off x="5685950" y="4113141"/>
                <a:ext cx="2550008" cy="344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≅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29B6AFF0-C3C7-40E9-8734-D94E8E83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950" y="4113141"/>
                <a:ext cx="2550008" cy="344005"/>
              </a:xfrm>
              <a:prstGeom prst="rect">
                <a:avLst/>
              </a:prstGeom>
              <a:blipFill>
                <a:blip r:embed="rId8"/>
                <a:stretch>
                  <a:fillRect l="-2392" t="-5357" r="-2153" b="-39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BB95A73-F7D1-4435-A812-F24A5B09EB9D}"/>
                  </a:ext>
                </a:extLst>
              </p:cNvPr>
              <p:cNvSpPr txBox="1"/>
              <p:nvPr/>
            </p:nvSpPr>
            <p:spPr>
              <a:xfrm>
                <a:off x="7440848" y="4875035"/>
                <a:ext cx="279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Mk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BB95A73-F7D1-4435-A812-F24A5B09E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848" y="4875035"/>
                <a:ext cx="2794931" cy="276999"/>
              </a:xfrm>
              <a:prstGeom prst="rect">
                <a:avLst/>
              </a:prstGeom>
              <a:blipFill>
                <a:blip r:embed="rId9"/>
                <a:stretch>
                  <a:fillRect l="-1747" t="-4444" r="-2838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8905451F-30E7-4079-AF0E-AC7D3B0151AF}"/>
                  </a:ext>
                </a:extLst>
              </p:cNvPr>
              <p:cNvSpPr txBox="1"/>
              <p:nvPr/>
            </p:nvSpPr>
            <p:spPr>
              <a:xfrm>
                <a:off x="625041" y="6100397"/>
                <a:ext cx="2661306" cy="325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8905451F-30E7-4079-AF0E-AC7D3B015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1" y="6100397"/>
                <a:ext cx="2661306" cy="325282"/>
              </a:xfrm>
              <a:prstGeom prst="rect">
                <a:avLst/>
              </a:prstGeom>
              <a:blipFill>
                <a:blip r:embed="rId10"/>
                <a:stretch>
                  <a:fillRect t="-7547" r="-2982" b="-301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136D413-29B1-4CA6-BE38-CAAEBDFB5AB8}"/>
              </a:ext>
            </a:extLst>
          </p:cNvPr>
          <p:cNvSpPr/>
          <p:nvPr/>
        </p:nvSpPr>
        <p:spPr>
          <a:xfrm>
            <a:off x="9654179" y="4828097"/>
            <a:ext cx="581600" cy="3425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9B37C942-B885-4E96-B513-1906EEC5E35A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44979" y="4552470"/>
            <a:ext cx="0" cy="27562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8A81DA83-9A20-407C-AA77-BF4E46E04667}"/>
                  </a:ext>
                </a:extLst>
              </p:cNvPr>
              <p:cNvSpPr txBox="1"/>
              <p:nvPr/>
            </p:nvSpPr>
            <p:spPr>
              <a:xfrm>
                <a:off x="9783236" y="4270910"/>
                <a:ext cx="323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8A81DA83-9A20-407C-AA77-BF4E46E04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236" y="4270910"/>
                <a:ext cx="323486" cy="276999"/>
              </a:xfrm>
              <a:prstGeom prst="rect">
                <a:avLst/>
              </a:prstGeom>
              <a:blipFill>
                <a:blip r:embed="rId11"/>
                <a:stretch>
                  <a:fillRect l="-11321" t="-4444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E41C262-512B-40D5-8B7F-326374254A42}"/>
                  </a:ext>
                </a:extLst>
              </p:cNvPr>
              <p:cNvSpPr txBox="1"/>
              <p:nvPr/>
            </p:nvSpPr>
            <p:spPr>
              <a:xfrm>
                <a:off x="4575037" y="6034312"/>
                <a:ext cx="2550007" cy="4755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type m:val="skw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E41C262-512B-40D5-8B7F-326374254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37" y="6034312"/>
                <a:ext cx="2550007" cy="4755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17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00373-9924-6E69-DDEB-B06BF85A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2-D constellations for modulation rates in 800+ Mb range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E0678-A9FD-800E-96A7-A904E4A6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EB4458-AB79-368C-5A2A-7F217BF0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33C46D-494D-4EDF-B055-E461CC42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90" y="1690688"/>
            <a:ext cx="7182219" cy="3626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02CBD9-CB67-4888-947B-E772B549440D}"/>
                  </a:ext>
                </a:extLst>
              </p:cNvPr>
              <p:cNvSpPr txBox="1"/>
              <p:nvPr/>
            </p:nvSpPr>
            <p:spPr>
              <a:xfrm>
                <a:off x="2907406" y="5327061"/>
                <a:ext cx="2118209" cy="55399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×4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02CBD9-CB67-4888-947B-E772B549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406" y="5327061"/>
                <a:ext cx="211820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BE8988D-8B6F-4C9A-AFF2-C67ED712D872}"/>
                  </a:ext>
                </a:extLst>
              </p:cNvPr>
              <p:cNvSpPr txBox="1"/>
              <p:nvPr/>
            </p:nvSpPr>
            <p:spPr>
              <a:xfrm>
                <a:off x="7007180" y="5327061"/>
                <a:ext cx="2551019" cy="55579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×8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=10.666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BE8988D-8B6F-4C9A-AFF2-C67ED712D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180" y="5327061"/>
                <a:ext cx="2551019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2B087F7-827B-47F5-832C-C23BBD1973F0}"/>
                  </a:ext>
                </a:extLst>
              </p:cNvPr>
              <p:cNvSpPr txBox="1"/>
              <p:nvPr/>
            </p:nvSpPr>
            <p:spPr>
              <a:xfrm>
                <a:off x="6413106" y="5955482"/>
                <a:ext cx="3739166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d>
                        <m:dPr>
                          <m:ctrlP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𝟔𝟔𝟔</m:t>
                              </m:r>
                            </m:num>
                            <m:den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den>
                          </m:f>
                        </m:e>
                      </m:d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𝟓𝟏𝟏𝟓𝐝𝐁</m:t>
                      </m:r>
                    </m:oMath>
                  </m:oMathPara>
                </a14:m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2B087F7-827B-47F5-832C-C23BBD19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106" y="5955482"/>
                <a:ext cx="3739166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36118EE-5331-4DC4-BF76-21C85E68E7F7}"/>
                  </a:ext>
                </a:extLst>
              </p:cNvPr>
              <p:cNvSpPr txBox="1"/>
              <p:nvPr/>
            </p:nvSpPr>
            <p:spPr>
              <a:xfrm>
                <a:off x="5268244" y="5441419"/>
                <a:ext cx="1496307" cy="325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36118EE-5331-4DC4-BF76-21C85E68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244" y="5441419"/>
                <a:ext cx="1496307" cy="325282"/>
              </a:xfrm>
              <a:prstGeom prst="rect">
                <a:avLst/>
              </a:prstGeom>
              <a:blipFill>
                <a:blip r:embed="rId6"/>
                <a:stretch>
                  <a:fillRect l="-3252" t="-7547" r="-5285" b="-301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28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E4EE6-2CF9-02A0-D8A4-0963D79B2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833" y="3055167"/>
            <a:ext cx="10062333" cy="747666"/>
          </a:xfrm>
        </p:spPr>
        <p:txBody>
          <a:bodyPr>
            <a:normAutofit/>
          </a:bodyPr>
          <a:lstStyle/>
          <a:p>
            <a:r>
              <a:rPr lang="en-US" altLang="zh-TW" sz="4500" dirty="0"/>
              <a:t>Coding, modulation, framing: two variants</a:t>
            </a:r>
            <a:endParaRPr lang="zh-TW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8683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A8089-4904-4F92-A302-F3BB4AFE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Coding, modulation, framing: variant 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A3270A-FEB9-4B9A-A152-1A6A11DB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128DSQ</a:t>
            </a:r>
            <a:r>
              <a:rPr lang="zh-TW" altLang="en-US" sz="2400" dirty="0"/>
              <a:t> </a:t>
            </a:r>
            <a:r>
              <a:rPr lang="en-US" altLang="zh-TW" sz="2400" dirty="0"/>
              <a:t>and (1024,821)LDPC coding</a:t>
            </a:r>
          </a:p>
          <a:p>
            <a:r>
              <a:rPr lang="en-US" altLang="zh-TW" sz="2400" dirty="0"/>
              <a:t>Code rate: 3.1035 bit/dim</a:t>
            </a:r>
          </a:p>
          <a:p>
            <a:endParaRPr lang="en-US" altLang="zh-TW" sz="2400" dirty="0"/>
          </a:p>
          <a:p>
            <a:r>
              <a:rPr lang="en-US" altLang="zh-TW" sz="2400" dirty="0"/>
              <a:t>Framing example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CB6676-2A67-42C7-96CD-11A52440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147AD6-5B6D-4A1B-A8B6-57336AE7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834" y="1357858"/>
            <a:ext cx="3665707" cy="19804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73992F-56B8-4713-8B17-E8B8D314F926}"/>
              </a:ext>
            </a:extLst>
          </p:cNvPr>
          <p:cNvSpPr/>
          <p:nvPr/>
        </p:nvSpPr>
        <p:spPr>
          <a:xfrm>
            <a:off x="2866029" y="4199597"/>
            <a:ext cx="850005" cy="1378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64+/65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Trans-coding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E20385B-DA23-4E5D-8CEA-BC606A8AF1B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62167" y="4888617"/>
            <a:ext cx="19038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958F24-5288-45BB-8C9B-AA5E192048E9}"/>
              </a:ext>
            </a:extLst>
          </p:cNvPr>
          <p:cNvSpPr txBox="1"/>
          <p:nvPr/>
        </p:nvSpPr>
        <p:spPr>
          <a:xfrm>
            <a:off x="668739" y="3853831"/>
            <a:ext cx="219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</a:rPr>
              <a:t>XGMII</a:t>
            </a:r>
          </a:p>
          <a:p>
            <a:pPr algn="ctr"/>
            <a:r>
              <a:rPr lang="en-US" altLang="zh-TW" sz="1600" dirty="0"/>
              <a:t>2 x (32 TXD+ 4 TXC) bits</a:t>
            </a:r>
            <a:endParaRPr lang="zh-TW" altLang="en-US" sz="16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B020F6-0E92-4051-9F1C-5403B3E34D8B}"/>
              </a:ext>
            </a:extLst>
          </p:cNvPr>
          <p:cNvSpPr txBox="1"/>
          <p:nvPr/>
        </p:nvSpPr>
        <p:spPr>
          <a:xfrm>
            <a:off x="518615" y="4992862"/>
            <a:ext cx="2347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TX_CLK: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10 GHz/64 = 156.25MHz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70EA5F6-79A1-4483-9C02-B96943792F1F}"/>
              </a:ext>
            </a:extLst>
          </p:cNvPr>
          <p:cNvCxnSpPr>
            <a:cxnSpLocks/>
          </p:cNvCxnSpPr>
          <p:nvPr/>
        </p:nvCxnSpPr>
        <p:spPr>
          <a:xfrm>
            <a:off x="3716034" y="4888617"/>
            <a:ext cx="12312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7E0D67F-71E6-4E7D-9DE8-433418146E1C}"/>
              </a:ext>
            </a:extLst>
          </p:cNvPr>
          <p:cNvSpPr/>
          <p:nvPr/>
        </p:nvSpPr>
        <p:spPr>
          <a:xfrm>
            <a:off x="4957980" y="4196689"/>
            <a:ext cx="1319990" cy="1378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Framing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Coding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E3A48AA-3335-43D6-BDFB-B7D3BFC8C9F2}"/>
              </a:ext>
            </a:extLst>
          </p:cNvPr>
          <p:cNvCxnSpPr>
            <a:cxnSpLocks/>
          </p:cNvCxnSpPr>
          <p:nvPr/>
        </p:nvCxnSpPr>
        <p:spPr>
          <a:xfrm>
            <a:off x="6277970" y="4862209"/>
            <a:ext cx="44696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15458F2-BAD8-4BC1-98EA-E517D2B8E71F}"/>
              </a:ext>
            </a:extLst>
          </p:cNvPr>
          <p:cNvSpPr txBox="1"/>
          <p:nvPr/>
        </p:nvSpPr>
        <p:spPr>
          <a:xfrm>
            <a:off x="3645739" y="4523655"/>
            <a:ext cx="137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65-bit blocks</a:t>
            </a:r>
            <a:endParaRPr lang="zh-TW" altLang="en-US" sz="16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AFBA1F-1AF1-4444-91CF-02E2A9813D0B}"/>
              </a:ext>
            </a:extLst>
          </p:cNvPr>
          <p:cNvSpPr txBox="1"/>
          <p:nvPr/>
        </p:nvSpPr>
        <p:spPr>
          <a:xfrm>
            <a:off x="3656354" y="4941996"/>
            <a:ext cx="135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10 GHz/64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= 156.25MHz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6DC4F3-8189-4E5A-A033-F5394C5A18E8}"/>
              </a:ext>
            </a:extLst>
          </p:cNvPr>
          <p:cNvSpPr txBox="1"/>
          <p:nvPr/>
        </p:nvSpPr>
        <p:spPr>
          <a:xfrm>
            <a:off x="6978202" y="5020161"/>
            <a:ext cx="3264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Modulation rate: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10 GHz/64 x 1024/195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 = 820.51Mbaud (Symbol/unit time)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22C1379-84BF-4254-85BA-96E19EFD0671}"/>
              </a:ext>
            </a:extLst>
          </p:cNvPr>
          <p:cNvSpPr txBox="1"/>
          <p:nvPr/>
        </p:nvSpPr>
        <p:spPr>
          <a:xfrm>
            <a:off x="6757171" y="3963743"/>
            <a:ext cx="4117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</a:rPr>
              <a:t>10GBASE-T Frame</a:t>
            </a:r>
          </a:p>
          <a:p>
            <a:pPr algn="ctr"/>
            <a:r>
              <a:rPr lang="en-US" altLang="zh-TW" sz="1600" dirty="0"/>
              <a:t>8 code blocks over 4 pairs = 8 x 1589 bits</a:t>
            </a:r>
          </a:p>
          <a:p>
            <a:pPr algn="ctr"/>
            <a:r>
              <a:rPr lang="en-US" altLang="zh-TW" sz="1600" dirty="0"/>
              <a:t>=195 x 65-bit blocks+37 overhead bits (0.29%)</a:t>
            </a:r>
          </a:p>
        </p:txBody>
      </p:sp>
    </p:spTree>
    <p:extLst>
      <p:ext uri="{BB962C8B-B14F-4D97-AF65-F5344CB8AC3E}">
        <p14:creationId xmlns:p14="http://schemas.microsoft.com/office/powerpoint/2010/main" val="89168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F77DF-7625-451A-9E34-011BABB6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TW" dirty="0"/>
              <a:t>Coding, modulation, framing: variant II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38506-B551-4188-9797-C3543E0A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128DSQ</a:t>
            </a:r>
            <a:r>
              <a:rPr lang="zh-TW" altLang="en-US" sz="2800" dirty="0"/>
              <a:t> </a:t>
            </a:r>
            <a:r>
              <a:rPr lang="en-US" altLang="zh-TW" sz="2800" dirty="0"/>
              <a:t>and (1024,797)LDPC coding</a:t>
            </a:r>
            <a:endParaRPr lang="zh-TW" altLang="en-US" sz="2800" dirty="0"/>
          </a:p>
          <a:p>
            <a:r>
              <a:rPr lang="en-US" altLang="zh-TW" sz="2800" dirty="0"/>
              <a:t>Code rate: 3.0566 bit/dim</a:t>
            </a:r>
          </a:p>
          <a:p>
            <a:pPr lvl="1"/>
            <a:r>
              <a:rPr lang="en-US" altLang="zh-TW" dirty="0"/>
              <a:t>-0.0469 bit/dim vs. 0.28 dB gain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Framing example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C8E456-F609-4B0C-91F8-A5D8EABC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D92AB0-0F17-4FBF-A5DF-E1105B82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994" y="1563001"/>
            <a:ext cx="3041806" cy="165108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11E301-D218-4A6B-91EC-298CC88153C5}"/>
              </a:ext>
            </a:extLst>
          </p:cNvPr>
          <p:cNvSpPr/>
          <p:nvPr/>
        </p:nvSpPr>
        <p:spPr>
          <a:xfrm>
            <a:off x="3070745" y="4525402"/>
            <a:ext cx="850005" cy="1378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64+/65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Trans-coding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53E96DD-795B-4EB6-A145-4ABE04E1EA7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166883" y="5214422"/>
            <a:ext cx="19038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090ACF-C86C-4143-9437-B46CCEA87CA5}"/>
              </a:ext>
            </a:extLst>
          </p:cNvPr>
          <p:cNvSpPr txBox="1"/>
          <p:nvPr/>
        </p:nvSpPr>
        <p:spPr>
          <a:xfrm>
            <a:off x="873455" y="4356126"/>
            <a:ext cx="219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</a:rPr>
              <a:t>XGMII</a:t>
            </a:r>
          </a:p>
          <a:p>
            <a:pPr algn="ctr"/>
            <a:r>
              <a:rPr lang="en-US" altLang="zh-TW" sz="1600" dirty="0"/>
              <a:t>2 x (32 TXD+ 4 TXC) bits</a:t>
            </a:r>
            <a:endParaRPr lang="zh-TW" alt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DCF9DF-277B-498B-9DE6-285B99B7B66E}"/>
              </a:ext>
            </a:extLst>
          </p:cNvPr>
          <p:cNvSpPr txBox="1"/>
          <p:nvPr/>
        </p:nvSpPr>
        <p:spPr>
          <a:xfrm>
            <a:off x="723331" y="5318667"/>
            <a:ext cx="2347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TX_CLK: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10 GHz/64 = 156.25MHz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78139B7-B029-42E9-BCAC-BD9A41BC2F73}"/>
              </a:ext>
            </a:extLst>
          </p:cNvPr>
          <p:cNvCxnSpPr>
            <a:cxnSpLocks/>
          </p:cNvCxnSpPr>
          <p:nvPr/>
        </p:nvCxnSpPr>
        <p:spPr>
          <a:xfrm>
            <a:off x="3920750" y="5214422"/>
            <a:ext cx="12312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2E756D7-4E74-4D75-AF96-B8737D71F851}"/>
              </a:ext>
            </a:extLst>
          </p:cNvPr>
          <p:cNvSpPr/>
          <p:nvPr/>
        </p:nvSpPr>
        <p:spPr>
          <a:xfrm>
            <a:off x="5162696" y="4522494"/>
            <a:ext cx="1319990" cy="1378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Framing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Coding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7D6E3B4-77D5-4CD7-85F0-12794E4A117E}"/>
              </a:ext>
            </a:extLst>
          </p:cNvPr>
          <p:cNvCxnSpPr>
            <a:cxnSpLocks/>
          </p:cNvCxnSpPr>
          <p:nvPr/>
        </p:nvCxnSpPr>
        <p:spPr>
          <a:xfrm>
            <a:off x="6482686" y="5188014"/>
            <a:ext cx="44696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958A3C4-AD11-454F-8A8E-0F18E4B1C0ED}"/>
              </a:ext>
            </a:extLst>
          </p:cNvPr>
          <p:cNvSpPr txBox="1"/>
          <p:nvPr/>
        </p:nvSpPr>
        <p:spPr>
          <a:xfrm>
            <a:off x="3850455" y="4849460"/>
            <a:ext cx="137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65-bit blocks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B0B49D4-3455-4B49-9270-B463DD9FC394}"/>
              </a:ext>
            </a:extLst>
          </p:cNvPr>
          <p:cNvSpPr txBox="1"/>
          <p:nvPr/>
        </p:nvSpPr>
        <p:spPr>
          <a:xfrm>
            <a:off x="3861070" y="5267801"/>
            <a:ext cx="135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10 GHz/64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= 156.25MHz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4E532C1-40B8-44A5-AC48-A7CD7B8E5B41}"/>
              </a:ext>
            </a:extLst>
          </p:cNvPr>
          <p:cNvSpPr txBox="1"/>
          <p:nvPr/>
        </p:nvSpPr>
        <p:spPr>
          <a:xfrm>
            <a:off x="7182918" y="5345966"/>
            <a:ext cx="3264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Modulation rate: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10 GHz/64 x 128/24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 = 833.33Mbaud (Symbol/unit time)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73F586-EFA7-4CF4-874E-B2C4B4E0DA2E}"/>
              </a:ext>
            </a:extLst>
          </p:cNvPr>
          <p:cNvSpPr txBox="1"/>
          <p:nvPr/>
        </p:nvSpPr>
        <p:spPr>
          <a:xfrm>
            <a:off x="6961887" y="4289548"/>
            <a:ext cx="4117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</a:rPr>
              <a:t>10GBASE-T Frame</a:t>
            </a:r>
          </a:p>
          <a:p>
            <a:pPr algn="ctr"/>
            <a:r>
              <a:rPr lang="en-US" altLang="zh-TW" sz="1600" dirty="0"/>
              <a:t>1 code blocks over 4 pairs = 1565 bits</a:t>
            </a:r>
          </a:p>
          <a:p>
            <a:pPr algn="ctr"/>
            <a:r>
              <a:rPr lang="en-US" altLang="zh-TW" sz="1600" dirty="0"/>
              <a:t>=24 x 65-bit blocks+5 overhead bits (0.28%)</a:t>
            </a:r>
          </a:p>
        </p:txBody>
      </p:sp>
    </p:spTree>
    <p:extLst>
      <p:ext uri="{BB962C8B-B14F-4D97-AF65-F5344CB8AC3E}">
        <p14:creationId xmlns:p14="http://schemas.microsoft.com/office/powerpoint/2010/main" val="298335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E4EE6-2CF9-02A0-D8A4-0963D79B2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833" y="3055167"/>
            <a:ext cx="10062333" cy="747666"/>
          </a:xfrm>
        </p:spPr>
        <p:txBody>
          <a:bodyPr>
            <a:normAutofit/>
          </a:bodyPr>
          <a:lstStyle/>
          <a:p>
            <a:r>
              <a:rPr lang="en-US" altLang="zh-TW" sz="4500" dirty="0"/>
              <a:t>128-DSQ mapping</a:t>
            </a:r>
            <a:endParaRPr lang="zh-TW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53643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834F5C-42BC-45A0-B701-6B75417F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08DF60-2834-43AC-94B9-9097DBAE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68" y="399692"/>
            <a:ext cx="2749691" cy="49723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E33B97-5867-4543-9F8A-39E33D60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69" y="399692"/>
            <a:ext cx="4699242" cy="224321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390214-61C5-4D75-8A73-DEED5CCF7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885" y="2642910"/>
            <a:ext cx="4296263" cy="35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5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561</Words>
  <Application>Microsoft Office PowerPoint</Application>
  <PresentationFormat>寬螢幕</PresentationFormat>
  <Paragraphs>128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佈景主題</vt:lpstr>
      <vt:lpstr>10GBASE-T Coding and Modulation:  128-DSQ + LDPC</vt:lpstr>
      <vt:lpstr>Abstract</vt:lpstr>
      <vt:lpstr>Precoding system and definition of SNR</vt:lpstr>
      <vt:lpstr>2-D constellations for modulation rates in 800+ Mb range</vt:lpstr>
      <vt:lpstr>Coding, modulation, framing: two variants</vt:lpstr>
      <vt:lpstr>Coding, modulation, framing: variant I</vt:lpstr>
      <vt:lpstr>Coding, modulation, framing: variant II</vt:lpstr>
      <vt:lpstr>128-DSQ mapping</vt:lpstr>
      <vt:lpstr>PowerPoint 簡報</vt:lpstr>
      <vt:lpstr>128-DSQ mapping example:</vt:lpstr>
      <vt:lpstr>Matlab simulation of 128-DSQ mapping</vt:lpstr>
      <vt:lpstr>128-DSQ bit mapping: implementation</vt:lpstr>
      <vt:lpstr>128-DSQ soft-demapping</vt:lpstr>
      <vt:lpstr>128-DSQ soft demapping: 4 coded bits</vt:lpstr>
      <vt:lpstr>The function llrb(x)</vt:lpstr>
      <vt:lpstr>Matlab simulation of function llrb(x)</vt:lpstr>
      <vt:lpstr>Performance Result</vt:lpstr>
      <vt:lpstr>128-DSQ + LDPC performance </vt:lpstr>
      <vt:lpstr>12-PAM-T and 128-DSQ + LDPC performance</vt:lpstr>
      <vt:lpstr>Conclusions</vt:lpstr>
      <vt:lpstr>Citations</vt:lpstr>
      <vt:lpstr>Matlab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10GBASE-T Coding and Modulation:  128-DSQ + LDPC</dc:title>
  <dc:creator>蘇品瑒</dc:creator>
  <cp:lastModifiedBy>品瑒 蘇</cp:lastModifiedBy>
  <cp:revision>33</cp:revision>
  <dcterms:created xsi:type="dcterms:W3CDTF">2023-12-24T08:41:39Z</dcterms:created>
  <dcterms:modified xsi:type="dcterms:W3CDTF">2023-12-25T13:19:47Z</dcterms:modified>
</cp:coreProperties>
</file>