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85" autoAdjust="0"/>
    <p:restoredTop sz="94660"/>
  </p:normalViewPr>
  <p:slideViewPr>
    <p:cSldViewPr snapToGrid="0">
      <p:cViewPr varScale="1">
        <p:scale>
          <a:sx n="74" d="100"/>
          <a:sy n="74" d="100"/>
        </p:scale>
        <p:origin x="62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242312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217402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453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413891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360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3985272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393436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421423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202956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CAB0FA-BDAC-4AE6-93E7-A144C0D244C8}" type="datetimeFigureOut">
              <a:rPr lang="es-MX" smtClean="0"/>
              <a:t>04/02/2016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225883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4CAB0FA-BDAC-4AE6-93E7-A144C0D244C8}" type="datetimeFigureOut">
              <a:rPr lang="es-MX" smtClean="0"/>
              <a:t>04/02/2016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115772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4CAB0FA-BDAC-4AE6-93E7-A144C0D244C8}" type="datetimeFigureOut">
              <a:rPr lang="es-MX" smtClean="0"/>
              <a:t>04/02/2016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342948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4CAB0FA-BDAC-4AE6-93E7-A144C0D244C8}" type="datetimeFigureOut">
              <a:rPr lang="es-MX" smtClean="0"/>
              <a:t>04/02/2016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6991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AB0FA-BDAC-4AE6-93E7-A144C0D244C8}" type="datetimeFigureOut">
              <a:rPr lang="es-MX" smtClean="0"/>
              <a:t>04/02/2016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226084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CAB0FA-BDAC-4AE6-93E7-A144C0D244C8}" type="datetimeFigureOut">
              <a:rPr lang="es-MX" smtClean="0"/>
              <a:t>04/02/2016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378583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CAB0FA-BDAC-4AE6-93E7-A144C0D244C8}" type="datetimeFigureOut">
              <a:rPr lang="es-MX" smtClean="0"/>
              <a:t>04/02/2016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8E9CE2-2F35-4C9B-A36C-F154A3016C95}" type="slidenum">
              <a:rPr lang="es-MX" smtClean="0"/>
              <a:t>‹Nº›</a:t>
            </a:fld>
            <a:endParaRPr lang="es-MX"/>
          </a:p>
        </p:txBody>
      </p:sp>
    </p:spTree>
    <p:extLst>
      <p:ext uri="{BB962C8B-B14F-4D97-AF65-F5344CB8AC3E}">
        <p14:creationId xmlns:p14="http://schemas.microsoft.com/office/powerpoint/2010/main" val="385268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AB0FA-BDAC-4AE6-93E7-A144C0D244C8}" type="datetimeFigureOut">
              <a:rPr lang="es-MX" smtClean="0"/>
              <a:t>04/02/2016</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8E9CE2-2F35-4C9B-A36C-F154A3016C95}" type="slidenum">
              <a:rPr lang="es-MX" smtClean="0"/>
              <a:t>‹Nº›</a:t>
            </a:fld>
            <a:endParaRPr lang="es-MX"/>
          </a:p>
        </p:txBody>
      </p:sp>
    </p:spTree>
    <p:extLst>
      <p:ext uri="{BB962C8B-B14F-4D97-AF65-F5344CB8AC3E}">
        <p14:creationId xmlns:p14="http://schemas.microsoft.com/office/powerpoint/2010/main" val="14305685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44836" y="-372941"/>
            <a:ext cx="7766936" cy="1646302"/>
          </a:xfrm>
        </p:spPr>
        <p:txBody>
          <a:bodyPr/>
          <a:lstStyle/>
          <a:p>
            <a:r>
              <a:rPr lang="es-MX" dirty="0" smtClean="0">
                <a:latin typeface="Arial" panose="020B0604020202020204" pitchFamily="34" charset="0"/>
                <a:cs typeface="Arial" panose="020B0604020202020204" pitchFamily="34" charset="0"/>
              </a:rPr>
              <a:t>Tipos de lenguajes</a:t>
            </a:r>
            <a:endParaRPr lang="es-MX" dirty="0">
              <a:latin typeface="Arial" panose="020B0604020202020204" pitchFamily="34" charset="0"/>
              <a:cs typeface="Arial" panose="020B0604020202020204" pitchFamily="34" charset="0"/>
            </a:endParaRPr>
          </a:p>
        </p:txBody>
      </p:sp>
      <p:pic>
        <p:nvPicPr>
          <p:cNvPr id="1026" name="Picture 2" descr="http://www.epicapacitacion.com.mx/imag_art/24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57" y="1357921"/>
            <a:ext cx="253365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eoblognation.com/wp-content/uploads/2015/09/ID-1001180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583" y="1842079"/>
            <a:ext cx="3399517" cy="22521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ineroclub.net/wp-content/uploads/2013/08/hablando-1024x68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181" y="4208463"/>
            <a:ext cx="3726089" cy="2481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alud180.com/sites/www.salud180.com/files/972007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3571" y="729920"/>
            <a:ext cx="4090862" cy="27272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6"/>
          <a:stretch>
            <a:fillRect/>
          </a:stretch>
        </p:blipFill>
        <p:spPr>
          <a:xfrm>
            <a:off x="7270750" y="4594597"/>
            <a:ext cx="4762500" cy="2095500"/>
          </a:xfrm>
          <a:prstGeom prst="rect">
            <a:avLst/>
          </a:prstGeom>
        </p:spPr>
      </p:pic>
    </p:spTree>
    <p:extLst>
      <p:ext uri="{BB962C8B-B14F-4D97-AF65-F5344CB8AC3E}">
        <p14:creationId xmlns:p14="http://schemas.microsoft.com/office/powerpoint/2010/main" val="3963639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665" y="1317023"/>
            <a:ext cx="6702260" cy="5540977"/>
          </a:xfrm>
        </p:spPr>
        <p:txBody>
          <a:bodyPr>
            <a:normAutofit/>
          </a:bodyPr>
          <a:lstStyle/>
          <a:p>
            <a:pPr algn="just"/>
            <a:r>
              <a:rPr lang="es-MX" dirty="0">
                <a:latin typeface="Arial" panose="020B0604020202020204" pitchFamily="34" charset="0"/>
                <a:cs typeface="Arial" panose="020B0604020202020204" pitchFamily="34" charset="0"/>
              </a:rPr>
              <a:t>Las álgebras booleanas, estudiadas por primera vez en detalle por George Boole , constituyen un área de las matemáticas que ha pasado a ocupar un lugar prominente con el advenimiento de la computadora digital. Son usadas ampliamente en el diseño de circuitos de distribución y computadoras, y sus aplicaciones van en aumento en muchas otras áreas. En el nivel de lógica digital de una computadora, lo que comúnmente se llama hardware, y que está formado por los componentes electrónicos de la máquina, se trabaja con diferencias de tensión, las cuales generan funciones que son calculadas por los circuitos que forman el nivel. Éstas funciones, en la etapa de diseña del hardware, son interpretadas como funciones de </a:t>
            </a:r>
            <a:r>
              <a:rPr lang="es-MX" dirty="0" err="1">
                <a:latin typeface="Arial" panose="020B0604020202020204" pitchFamily="34" charset="0"/>
                <a:cs typeface="Arial" panose="020B0604020202020204" pitchFamily="34" charset="0"/>
              </a:rPr>
              <a:t>boole</a:t>
            </a:r>
            <a:r>
              <a:rPr lang="es-MX" dirty="0" smtClean="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p:txBody>
      </p:sp>
      <p:sp>
        <p:nvSpPr>
          <p:cNvPr id="4" name="CuadroTexto 3"/>
          <p:cNvSpPr txBox="1"/>
          <p:nvPr/>
        </p:nvSpPr>
        <p:spPr>
          <a:xfrm>
            <a:off x="231820" y="154546"/>
            <a:ext cx="8796270" cy="369332"/>
          </a:xfrm>
          <a:prstGeom prst="rect">
            <a:avLst/>
          </a:prstGeom>
          <a:noFill/>
        </p:spPr>
        <p:txBody>
          <a:bodyPr wrap="square" rtlCol="0">
            <a:spAutoFit/>
          </a:bodyPr>
          <a:lstStyle/>
          <a:p>
            <a:r>
              <a:rPr lang="es-MX" dirty="0" smtClean="0"/>
              <a:t>¿Cómo se relaciona los lenguajes con la funciones booleanas?</a:t>
            </a:r>
            <a:endParaRPr lang="es-MX" dirty="0"/>
          </a:p>
        </p:txBody>
      </p:sp>
      <p:pic>
        <p:nvPicPr>
          <p:cNvPr id="5" name="Imagen 4"/>
          <p:cNvPicPr>
            <a:picLocks noChangeAspect="1"/>
          </p:cNvPicPr>
          <p:nvPr/>
        </p:nvPicPr>
        <p:blipFill>
          <a:blip r:embed="rId2"/>
          <a:stretch>
            <a:fillRect/>
          </a:stretch>
        </p:blipFill>
        <p:spPr>
          <a:xfrm>
            <a:off x="8268236" y="1171977"/>
            <a:ext cx="2563433" cy="3588806"/>
          </a:xfrm>
          <a:prstGeom prst="rect">
            <a:avLst/>
          </a:prstGeom>
        </p:spPr>
      </p:pic>
    </p:spTree>
    <p:extLst>
      <p:ext uri="{BB962C8B-B14F-4D97-AF65-F5344CB8AC3E}">
        <p14:creationId xmlns:p14="http://schemas.microsoft.com/office/powerpoint/2010/main" val="3002175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3999" y="421943"/>
            <a:ext cx="8596668" cy="1329586"/>
          </a:xfrm>
        </p:spPr>
        <p:txBody>
          <a:bodyPr/>
          <a:lstStyle/>
          <a:p>
            <a:r>
              <a:rPr lang="es-MX" dirty="0">
                <a:latin typeface="Arial" panose="020B0604020202020204" pitchFamily="34" charset="0"/>
                <a:cs typeface="Arial" panose="020B0604020202020204" pitchFamily="34" charset="0"/>
              </a:rPr>
              <a:t>Las funciones booleanas se originan, cuando se relacionan a través de operaciones booleanas (suma, resta, y multiplicación)  las variables booleanas,  las funciones booleanas nos ayudan a representar las salidas de un circuito digital.</a:t>
            </a:r>
          </a:p>
        </p:txBody>
      </p:sp>
      <p:pic>
        <p:nvPicPr>
          <p:cNvPr id="4" name="Imagen 3"/>
          <p:cNvPicPr>
            <a:picLocks noChangeAspect="1"/>
          </p:cNvPicPr>
          <p:nvPr/>
        </p:nvPicPr>
        <p:blipFill>
          <a:blip r:embed="rId2"/>
          <a:stretch>
            <a:fillRect/>
          </a:stretch>
        </p:blipFill>
        <p:spPr>
          <a:xfrm>
            <a:off x="3000441" y="1970468"/>
            <a:ext cx="5057775" cy="1371600"/>
          </a:xfrm>
          <a:prstGeom prst="rect">
            <a:avLst/>
          </a:prstGeom>
        </p:spPr>
      </p:pic>
      <p:sp>
        <p:nvSpPr>
          <p:cNvPr id="5" name="CuadroTexto 4"/>
          <p:cNvSpPr txBox="1"/>
          <p:nvPr/>
        </p:nvSpPr>
        <p:spPr>
          <a:xfrm>
            <a:off x="770716" y="3561007"/>
            <a:ext cx="7843234" cy="369332"/>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Así pues ejemplos de funciones booleanas podrán ser.</a:t>
            </a:r>
          </a:p>
        </p:txBody>
      </p:sp>
      <p:pic>
        <p:nvPicPr>
          <p:cNvPr id="6" name="Imagen 5"/>
          <p:cNvPicPr>
            <a:picLocks noChangeAspect="1"/>
          </p:cNvPicPr>
          <p:nvPr/>
        </p:nvPicPr>
        <p:blipFill>
          <a:blip r:embed="rId3"/>
          <a:stretch>
            <a:fillRect/>
          </a:stretch>
        </p:blipFill>
        <p:spPr>
          <a:xfrm>
            <a:off x="3000441" y="4434988"/>
            <a:ext cx="5057775" cy="1401759"/>
          </a:xfrm>
          <a:prstGeom prst="rect">
            <a:avLst/>
          </a:prstGeom>
        </p:spPr>
      </p:pic>
    </p:spTree>
    <p:extLst>
      <p:ext uri="{BB962C8B-B14F-4D97-AF65-F5344CB8AC3E}">
        <p14:creationId xmlns:p14="http://schemas.microsoft.com/office/powerpoint/2010/main" val="634404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9756" y="1645434"/>
            <a:ext cx="8596668" cy="3880773"/>
          </a:xfrm>
        </p:spPr>
        <p:txBody>
          <a:bodyPr/>
          <a:lstStyle/>
          <a:p>
            <a:r>
              <a:rPr lang="es-MX" dirty="0" smtClean="0"/>
              <a:t>Licenciatura en Sistemas Computacionales.</a:t>
            </a:r>
          </a:p>
          <a:p>
            <a:r>
              <a:rPr lang="es-MX" dirty="0" smtClean="0"/>
              <a:t>Alumno: Freddy Serrano Ochoa.</a:t>
            </a:r>
          </a:p>
          <a:p>
            <a:r>
              <a:rPr lang="es-MX" dirty="0" smtClean="0"/>
              <a:t>3er. Grado grupo “C”.</a:t>
            </a:r>
          </a:p>
          <a:p>
            <a:r>
              <a:rPr lang="es-MX" dirty="0" smtClean="0"/>
              <a:t>Materia: Teoría Matemática de la Computación.</a:t>
            </a:r>
          </a:p>
          <a:p>
            <a:r>
              <a:rPr lang="es-MX" dirty="0" smtClean="0"/>
              <a:t>Catedrático: Daniel Penagos Samayoa.</a:t>
            </a:r>
            <a:endParaRPr lang="es-MX" dirty="0"/>
          </a:p>
        </p:txBody>
      </p:sp>
      <p:pic>
        <p:nvPicPr>
          <p:cNvPr id="4" name="Imagen 3"/>
          <p:cNvPicPr>
            <a:picLocks noChangeAspect="1"/>
          </p:cNvPicPr>
          <p:nvPr/>
        </p:nvPicPr>
        <p:blipFill>
          <a:blip r:embed="rId2"/>
          <a:stretch>
            <a:fillRect/>
          </a:stretch>
        </p:blipFill>
        <p:spPr>
          <a:xfrm>
            <a:off x="-1" y="0"/>
            <a:ext cx="12224829" cy="1326524"/>
          </a:xfrm>
          <a:prstGeom prst="rect">
            <a:avLst/>
          </a:prstGeom>
        </p:spPr>
      </p:pic>
    </p:spTree>
    <p:extLst>
      <p:ext uri="{BB962C8B-B14F-4D97-AF65-F5344CB8AC3E}">
        <p14:creationId xmlns:p14="http://schemas.microsoft.com/office/powerpoint/2010/main" val="2469077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0590" y="810760"/>
            <a:ext cx="3735010" cy="1830839"/>
          </a:xfrm>
        </p:spPr>
        <p:txBody>
          <a:bodyPr>
            <a:normAutofit/>
          </a:bodyPr>
          <a:lstStyle/>
          <a:p>
            <a:r>
              <a:rPr lang="es-MX" sz="5400" dirty="0" smtClean="0">
                <a:latin typeface="Arial" panose="020B0604020202020204" pitchFamily="34" charset="0"/>
                <a:cs typeface="Arial" panose="020B0604020202020204" pitchFamily="34" charset="0"/>
              </a:rPr>
              <a:t>El lenguaje</a:t>
            </a:r>
            <a:endParaRPr lang="es-MX" sz="54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4717143" y="360818"/>
            <a:ext cx="7126513" cy="6199639"/>
          </a:xfrm>
        </p:spPr>
        <p:txBody>
          <a:bodyPr>
            <a:normAutofit/>
          </a:bodyPr>
          <a:lstStyle/>
          <a:p>
            <a:pPr marL="0" indent="0" algn="just">
              <a:buNone/>
            </a:pPr>
            <a:r>
              <a:rPr lang="es-MX" sz="2400" dirty="0">
                <a:latin typeface="Arial" panose="020B0604020202020204" pitchFamily="34" charset="0"/>
                <a:cs typeface="Arial" panose="020B0604020202020204" pitchFamily="34" charset="0"/>
              </a:rPr>
              <a:t>Indiscutiblemente, uno de los elementos básicos de la comunicación es el lenguaje, mismo que comprende el conjunto de símbolos (verbales y no verbales) que utiliza una comunidad o nación para transmitir sus </a:t>
            </a:r>
            <a:r>
              <a:rPr lang="es-MX" sz="2400" dirty="0" smtClean="0">
                <a:latin typeface="Arial" panose="020B0604020202020204" pitchFamily="34" charset="0"/>
                <a:cs typeface="Arial" panose="020B0604020202020204" pitchFamily="34" charset="0"/>
              </a:rPr>
              <a:t>impresiones. El </a:t>
            </a:r>
            <a:r>
              <a:rPr lang="es-MX" sz="2400" dirty="0">
                <a:latin typeface="Arial" panose="020B0604020202020204" pitchFamily="34" charset="0"/>
                <a:cs typeface="Arial" panose="020B0604020202020204" pitchFamily="34" charset="0"/>
              </a:rPr>
              <a:t>lenguaje, es el medio de comunicación entre los seres humanos a través de signos orales y escritos que poseen un significado. </a:t>
            </a:r>
          </a:p>
          <a:p>
            <a:pPr marL="0" indent="0" algn="just">
              <a:buNone/>
            </a:pPr>
            <a:r>
              <a:rPr lang="es-MX" sz="2400" dirty="0" smtClean="0">
                <a:latin typeface="Arial" panose="020B0604020202020204" pitchFamily="34" charset="0"/>
                <a:cs typeface="Arial" panose="020B0604020202020204" pitchFamily="34" charset="0"/>
              </a:rPr>
              <a:t>En </a:t>
            </a:r>
            <a:r>
              <a:rPr lang="es-MX" sz="2400" dirty="0">
                <a:latin typeface="Arial" panose="020B0604020202020204" pitchFamily="34" charset="0"/>
                <a:cs typeface="Arial" panose="020B0604020202020204" pitchFamily="34" charset="0"/>
              </a:rPr>
              <a:t>un sentido más amplio, es cualquier procedimiento que sirve para comunicarse. Algunas escuelas lingüísticas entienden el lenguaje como la capacidad humana que conforma al pensamiento o a la cognición</a:t>
            </a:r>
            <a:r>
              <a:rPr lang="es-MX" sz="2400" dirty="0" smtClean="0">
                <a:latin typeface="Arial" panose="020B0604020202020204" pitchFamily="34" charset="0"/>
                <a:cs typeface="Arial" panose="020B0604020202020204" pitchFamily="34" charset="0"/>
              </a:rPr>
              <a:t>.</a:t>
            </a:r>
          </a:p>
          <a:p>
            <a:pPr marL="0" indent="0">
              <a:buNone/>
            </a:pPr>
            <a:endParaRPr lang="es-MX" dirty="0"/>
          </a:p>
        </p:txBody>
      </p:sp>
      <p:pic>
        <p:nvPicPr>
          <p:cNvPr id="4" name="Imagen 3"/>
          <p:cNvPicPr>
            <a:picLocks noChangeAspect="1"/>
          </p:cNvPicPr>
          <p:nvPr/>
        </p:nvPicPr>
        <p:blipFill>
          <a:blip r:embed="rId2"/>
          <a:stretch>
            <a:fillRect/>
          </a:stretch>
        </p:blipFill>
        <p:spPr>
          <a:xfrm>
            <a:off x="227390" y="3121279"/>
            <a:ext cx="4300022" cy="3439178"/>
          </a:xfrm>
          <a:prstGeom prst="rect">
            <a:avLst/>
          </a:prstGeom>
        </p:spPr>
      </p:pic>
    </p:spTree>
    <p:extLst>
      <p:ext uri="{BB962C8B-B14F-4D97-AF65-F5344CB8AC3E}">
        <p14:creationId xmlns:p14="http://schemas.microsoft.com/office/powerpoint/2010/main" val="29213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7620" y="0"/>
            <a:ext cx="10077752" cy="841829"/>
          </a:xfrm>
        </p:spPr>
        <p:txBody>
          <a:bodyPr/>
          <a:lstStyle/>
          <a:p>
            <a:pPr algn="ctr"/>
            <a:r>
              <a:rPr lang="es-MX" dirty="0" smtClean="0"/>
              <a:t>Tipos de lenguajes</a:t>
            </a:r>
            <a:endParaRPr lang="es-MX" dirty="0"/>
          </a:p>
        </p:txBody>
      </p:sp>
      <p:sp>
        <p:nvSpPr>
          <p:cNvPr id="3" name="Marcador de contenido 2"/>
          <p:cNvSpPr>
            <a:spLocks noGrp="1"/>
          </p:cNvSpPr>
          <p:nvPr>
            <p:ph idx="1"/>
          </p:nvPr>
        </p:nvSpPr>
        <p:spPr>
          <a:xfrm>
            <a:off x="285449" y="841830"/>
            <a:ext cx="11746894" cy="5341256"/>
          </a:xfrm>
        </p:spPr>
        <p:txBody>
          <a:bodyPr>
            <a:normAutofit/>
          </a:bodyPr>
          <a:lstStyle/>
          <a:p>
            <a:pPr marL="0" indent="0">
              <a:buNone/>
            </a:pPr>
            <a:r>
              <a:rPr lang="es-MX" dirty="0" smtClean="0"/>
              <a:t>    </a:t>
            </a:r>
            <a:r>
              <a:rPr lang="es-MX" dirty="0" smtClean="0">
                <a:latin typeface="Arial" panose="020B0604020202020204" pitchFamily="34" charset="0"/>
                <a:cs typeface="Arial" panose="020B0604020202020204" pitchFamily="34" charset="0"/>
              </a:rPr>
              <a:t>Hay varios tipos de lenguajes, algunos para tipos de comunicación variadas y algunos tipos de lenguajes para la comprensión comunicativa.</a:t>
            </a:r>
          </a:p>
          <a:p>
            <a:pPr marL="0" indent="0">
              <a:buNone/>
            </a:pPr>
            <a:r>
              <a:rPr lang="es-MX" dirty="0" smtClean="0">
                <a:latin typeface="Arial" panose="020B0604020202020204" pitchFamily="34" charset="0"/>
                <a:cs typeface="Arial" panose="020B0604020202020204" pitchFamily="34" charset="0"/>
              </a:rPr>
              <a:t>Aquí mencionare algunos tipos de lenguajes:</a:t>
            </a:r>
          </a:p>
          <a:p>
            <a:pPr marL="0" indent="0">
              <a:buNone/>
            </a:pPr>
            <a:endParaRPr lang="es-MX" dirty="0" smtClean="0">
              <a:latin typeface="Arial" panose="020B0604020202020204" pitchFamily="34" charset="0"/>
              <a:cs typeface="Arial" panose="020B0604020202020204" pitchFamily="34" charset="0"/>
            </a:endParaRPr>
          </a:p>
          <a:p>
            <a:r>
              <a:rPr lang="es-MX" dirty="0" smtClean="0">
                <a:latin typeface="Arial" panose="020B0604020202020204" pitchFamily="34" charset="0"/>
                <a:cs typeface="Arial" panose="020B0604020202020204" pitchFamily="34" charset="0"/>
              </a:rPr>
              <a:t>Natural:</a:t>
            </a:r>
          </a:p>
          <a:p>
            <a:pPr marL="0" indent="0" algn="just">
              <a:buNone/>
            </a:pPr>
            <a:r>
              <a:rPr lang="es-MX" dirty="0">
                <a:latin typeface="Arial" panose="020B0604020202020204" pitchFamily="34" charset="0"/>
                <a:cs typeface="Arial" panose="020B0604020202020204" pitchFamily="34" charset="0"/>
              </a:rPr>
              <a:t>El término lengua natural designa una variedad lingüística o forma de lenguaje humano con fines comunicativos que está dotado de una sintaxis y que obedece supuestamente a los principios de economía y optimidad. Las lenguas naturales están basadas usualmente en un sistema de signos sonoros aunque algunas pueden estar basadas en signos gestuales</a:t>
            </a:r>
            <a:r>
              <a:rPr lang="es-MX" dirty="0" smtClean="0">
                <a:latin typeface="Arial" panose="020B0604020202020204" pitchFamily="34" charset="0"/>
                <a:cs typeface="Arial" panose="020B0604020202020204" pitchFamily="34" charset="0"/>
              </a:rPr>
              <a:t>.</a:t>
            </a:r>
          </a:p>
          <a:p>
            <a:pPr marL="0" indent="0" algn="just">
              <a:buNone/>
            </a:pPr>
            <a:r>
              <a:rPr lang="es-MX" dirty="0">
                <a:latin typeface="Arial" panose="020B0604020202020204" pitchFamily="34" charset="0"/>
                <a:cs typeface="Arial" panose="020B0604020202020204" pitchFamily="34" charset="0"/>
              </a:rPr>
              <a:t>Un lenguaje es la función que expresa pensamientos y comunicaciones entre la gente. Esta función es llevada a cabo por medio de señales y vocales(voz) y posiblemente por signos escritos(escritura).</a:t>
            </a:r>
          </a:p>
          <a:p>
            <a:pPr marL="0" indent="0" algn="just">
              <a:buNone/>
            </a:pPr>
            <a:r>
              <a:rPr lang="es-MX" dirty="0">
                <a:latin typeface="Arial" panose="020B0604020202020204" pitchFamily="34" charset="0"/>
                <a:cs typeface="Arial" panose="020B0604020202020204" pitchFamily="34" charset="0"/>
              </a:rPr>
              <a:t>En este punto podemos distinguir entre dos clases de lenguajes: los lenguajes naturales(ingles, alemán, español, etc.) y lenguajes formales(matemático, lógico, etc.)</a:t>
            </a:r>
          </a:p>
          <a:p>
            <a:pPr marL="0" indent="0">
              <a:buNone/>
            </a:pPr>
            <a:r>
              <a:rPr lang="es-MX" dirty="0" smtClean="0"/>
              <a:t>  </a:t>
            </a:r>
          </a:p>
          <a:p>
            <a:endParaRPr lang="es-MX" dirty="0"/>
          </a:p>
        </p:txBody>
      </p:sp>
    </p:spTree>
    <p:extLst>
      <p:ext uri="{BB962C8B-B14F-4D97-AF65-F5344CB8AC3E}">
        <p14:creationId xmlns:p14="http://schemas.microsoft.com/office/powerpoint/2010/main" val="2813508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4820" y="157617"/>
            <a:ext cx="5694437" cy="3354840"/>
          </a:xfrm>
        </p:spPr>
        <p:txBody>
          <a:bodyPr>
            <a:normAutofit/>
          </a:bodyPr>
          <a:lstStyle/>
          <a:p>
            <a:r>
              <a:rPr lang="es-MX" dirty="0" smtClean="0">
                <a:latin typeface="Arial" panose="020B0604020202020204" pitchFamily="34" charset="0"/>
                <a:cs typeface="Arial" panose="020B0604020202020204" pitchFamily="34" charset="0"/>
              </a:rPr>
              <a:t>Lenguaje Artificial:</a:t>
            </a:r>
          </a:p>
          <a:p>
            <a:pPr marL="0" indent="0" algn="just">
              <a:buNone/>
            </a:pPr>
            <a:r>
              <a:rPr lang="es-MX" dirty="0">
                <a:latin typeface="Arial" panose="020B0604020202020204" pitchFamily="34" charset="0"/>
                <a:cs typeface="Arial" panose="020B0604020202020204" pitchFamily="34" charset="0"/>
              </a:rPr>
              <a:t>Un lenguaje de programación es un lenguaje artificial que puede ser usado para controlar el comportamiento de una máquina, especialmente una computadora. Estos se componen de un conjunto de reglas sintácticas y semánticas que permiten expresar instrucciones que luego serán interpretadas. </a:t>
            </a:r>
            <a:r>
              <a:rPr lang="es-MX" dirty="0" smtClean="0">
                <a:latin typeface="Arial" panose="020B0604020202020204" pitchFamily="34" charset="0"/>
                <a:cs typeface="Arial" panose="020B0604020202020204" pitchFamily="34" charset="0"/>
              </a:rPr>
              <a:t>Debe </a:t>
            </a:r>
            <a:r>
              <a:rPr lang="es-MX" dirty="0">
                <a:latin typeface="Arial" panose="020B0604020202020204" pitchFamily="34" charset="0"/>
                <a:cs typeface="Arial" panose="020B0604020202020204" pitchFamily="34" charset="0"/>
              </a:rPr>
              <a:t>distinguirse de “lenguaje informático”, que es una definición más amplia, puesto estos incluyen otros lenguajes como son el HTML o PDF que dan formato a un texto y no es programación en sí misma. </a:t>
            </a:r>
            <a:endParaRPr lang="es-MX" dirty="0" smtClean="0">
              <a:latin typeface="Arial" panose="020B0604020202020204" pitchFamily="34" charset="0"/>
              <a:cs typeface="Arial" panose="020B0604020202020204" pitchFamily="34" charset="0"/>
            </a:endParaRPr>
          </a:p>
        </p:txBody>
      </p:sp>
      <p:sp>
        <p:nvSpPr>
          <p:cNvPr id="4" name="Marcador de contenido 2"/>
          <p:cNvSpPr txBox="1">
            <a:spLocks/>
          </p:cNvSpPr>
          <p:nvPr/>
        </p:nvSpPr>
        <p:spPr>
          <a:xfrm>
            <a:off x="5633963" y="3270932"/>
            <a:ext cx="6347580" cy="34346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MX" dirty="0" smtClean="0">
                <a:latin typeface="Arial" panose="020B0604020202020204" pitchFamily="34" charset="0"/>
                <a:cs typeface="Arial" panose="020B0604020202020204" pitchFamily="34" charset="0"/>
              </a:rPr>
              <a:t>En su uso, un lenguaje de programación puede acercarse a la forma humana de expresarse y, por eso, este tipo de lenguajes es llamado de alto nivel. Esto significa que utilizan palabras y formas en sus estructuras que se asemejan al lenguaje natural (especialmente al inglés). En cambio, aquellos lenguajes que se aproximan más a la forma en la cual la computadora se maneja, son llamados lenguajes de bajo nivel. Esto significa que lo que el programador deba escribir se acercará al lenguaje máquina, que es, en definitiva, lo que las computadoras pueden interpretar. </a:t>
            </a:r>
            <a:endParaRPr lang="es-MX"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6818086" y="221571"/>
            <a:ext cx="4552982" cy="2985407"/>
          </a:xfrm>
          <a:prstGeom prst="rect">
            <a:avLst/>
          </a:prstGeom>
        </p:spPr>
      </p:pic>
      <p:pic>
        <p:nvPicPr>
          <p:cNvPr id="6" name="Imagen 5"/>
          <p:cNvPicPr>
            <a:picLocks noChangeAspect="1"/>
          </p:cNvPicPr>
          <p:nvPr/>
        </p:nvPicPr>
        <p:blipFill>
          <a:blip r:embed="rId3"/>
          <a:stretch>
            <a:fillRect/>
          </a:stretch>
        </p:blipFill>
        <p:spPr>
          <a:xfrm>
            <a:off x="691849" y="3495620"/>
            <a:ext cx="3662437" cy="3226817"/>
          </a:xfrm>
          <a:prstGeom prst="rect">
            <a:avLst/>
          </a:prstGeom>
        </p:spPr>
      </p:pic>
    </p:spTree>
    <p:extLst>
      <p:ext uri="{BB962C8B-B14F-4D97-AF65-F5344CB8AC3E}">
        <p14:creationId xmlns:p14="http://schemas.microsoft.com/office/powerpoint/2010/main" val="4289841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5449" y="244703"/>
            <a:ext cx="4939695" cy="3964440"/>
          </a:xfrm>
        </p:spPr>
        <p:txBody>
          <a:bodyPr/>
          <a:lstStyle/>
          <a:p>
            <a:pPr algn="just"/>
            <a:r>
              <a:rPr lang="es-MX" dirty="0">
                <a:latin typeface="Arial" panose="020B0604020202020204" pitchFamily="34" charset="0"/>
                <a:cs typeface="Arial" panose="020B0604020202020204" pitchFamily="34" charset="0"/>
              </a:rPr>
              <a:t>Lingüística </a:t>
            </a:r>
            <a:r>
              <a:rPr lang="es-MX" dirty="0" smtClean="0">
                <a:latin typeface="Arial" panose="020B0604020202020204" pitchFamily="34" charset="0"/>
                <a:cs typeface="Arial" panose="020B0604020202020204" pitchFamily="34" charset="0"/>
              </a:rPr>
              <a:t>computacional</a:t>
            </a:r>
          </a:p>
          <a:p>
            <a:pPr marL="0" indent="0" algn="just">
              <a:buNone/>
            </a:pPr>
            <a:r>
              <a:rPr lang="es-MX" dirty="0">
                <a:latin typeface="Arial" panose="020B0604020202020204" pitchFamily="34" charset="0"/>
                <a:cs typeface="Arial" panose="020B0604020202020204" pitchFamily="34" charset="0"/>
              </a:rPr>
              <a:t>La lingüística computacional es un campo interdisciplinario entre el modelado basado en reglas y el modelado estadístico del lenguaje natural desde una perspectiva computacional. Dicho modelado no se centra en ninguna de las áreas de la lingüística en particular, sino que es un campo interdisciplinar, en el que participan lingüistas e informáticos especializados en inteligencia artificial, psicólogos cognoscitivos y expertos en lógica, entre otros.</a:t>
            </a:r>
            <a:endParaRPr lang="es-MX" dirty="0" smtClean="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6177416" y="1823811"/>
            <a:ext cx="5056641" cy="4251706"/>
          </a:xfrm>
          <a:prstGeom prst="rect">
            <a:avLst/>
          </a:prstGeom>
        </p:spPr>
      </p:pic>
    </p:spTree>
    <p:extLst>
      <p:ext uri="{BB962C8B-B14F-4D97-AF65-F5344CB8AC3E}">
        <p14:creationId xmlns:p14="http://schemas.microsoft.com/office/powerpoint/2010/main" val="936607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422006" y="1217199"/>
            <a:ext cx="5048518" cy="4777239"/>
          </a:xfrm>
        </p:spPr>
        <p:txBody>
          <a:bodyPr/>
          <a:lstStyle/>
          <a:p>
            <a:r>
              <a:rPr lang="es-MX" dirty="0" smtClean="0">
                <a:latin typeface="Arial" panose="020B0604020202020204" pitchFamily="34" charset="0"/>
                <a:cs typeface="Arial" panose="020B0604020202020204" pitchFamily="34" charset="0"/>
              </a:rPr>
              <a:t>Lenguaje </a:t>
            </a:r>
            <a:r>
              <a:rPr lang="es-MX" dirty="0">
                <a:latin typeface="Arial" panose="020B0604020202020204" pitchFamily="34" charset="0"/>
                <a:cs typeface="Arial" panose="020B0604020202020204" pitchFamily="34" charset="0"/>
              </a:rPr>
              <a:t>teórico</a:t>
            </a:r>
            <a:endParaRPr lang="es-MX" dirty="0" smtClean="0">
              <a:latin typeface="Arial" panose="020B0604020202020204" pitchFamily="34" charset="0"/>
              <a:cs typeface="Arial" panose="020B0604020202020204" pitchFamily="34" charset="0"/>
            </a:endParaRPr>
          </a:p>
          <a:p>
            <a:pPr marL="0" indent="0">
              <a:buNone/>
            </a:pPr>
            <a:r>
              <a:rPr lang="es-MX" sz="1600" dirty="0" smtClean="0">
                <a:latin typeface="Arial" panose="020B0604020202020204" pitchFamily="34" charset="0"/>
                <a:cs typeface="Arial" panose="020B0604020202020204" pitchFamily="34" charset="0"/>
              </a:rPr>
              <a:t>Según </a:t>
            </a:r>
            <a:r>
              <a:rPr lang="es-MX" sz="1600" dirty="0">
                <a:latin typeface="Arial" panose="020B0604020202020204" pitchFamily="34" charset="0"/>
                <a:cs typeface="Arial" panose="020B0604020202020204" pitchFamily="34" charset="0"/>
              </a:rPr>
              <a:t>Antonio Emmanuel Berthier el lenguaje teórico hace referencia a </a:t>
            </a:r>
            <a:r>
              <a:rPr lang="es-MX" sz="1600" dirty="0" smtClean="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pPr marL="0" indent="0">
              <a:buNone/>
            </a:pPr>
            <a:r>
              <a:rPr lang="es-MX" sz="1600" dirty="0">
                <a:latin typeface="Arial" panose="020B0604020202020204" pitchFamily="34" charset="0"/>
                <a:cs typeface="Arial" panose="020B0604020202020204" pitchFamily="34" charset="0"/>
              </a:rPr>
              <a:t>El lenguaje teórico es lo que podemos llamar un “meta-lenguaje”, esto es, un lenguaje que utilizamos para hacer dos cosas: a) para referirnos a lo que no se hace visible de manera explícita en el lenguaje ordinario y que por lo tanto no podemos nombrarlo con él. b) para hacer visible un aspecto de la realidad que no se manifiesta directamente ante nuestros ojos pero que desde el punto de vista de la teoría podemos considerarlo como algo real</a:t>
            </a:r>
          </a:p>
        </p:txBody>
      </p:sp>
      <p:pic>
        <p:nvPicPr>
          <p:cNvPr id="2052" name="Picture 4" descr="http://photos1.blogger.com/x/blogger/5488/2117/1600/473290/2005_jurgenhaberm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068" y="325232"/>
            <a:ext cx="3012628" cy="400207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99450" y="4456090"/>
            <a:ext cx="4371863" cy="2123658"/>
          </a:xfrm>
          <a:prstGeom prst="rect">
            <a:avLst/>
          </a:prstGeom>
          <a:noFill/>
        </p:spPr>
        <p:txBody>
          <a:bodyPr wrap="square" rtlCol="0">
            <a:spAutoFit/>
          </a:bodyPr>
          <a:lstStyle/>
          <a:p>
            <a:pPr algn="ctr"/>
            <a:r>
              <a:rPr lang="es-MX" sz="1100" dirty="0" smtClean="0">
                <a:latin typeface="Arial" panose="020B0604020202020204" pitchFamily="34" charset="0"/>
                <a:cs typeface="Arial" panose="020B0604020202020204" pitchFamily="34" charset="0"/>
              </a:rPr>
              <a:t>ANTONIO EMMANUEL BERTHIER</a:t>
            </a:r>
          </a:p>
          <a:p>
            <a:pPr algn="just"/>
            <a:endParaRPr lang="es-MX" sz="1100" dirty="0" smtClean="0">
              <a:latin typeface="Arial" panose="020B0604020202020204" pitchFamily="34" charset="0"/>
              <a:cs typeface="Arial" panose="020B0604020202020204" pitchFamily="34" charset="0"/>
            </a:endParaRPr>
          </a:p>
          <a:p>
            <a:pPr algn="just"/>
            <a:r>
              <a:rPr lang="es-MX" sz="1100" dirty="0" smtClean="0">
                <a:latin typeface="Arial" panose="020B0604020202020204" pitchFamily="34" charset="0"/>
                <a:cs typeface="Arial" panose="020B0604020202020204" pitchFamily="34" charset="0"/>
              </a:rPr>
              <a:t>Sociólogo</a:t>
            </a:r>
          </a:p>
          <a:p>
            <a:pPr algn="just"/>
            <a:endParaRPr lang="es-MX" sz="1100" dirty="0" smtClean="0">
              <a:latin typeface="Arial" panose="020B0604020202020204" pitchFamily="34" charset="0"/>
              <a:cs typeface="Arial" panose="020B0604020202020204" pitchFamily="34" charset="0"/>
            </a:endParaRPr>
          </a:p>
          <a:p>
            <a:pPr algn="just"/>
            <a:r>
              <a:rPr lang="es-MX" sz="1100" dirty="0" smtClean="0">
                <a:latin typeface="Arial" panose="020B0604020202020204" pitchFamily="34" charset="0"/>
                <a:cs typeface="Arial" panose="020B0604020202020204" pitchFamily="34" charset="0"/>
              </a:rPr>
              <a:t>Egresado de la Universidad Autónoma Metropolitana-Azcapotzalco en México D.F.</a:t>
            </a:r>
          </a:p>
          <a:p>
            <a:pPr algn="just"/>
            <a:endParaRPr lang="es-MX" sz="1100" dirty="0" smtClean="0">
              <a:latin typeface="Arial" panose="020B0604020202020204" pitchFamily="34" charset="0"/>
              <a:cs typeface="Arial" panose="020B0604020202020204" pitchFamily="34" charset="0"/>
            </a:endParaRPr>
          </a:p>
          <a:p>
            <a:pPr algn="just"/>
            <a:r>
              <a:rPr lang="es-MX" sz="1100" dirty="0" smtClean="0">
                <a:latin typeface="Arial" panose="020B0604020202020204" pitchFamily="34" charset="0"/>
                <a:cs typeface="Arial" panose="020B0604020202020204" pitchFamily="34" charset="0"/>
              </a:rPr>
              <a:t>Maestría en Comunicación por la Universidad Mesoamericana con el proyecto de investigación ” Los movimientos apostólicos y devocionales católicos de la ciudad de Oaxaca: prestaciones de la orientación del sentido religioso desde la sociología de </a:t>
            </a:r>
            <a:r>
              <a:rPr lang="es-MX" sz="1100" dirty="0" err="1" smtClean="0">
                <a:latin typeface="Arial" panose="020B0604020202020204" pitchFamily="34" charset="0"/>
                <a:cs typeface="Arial" panose="020B0604020202020204" pitchFamily="34" charset="0"/>
              </a:rPr>
              <a:t>Niklas</a:t>
            </a:r>
            <a:r>
              <a:rPr lang="es-MX" sz="1100" dirty="0" smtClean="0">
                <a:latin typeface="Arial" panose="020B0604020202020204" pitchFamily="34" charset="0"/>
                <a:cs typeface="Arial" panose="020B0604020202020204" pitchFamily="34" charset="0"/>
              </a:rPr>
              <a:t> </a:t>
            </a:r>
            <a:r>
              <a:rPr lang="es-MX" sz="1100" dirty="0" err="1" smtClean="0">
                <a:latin typeface="Arial" panose="020B0604020202020204" pitchFamily="34" charset="0"/>
                <a:cs typeface="Arial" panose="020B0604020202020204" pitchFamily="34" charset="0"/>
              </a:rPr>
              <a:t>Luhmann</a:t>
            </a:r>
            <a:r>
              <a:rPr lang="es-MX" sz="1100" dirty="0" smtClean="0">
                <a:latin typeface="Arial" panose="020B0604020202020204" pitchFamily="34" charset="0"/>
                <a:cs typeface="Arial" panose="020B0604020202020204" pitchFamily="34" charset="0"/>
              </a:rPr>
              <a:t>.”</a:t>
            </a:r>
            <a:endParaRPr lang="es-MX"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575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6727" y="750857"/>
            <a:ext cx="8596668" cy="3880773"/>
          </a:xfrm>
        </p:spPr>
        <p:txBody>
          <a:bodyPr>
            <a:normAutofit/>
          </a:bodyPr>
          <a:lstStyle/>
          <a:p>
            <a:pPr marL="0" indent="0" algn="just">
              <a:buNone/>
            </a:pPr>
            <a:r>
              <a:rPr lang="es-MX" sz="1600" dirty="0" smtClean="0">
                <a:latin typeface="Arial" panose="020B0604020202020204" pitchFamily="34" charset="0"/>
                <a:cs typeface="Arial" panose="020B0604020202020204" pitchFamily="34" charset="0"/>
              </a:rPr>
              <a:t>La </a:t>
            </a:r>
            <a:r>
              <a:rPr lang="es-MX" sz="1600" dirty="0">
                <a:latin typeface="Arial" panose="020B0604020202020204" pitchFamily="34" charset="0"/>
                <a:cs typeface="Arial" panose="020B0604020202020204" pitchFamily="34" charset="0"/>
              </a:rPr>
              <a:t>neurolingüística estudia los mecanismos del cerebro humano que facilitan el conocimiento, la comprensión y la adquisición del lenguaje, ya sea hablado, escrito o con signos establecidos a partir de su experiencia o de su propia programación. Debido a su naturaleza interdisciplinar, la neurolingüística establece su metodología y su teoría a partir de campos como la neurociencia, la lingüística, las ciencias cognitivas, la neurobiología, la neuropsicología y la ciencia computacional. Mucho trabajo en neurolingüística se basa en modelos psicolingüísticos y lingüística teórica y se centra en investigar cómo el cerebro puede implementar los procesos que la lingüística y la psicolingüística propone como necesarios a la hora de producir y comprender el lenguaje.</a:t>
            </a:r>
          </a:p>
          <a:p>
            <a:pPr marL="0" indent="0" algn="just">
              <a:buNone/>
            </a:pPr>
            <a:r>
              <a:rPr lang="es-MX" sz="1600" dirty="0" smtClean="0">
                <a:latin typeface="Arial" panose="020B0604020202020204" pitchFamily="34" charset="0"/>
                <a:cs typeface="Arial" panose="020B0604020202020204" pitchFamily="34" charset="0"/>
              </a:rPr>
              <a:t>La </a:t>
            </a:r>
            <a:r>
              <a:rPr lang="es-MX" sz="1600" dirty="0">
                <a:latin typeface="Arial" panose="020B0604020202020204" pitchFamily="34" charset="0"/>
                <a:cs typeface="Arial" panose="020B0604020202020204" pitchFamily="34" charset="0"/>
              </a:rPr>
              <a:t>neurolingüística estudia los mecanismos fisiológicos por los que el cerebro procesa la información relacionada con el lenguaje y evalúa teorías lingüísticas y psicolingüísticas, usando la </a:t>
            </a:r>
            <a:r>
              <a:rPr lang="es-MX" sz="1600" dirty="0" smtClean="0">
                <a:latin typeface="Arial" panose="020B0604020202020204" pitchFamily="34" charset="0"/>
                <a:cs typeface="Arial" panose="020B0604020202020204" pitchFamily="34" charset="0"/>
              </a:rPr>
              <a:t>fisiología, </a:t>
            </a:r>
            <a:r>
              <a:rPr lang="es-MX" sz="1600" dirty="0">
                <a:latin typeface="Arial" panose="020B0604020202020204" pitchFamily="34" charset="0"/>
                <a:cs typeface="Arial" panose="020B0604020202020204" pitchFamily="34" charset="0"/>
              </a:rPr>
              <a:t>la imagen cerebral, la electrofisiología y los modelos computacionales.</a:t>
            </a:r>
          </a:p>
        </p:txBody>
      </p:sp>
      <p:pic>
        <p:nvPicPr>
          <p:cNvPr id="4" name="Imagen 3"/>
          <p:cNvPicPr>
            <a:picLocks noChangeAspect="1"/>
          </p:cNvPicPr>
          <p:nvPr/>
        </p:nvPicPr>
        <p:blipFill>
          <a:blip r:embed="rId2"/>
          <a:stretch>
            <a:fillRect/>
          </a:stretch>
        </p:blipFill>
        <p:spPr>
          <a:xfrm>
            <a:off x="8050243" y="4075964"/>
            <a:ext cx="3297259" cy="2472944"/>
          </a:xfrm>
          <a:prstGeom prst="rect">
            <a:avLst/>
          </a:prstGeom>
        </p:spPr>
      </p:pic>
      <p:sp>
        <p:nvSpPr>
          <p:cNvPr id="5" name="CuadroTexto 4"/>
          <p:cNvSpPr txBox="1"/>
          <p:nvPr/>
        </p:nvSpPr>
        <p:spPr>
          <a:xfrm>
            <a:off x="316727" y="209080"/>
            <a:ext cx="6272011" cy="400110"/>
          </a:xfrm>
          <a:prstGeom prst="rect">
            <a:avLst/>
          </a:prstGeom>
          <a:noFill/>
        </p:spPr>
        <p:txBody>
          <a:bodyPr wrap="square" rtlCol="0">
            <a:spAutoFit/>
          </a:bodyPr>
          <a:lstStyle/>
          <a:p>
            <a:pPr algn="ctr"/>
            <a:r>
              <a:rPr lang="es-MX" sz="2000" dirty="0" smtClean="0">
                <a:latin typeface="Arial" panose="020B0604020202020204" pitchFamily="34" charset="0"/>
                <a:cs typeface="Arial" panose="020B0604020202020204" pitchFamily="34" charset="0"/>
              </a:rPr>
              <a:t>Lenguaje Neurolingüística</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855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9453" y="777302"/>
            <a:ext cx="3791634" cy="5895146"/>
          </a:xfrm>
        </p:spPr>
        <p:txBody>
          <a:bodyPr>
            <a:normAutofit/>
          </a:bodyPr>
          <a:lstStyle/>
          <a:p>
            <a:pPr marL="0" indent="0" algn="just">
              <a:buNone/>
            </a:pPr>
            <a:r>
              <a:rPr lang="es-MX" sz="1600" dirty="0">
                <a:latin typeface="Arial" panose="020B0604020202020204" pitchFamily="34" charset="0"/>
                <a:cs typeface="Arial" panose="020B0604020202020204" pitchFamily="34" charset="0"/>
              </a:rPr>
              <a:t>La psicolingüística es una rama de la psicología interesada en cómo la especie humana adquiere y utiliza el lenguaje. Para ello estudia los factores psicológicos y neurológicos que capacitan a los humanos para la adquisición y deterioro del mismo, uso, comprensión, producción del lenguaje y sus funciones cognitivas y comunicativas.</a:t>
            </a:r>
          </a:p>
          <a:p>
            <a:pPr marL="0" indent="0" algn="just">
              <a:buNone/>
            </a:pPr>
            <a:r>
              <a:rPr lang="es-MX" sz="1600" dirty="0" smtClean="0">
                <a:latin typeface="Arial" panose="020B0604020202020204" pitchFamily="34" charset="0"/>
                <a:cs typeface="Arial" panose="020B0604020202020204" pitchFamily="34" charset="0"/>
              </a:rPr>
              <a:t>La </a:t>
            </a:r>
            <a:r>
              <a:rPr lang="es-MX" sz="1600" dirty="0">
                <a:latin typeface="Arial" panose="020B0604020202020204" pitchFamily="34" charset="0"/>
                <a:cs typeface="Arial" panose="020B0604020202020204" pitchFamily="34" charset="0"/>
              </a:rPr>
              <a:t>psicolingüística nace de los estudios del lingüista francés Gustave Guillaume (1883-1960), motivo por el cual también se la conoció a principios del siglo XX como guillaumismo. Guillaume llamó a su teoría: Psicosistema y en ella vinculó los elementos </a:t>
            </a:r>
            <a:r>
              <a:rPr lang="es-MX" sz="1600" dirty="0" smtClean="0">
                <a:latin typeface="Arial" panose="020B0604020202020204" pitchFamily="34" charset="0"/>
                <a:cs typeface="Arial" panose="020B0604020202020204" pitchFamily="34" charset="0"/>
              </a:rPr>
              <a:t>lingüísticos </a:t>
            </a:r>
            <a:r>
              <a:rPr lang="es-MX" sz="1600" dirty="0">
                <a:latin typeface="Arial" panose="020B0604020202020204" pitchFamily="34" charset="0"/>
                <a:cs typeface="Arial" panose="020B0604020202020204" pitchFamily="34" charset="0"/>
              </a:rPr>
              <a:t>con los psicológicos.</a:t>
            </a:r>
          </a:p>
        </p:txBody>
      </p:sp>
      <p:sp>
        <p:nvSpPr>
          <p:cNvPr id="4" name="CuadroTexto 3"/>
          <p:cNvSpPr txBox="1"/>
          <p:nvPr/>
        </p:nvSpPr>
        <p:spPr>
          <a:xfrm>
            <a:off x="677334" y="321972"/>
            <a:ext cx="6593983" cy="369332"/>
          </a:xfrm>
          <a:prstGeom prst="rect">
            <a:avLst/>
          </a:prstGeom>
          <a:noFill/>
        </p:spPr>
        <p:txBody>
          <a:bodyPr wrap="square" rtlCol="0">
            <a:spAutoFit/>
          </a:bodyPr>
          <a:lstStyle/>
          <a:p>
            <a:r>
              <a:rPr lang="es-MX" dirty="0" smtClean="0"/>
              <a:t>Lenguaje  Psicolingüística </a:t>
            </a:r>
            <a:endParaRPr lang="es-MX" dirty="0"/>
          </a:p>
        </p:txBody>
      </p:sp>
      <p:pic>
        <p:nvPicPr>
          <p:cNvPr id="5" name="Imagen 4"/>
          <p:cNvPicPr>
            <a:picLocks noChangeAspect="1"/>
          </p:cNvPicPr>
          <p:nvPr/>
        </p:nvPicPr>
        <p:blipFill>
          <a:blip r:embed="rId2"/>
          <a:stretch>
            <a:fillRect/>
          </a:stretch>
        </p:blipFill>
        <p:spPr>
          <a:xfrm>
            <a:off x="4494727" y="-1"/>
            <a:ext cx="7716052" cy="6858001"/>
          </a:xfrm>
          <a:prstGeom prst="rect">
            <a:avLst/>
          </a:prstGeom>
        </p:spPr>
      </p:pic>
    </p:spTree>
    <p:extLst>
      <p:ext uri="{BB962C8B-B14F-4D97-AF65-F5344CB8AC3E}">
        <p14:creationId xmlns:p14="http://schemas.microsoft.com/office/powerpoint/2010/main" val="2188678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91023" y="99970"/>
            <a:ext cx="3134813" cy="6758030"/>
          </a:xfrm>
        </p:spPr>
        <p:txBody>
          <a:bodyPr/>
          <a:lstStyle/>
          <a:p>
            <a:pPr algn="just"/>
            <a:r>
              <a:rPr lang="es-MX" dirty="0" smtClean="0">
                <a:latin typeface="Arial" panose="020B0604020202020204" pitchFamily="34" charset="0"/>
                <a:cs typeface="Arial" panose="020B0604020202020204" pitchFamily="34" charset="0"/>
              </a:rPr>
              <a:t>Lenguaje antropológica lingüística:</a:t>
            </a:r>
          </a:p>
          <a:p>
            <a:pPr marL="0" indent="0" algn="just">
              <a:buNone/>
            </a:pPr>
            <a:r>
              <a:rPr lang="es-MX" dirty="0">
                <a:latin typeface="Arial" panose="020B0604020202020204" pitchFamily="34" charset="0"/>
                <a:cs typeface="Arial" panose="020B0604020202020204" pitchFamily="34" charset="0"/>
              </a:rPr>
              <a:t>La antropología lingüística es una disciplina de la antropología que se ocupa del estudio de la diversidad de lenguas habladas por las sociedades humanas y como se relacionan el léxico y los usos lingüísticos con las características culturales básicas de dichas sociedades. Alessandro </a:t>
            </a:r>
            <a:r>
              <a:rPr lang="es-MX" dirty="0" smtClean="0">
                <a:latin typeface="Arial" panose="020B0604020202020204" pitchFamily="34" charset="0"/>
                <a:cs typeface="Arial" panose="020B0604020202020204" pitchFamily="34" charset="0"/>
              </a:rPr>
              <a:t>Duranti </a:t>
            </a:r>
            <a:r>
              <a:rPr lang="es-MX" dirty="0">
                <a:latin typeface="Arial" panose="020B0604020202020204" pitchFamily="34" charset="0"/>
                <a:cs typeface="Arial" panose="020B0604020202020204" pitchFamily="34" charset="0"/>
              </a:rPr>
              <a:t>identificó tres estadios diferentes en el desarrollo de esta disciplina (que son objeto de desarrollo en este artículo).</a:t>
            </a:r>
          </a:p>
        </p:txBody>
      </p:sp>
      <p:pic>
        <p:nvPicPr>
          <p:cNvPr id="4" name="Imagen 3"/>
          <p:cNvPicPr>
            <a:picLocks noChangeAspect="1"/>
          </p:cNvPicPr>
          <p:nvPr/>
        </p:nvPicPr>
        <p:blipFill>
          <a:blip r:embed="rId2"/>
          <a:stretch>
            <a:fillRect/>
          </a:stretch>
        </p:blipFill>
        <p:spPr>
          <a:xfrm>
            <a:off x="-1" y="-1"/>
            <a:ext cx="8791977" cy="6858001"/>
          </a:xfrm>
          <a:prstGeom prst="rect">
            <a:avLst/>
          </a:prstGeom>
        </p:spPr>
      </p:pic>
    </p:spTree>
    <p:extLst>
      <p:ext uri="{BB962C8B-B14F-4D97-AF65-F5344CB8AC3E}">
        <p14:creationId xmlns:p14="http://schemas.microsoft.com/office/powerpoint/2010/main" val="2026702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TotalTime>
  <Words>1230</Words>
  <Application>Microsoft Office PowerPoint</Application>
  <PresentationFormat>Panorámica</PresentationFormat>
  <Paragraphs>45</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Tipos de lenguajes</vt:lpstr>
      <vt:lpstr>El lenguaje</vt:lpstr>
      <vt:lpstr>Tipos de lenguajes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lenguajes</dc:title>
  <dc:creator>FREDDY</dc:creator>
  <cp:lastModifiedBy>FREDDY</cp:lastModifiedBy>
  <cp:revision>8</cp:revision>
  <dcterms:created xsi:type="dcterms:W3CDTF">2016-02-05T03:15:29Z</dcterms:created>
  <dcterms:modified xsi:type="dcterms:W3CDTF">2016-02-05T04:23:36Z</dcterms:modified>
</cp:coreProperties>
</file>