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67"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s-D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0" autoAdjust="0"/>
    <p:restoredTop sz="94660"/>
  </p:normalViewPr>
  <p:slideViewPr>
    <p:cSldViewPr snapToGrid="0">
      <p:cViewPr varScale="1">
        <p:scale>
          <a:sx n="86" d="100"/>
          <a:sy n="86" d="100"/>
        </p:scale>
        <p:origin x="102" y="6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979D5C7-4949-4E8B-AD4C-98AB9F1BD9BF}" type="datetimeFigureOut">
              <a:rPr lang="es-DO" smtClean="0"/>
              <a:t>20/6/2018</a:t>
            </a:fld>
            <a:endParaRPr lang="es-DO"/>
          </a:p>
        </p:txBody>
      </p:sp>
      <p:sp>
        <p:nvSpPr>
          <p:cNvPr id="5" name="Footer Placeholder 4"/>
          <p:cNvSpPr>
            <a:spLocks noGrp="1"/>
          </p:cNvSpPr>
          <p:nvPr>
            <p:ph type="ftr" sz="quarter" idx="11"/>
          </p:nvPr>
        </p:nvSpPr>
        <p:spPr/>
        <p:txBody>
          <a:bodyPr/>
          <a:lstStyle/>
          <a:p>
            <a:endParaRPr lang="es-DO"/>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46CDAEC-8DB8-4E40-A1C4-E25490253425}" type="slidenum">
              <a:rPr lang="es-DO" smtClean="0"/>
              <a:t>‹#›</a:t>
            </a:fld>
            <a:endParaRPr lang="es-DO"/>
          </a:p>
        </p:txBody>
      </p:sp>
    </p:spTree>
    <p:extLst>
      <p:ext uri="{BB962C8B-B14F-4D97-AF65-F5344CB8AC3E}">
        <p14:creationId xmlns:p14="http://schemas.microsoft.com/office/powerpoint/2010/main" val="1430803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79D5C7-4949-4E8B-AD4C-98AB9F1BD9BF}" type="datetimeFigureOut">
              <a:rPr lang="es-DO" smtClean="0"/>
              <a:t>20/6/2018</a:t>
            </a:fld>
            <a:endParaRPr lang="es-DO"/>
          </a:p>
        </p:txBody>
      </p:sp>
      <p:sp>
        <p:nvSpPr>
          <p:cNvPr id="5" name="Footer Placeholder 4"/>
          <p:cNvSpPr>
            <a:spLocks noGrp="1"/>
          </p:cNvSpPr>
          <p:nvPr>
            <p:ph type="ftr" sz="quarter" idx="11"/>
          </p:nvPr>
        </p:nvSpPr>
        <p:spPr/>
        <p:txBody>
          <a:bodyPr/>
          <a:lstStyle/>
          <a:p>
            <a:endParaRPr lang="es-DO"/>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46CDAEC-8DB8-4E40-A1C4-E25490253425}" type="slidenum">
              <a:rPr lang="es-DO" smtClean="0"/>
              <a:t>‹#›</a:t>
            </a:fld>
            <a:endParaRPr lang="es-DO"/>
          </a:p>
        </p:txBody>
      </p:sp>
    </p:spTree>
    <p:extLst>
      <p:ext uri="{BB962C8B-B14F-4D97-AF65-F5344CB8AC3E}">
        <p14:creationId xmlns:p14="http://schemas.microsoft.com/office/powerpoint/2010/main" val="3422990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79D5C7-4949-4E8B-AD4C-98AB9F1BD9BF}" type="datetimeFigureOut">
              <a:rPr lang="es-DO" smtClean="0"/>
              <a:t>20/6/2018</a:t>
            </a:fld>
            <a:endParaRPr lang="es-DO"/>
          </a:p>
        </p:txBody>
      </p:sp>
      <p:sp>
        <p:nvSpPr>
          <p:cNvPr id="5" name="Footer Placeholder 4"/>
          <p:cNvSpPr>
            <a:spLocks noGrp="1"/>
          </p:cNvSpPr>
          <p:nvPr>
            <p:ph type="ftr" sz="quarter" idx="11"/>
          </p:nvPr>
        </p:nvSpPr>
        <p:spPr/>
        <p:txBody>
          <a:bodyPr/>
          <a:lstStyle/>
          <a:p>
            <a:endParaRPr lang="es-DO"/>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46CDAEC-8DB8-4E40-A1C4-E25490253425}" type="slidenum">
              <a:rPr lang="es-DO" smtClean="0"/>
              <a:t>‹#›</a:t>
            </a:fld>
            <a:endParaRPr lang="es-DO"/>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475491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979D5C7-4949-4E8B-AD4C-98AB9F1BD9BF}" type="datetimeFigureOut">
              <a:rPr lang="es-DO" smtClean="0"/>
              <a:t>20/6/2018</a:t>
            </a:fld>
            <a:endParaRPr lang="es-DO"/>
          </a:p>
        </p:txBody>
      </p:sp>
      <p:sp>
        <p:nvSpPr>
          <p:cNvPr id="6" name="Footer Placeholder 5"/>
          <p:cNvSpPr>
            <a:spLocks noGrp="1"/>
          </p:cNvSpPr>
          <p:nvPr>
            <p:ph type="ftr" sz="quarter" idx="11"/>
          </p:nvPr>
        </p:nvSpPr>
        <p:spPr/>
        <p:txBody>
          <a:bodyPr/>
          <a:lstStyle/>
          <a:p>
            <a:endParaRPr lang="es-DO"/>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46CDAEC-8DB8-4E40-A1C4-E25490253425}" type="slidenum">
              <a:rPr lang="es-DO" smtClean="0"/>
              <a:t>‹#›</a:t>
            </a:fld>
            <a:endParaRPr lang="es-DO"/>
          </a:p>
        </p:txBody>
      </p:sp>
    </p:spTree>
    <p:extLst>
      <p:ext uri="{BB962C8B-B14F-4D97-AF65-F5344CB8AC3E}">
        <p14:creationId xmlns:p14="http://schemas.microsoft.com/office/powerpoint/2010/main" val="1133870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979D5C7-4949-4E8B-AD4C-98AB9F1BD9BF}" type="datetimeFigureOut">
              <a:rPr lang="es-DO" smtClean="0"/>
              <a:t>20/6/2018</a:t>
            </a:fld>
            <a:endParaRPr lang="es-DO"/>
          </a:p>
        </p:txBody>
      </p:sp>
      <p:sp>
        <p:nvSpPr>
          <p:cNvPr id="6" name="Footer Placeholder 5"/>
          <p:cNvSpPr>
            <a:spLocks noGrp="1"/>
          </p:cNvSpPr>
          <p:nvPr>
            <p:ph type="ftr" sz="quarter" idx="11"/>
          </p:nvPr>
        </p:nvSpPr>
        <p:spPr/>
        <p:txBody>
          <a:bodyPr/>
          <a:lstStyle/>
          <a:p>
            <a:endParaRPr lang="es-DO"/>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46CDAEC-8DB8-4E40-A1C4-E25490253425}" type="slidenum">
              <a:rPr lang="es-DO" smtClean="0"/>
              <a:t>‹#›</a:t>
            </a:fld>
            <a:endParaRPr lang="es-DO"/>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082828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979D5C7-4949-4E8B-AD4C-98AB9F1BD9BF}" type="datetimeFigureOut">
              <a:rPr lang="es-DO" smtClean="0"/>
              <a:t>20/6/2018</a:t>
            </a:fld>
            <a:endParaRPr lang="es-DO"/>
          </a:p>
        </p:txBody>
      </p:sp>
      <p:sp>
        <p:nvSpPr>
          <p:cNvPr id="6" name="Footer Placeholder 5"/>
          <p:cNvSpPr>
            <a:spLocks noGrp="1"/>
          </p:cNvSpPr>
          <p:nvPr>
            <p:ph type="ftr" sz="quarter" idx="11"/>
          </p:nvPr>
        </p:nvSpPr>
        <p:spPr/>
        <p:txBody>
          <a:bodyPr/>
          <a:lstStyle/>
          <a:p>
            <a:endParaRPr lang="es-DO"/>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46CDAEC-8DB8-4E40-A1C4-E25490253425}" type="slidenum">
              <a:rPr lang="es-DO" smtClean="0"/>
              <a:t>‹#›</a:t>
            </a:fld>
            <a:endParaRPr lang="es-DO"/>
          </a:p>
        </p:txBody>
      </p:sp>
    </p:spTree>
    <p:extLst>
      <p:ext uri="{BB962C8B-B14F-4D97-AF65-F5344CB8AC3E}">
        <p14:creationId xmlns:p14="http://schemas.microsoft.com/office/powerpoint/2010/main" val="37311478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79D5C7-4949-4E8B-AD4C-98AB9F1BD9BF}" type="datetimeFigureOut">
              <a:rPr lang="es-DO" smtClean="0"/>
              <a:t>20/6/2018</a:t>
            </a:fld>
            <a:endParaRPr lang="es-DO"/>
          </a:p>
        </p:txBody>
      </p:sp>
      <p:sp>
        <p:nvSpPr>
          <p:cNvPr id="5" name="Footer Placeholder 4"/>
          <p:cNvSpPr>
            <a:spLocks noGrp="1"/>
          </p:cNvSpPr>
          <p:nvPr>
            <p:ph type="ftr" sz="quarter" idx="11"/>
          </p:nvPr>
        </p:nvSpPr>
        <p:spPr/>
        <p:txBody>
          <a:bodyPr/>
          <a:lstStyle/>
          <a:p>
            <a:endParaRPr lang="es-DO"/>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46CDAEC-8DB8-4E40-A1C4-E25490253425}" type="slidenum">
              <a:rPr lang="es-DO" smtClean="0"/>
              <a:t>‹#›</a:t>
            </a:fld>
            <a:endParaRPr lang="es-DO"/>
          </a:p>
        </p:txBody>
      </p:sp>
    </p:spTree>
    <p:extLst>
      <p:ext uri="{BB962C8B-B14F-4D97-AF65-F5344CB8AC3E}">
        <p14:creationId xmlns:p14="http://schemas.microsoft.com/office/powerpoint/2010/main" val="25588499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79D5C7-4949-4E8B-AD4C-98AB9F1BD9BF}" type="datetimeFigureOut">
              <a:rPr lang="es-DO" smtClean="0"/>
              <a:t>20/6/2018</a:t>
            </a:fld>
            <a:endParaRPr lang="es-DO"/>
          </a:p>
        </p:txBody>
      </p:sp>
      <p:sp>
        <p:nvSpPr>
          <p:cNvPr id="5" name="Footer Placeholder 4"/>
          <p:cNvSpPr>
            <a:spLocks noGrp="1"/>
          </p:cNvSpPr>
          <p:nvPr>
            <p:ph type="ftr" sz="quarter" idx="11"/>
          </p:nvPr>
        </p:nvSpPr>
        <p:spPr/>
        <p:txBody>
          <a:bodyPr/>
          <a:lstStyle/>
          <a:p>
            <a:endParaRPr lang="es-DO"/>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46CDAEC-8DB8-4E40-A1C4-E25490253425}" type="slidenum">
              <a:rPr lang="es-DO" smtClean="0"/>
              <a:t>‹#›</a:t>
            </a:fld>
            <a:endParaRPr lang="es-DO"/>
          </a:p>
        </p:txBody>
      </p:sp>
    </p:spTree>
    <p:extLst>
      <p:ext uri="{BB962C8B-B14F-4D97-AF65-F5344CB8AC3E}">
        <p14:creationId xmlns:p14="http://schemas.microsoft.com/office/powerpoint/2010/main" val="1960290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79D5C7-4949-4E8B-AD4C-98AB9F1BD9BF}" type="datetimeFigureOut">
              <a:rPr lang="es-DO" smtClean="0"/>
              <a:t>20/6/2018</a:t>
            </a:fld>
            <a:endParaRPr lang="es-DO"/>
          </a:p>
        </p:txBody>
      </p:sp>
      <p:sp>
        <p:nvSpPr>
          <p:cNvPr id="5" name="Footer Placeholder 4"/>
          <p:cNvSpPr>
            <a:spLocks noGrp="1"/>
          </p:cNvSpPr>
          <p:nvPr>
            <p:ph type="ftr" sz="quarter" idx="11"/>
          </p:nvPr>
        </p:nvSpPr>
        <p:spPr/>
        <p:txBody>
          <a:bodyPr/>
          <a:lstStyle/>
          <a:p>
            <a:endParaRPr lang="es-DO"/>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46CDAEC-8DB8-4E40-A1C4-E25490253425}" type="slidenum">
              <a:rPr lang="es-DO" smtClean="0"/>
              <a:t>‹#›</a:t>
            </a:fld>
            <a:endParaRPr lang="es-DO"/>
          </a:p>
        </p:txBody>
      </p:sp>
    </p:spTree>
    <p:extLst>
      <p:ext uri="{BB962C8B-B14F-4D97-AF65-F5344CB8AC3E}">
        <p14:creationId xmlns:p14="http://schemas.microsoft.com/office/powerpoint/2010/main" val="3637754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79D5C7-4949-4E8B-AD4C-98AB9F1BD9BF}" type="datetimeFigureOut">
              <a:rPr lang="es-DO" smtClean="0"/>
              <a:t>20/6/2018</a:t>
            </a:fld>
            <a:endParaRPr lang="es-DO"/>
          </a:p>
        </p:txBody>
      </p:sp>
      <p:sp>
        <p:nvSpPr>
          <p:cNvPr id="5" name="Footer Placeholder 4"/>
          <p:cNvSpPr>
            <a:spLocks noGrp="1"/>
          </p:cNvSpPr>
          <p:nvPr>
            <p:ph type="ftr" sz="quarter" idx="11"/>
          </p:nvPr>
        </p:nvSpPr>
        <p:spPr/>
        <p:txBody>
          <a:bodyPr/>
          <a:lstStyle/>
          <a:p>
            <a:endParaRPr lang="es-DO"/>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46CDAEC-8DB8-4E40-A1C4-E25490253425}" type="slidenum">
              <a:rPr lang="es-DO" smtClean="0"/>
              <a:t>‹#›</a:t>
            </a:fld>
            <a:endParaRPr lang="es-DO"/>
          </a:p>
        </p:txBody>
      </p:sp>
    </p:spTree>
    <p:extLst>
      <p:ext uri="{BB962C8B-B14F-4D97-AF65-F5344CB8AC3E}">
        <p14:creationId xmlns:p14="http://schemas.microsoft.com/office/powerpoint/2010/main" val="1955318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979D5C7-4949-4E8B-AD4C-98AB9F1BD9BF}" type="datetimeFigureOut">
              <a:rPr lang="es-DO" smtClean="0"/>
              <a:t>20/6/2018</a:t>
            </a:fld>
            <a:endParaRPr lang="es-DO"/>
          </a:p>
        </p:txBody>
      </p:sp>
      <p:sp>
        <p:nvSpPr>
          <p:cNvPr id="6" name="Footer Placeholder 5"/>
          <p:cNvSpPr>
            <a:spLocks noGrp="1"/>
          </p:cNvSpPr>
          <p:nvPr>
            <p:ph type="ftr" sz="quarter" idx="11"/>
          </p:nvPr>
        </p:nvSpPr>
        <p:spPr/>
        <p:txBody>
          <a:bodyPr/>
          <a:lstStyle/>
          <a:p>
            <a:endParaRPr lang="es-DO"/>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46CDAEC-8DB8-4E40-A1C4-E25490253425}" type="slidenum">
              <a:rPr lang="es-DO" smtClean="0"/>
              <a:t>‹#›</a:t>
            </a:fld>
            <a:endParaRPr lang="es-DO"/>
          </a:p>
        </p:txBody>
      </p:sp>
    </p:spTree>
    <p:extLst>
      <p:ext uri="{BB962C8B-B14F-4D97-AF65-F5344CB8AC3E}">
        <p14:creationId xmlns:p14="http://schemas.microsoft.com/office/powerpoint/2010/main" val="243799394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979D5C7-4949-4E8B-AD4C-98AB9F1BD9BF}" type="datetimeFigureOut">
              <a:rPr lang="es-DO" smtClean="0"/>
              <a:t>20/6/2018</a:t>
            </a:fld>
            <a:endParaRPr lang="es-DO"/>
          </a:p>
        </p:txBody>
      </p:sp>
      <p:sp>
        <p:nvSpPr>
          <p:cNvPr id="8" name="Footer Placeholder 7"/>
          <p:cNvSpPr>
            <a:spLocks noGrp="1"/>
          </p:cNvSpPr>
          <p:nvPr>
            <p:ph type="ftr" sz="quarter" idx="11"/>
          </p:nvPr>
        </p:nvSpPr>
        <p:spPr/>
        <p:txBody>
          <a:bodyPr/>
          <a:lstStyle/>
          <a:p>
            <a:endParaRPr lang="es-DO"/>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46CDAEC-8DB8-4E40-A1C4-E25490253425}" type="slidenum">
              <a:rPr lang="es-DO" smtClean="0"/>
              <a:t>‹#›</a:t>
            </a:fld>
            <a:endParaRPr lang="es-DO"/>
          </a:p>
        </p:txBody>
      </p:sp>
    </p:spTree>
    <p:extLst>
      <p:ext uri="{BB962C8B-B14F-4D97-AF65-F5344CB8AC3E}">
        <p14:creationId xmlns:p14="http://schemas.microsoft.com/office/powerpoint/2010/main" val="172343490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979D5C7-4949-4E8B-AD4C-98AB9F1BD9BF}" type="datetimeFigureOut">
              <a:rPr lang="es-DO" smtClean="0"/>
              <a:t>20/6/2018</a:t>
            </a:fld>
            <a:endParaRPr lang="es-DO"/>
          </a:p>
        </p:txBody>
      </p:sp>
      <p:sp>
        <p:nvSpPr>
          <p:cNvPr id="4" name="Footer Placeholder 3"/>
          <p:cNvSpPr>
            <a:spLocks noGrp="1"/>
          </p:cNvSpPr>
          <p:nvPr>
            <p:ph type="ftr" sz="quarter" idx="11"/>
          </p:nvPr>
        </p:nvSpPr>
        <p:spPr/>
        <p:txBody>
          <a:bodyPr/>
          <a:lstStyle/>
          <a:p>
            <a:endParaRPr lang="es-DO"/>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46CDAEC-8DB8-4E40-A1C4-E25490253425}" type="slidenum">
              <a:rPr lang="es-DO" smtClean="0"/>
              <a:t>‹#›</a:t>
            </a:fld>
            <a:endParaRPr lang="es-DO"/>
          </a:p>
        </p:txBody>
      </p:sp>
    </p:spTree>
    <p:extLst>
      <p:ext uri="{BB962C8B-B14F-4D97-AF65-F5344CB8AC3E}">
        <p14:creationId xmlns:p14="http://schemas.microsoft.com/office/powerpoint/2010/main" val="3099993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79D5C7-4949-4E8B-AD4C-98AB9F1BD9BF}" type="datetimeFigureOut">
              <a:rPr lang="es-DO" smtClean="0"/>
              <a:t>20/6/2018</a:t>
            </a:fld>
            <a:endParaRPr lang="es-DO"/>
          </a:p>
        </p:txBody>
      </p:sp>
      <p:sp>
        <p:nvSpPr>
          <p:cNvPr id="3" name="Footer Placeholder 2"/>
          <p:cNvSpPr>
            <a:spLocks noGrp="1"/>
          </p:cNvSpPr>
          <p:nvPr>
            <p:ph type="ftr" sz="quarter" idx="11"/>
          </p:nvPr>
        </p:nvSpPr>
        <p:spPr/>
        <p:txBody>
          <a:bodyPr/>
          <a:lstStyle/>
          <a:p>
            <a:endParaRPr lang="es-DO"/>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46CDAEC-8DB8-4E40-A1C4-E25490253425}" type="slidenum">
              <a:rPr lang="es-DO" smtClean="0"/>
              <a:t>‹#›</a:t>
            </a:fld>
            <a:endParaRPr lang="es-DO"/>
          </a:p>
        </p:txBody>
      </p:sp>
    </p:spTree>
    <p:extLst>
      <p:ext uri="{BB962C8B-B14F-4D97-AF65-F5344CB8AC3E}">
        <p14:creationId xmlns:p14="http://schemas.microsoft.com/office/powerpoint/2010/main" val="1542882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79D5C7-4949-4E8B-AD4C-98AB9F1BD9BF}" type="datetimeFigureOut">
              <a:rPr lang="es-DO" smtClean="0"/>
              <a:t>20/6/2018</a:t>
            </a:fld>
            <a:endParaRPr lang="es-DO"/>
          </a:p>
        </p:txBody>
      </p:sp>
      <p:sp>
        <p:nvSpPr>
          <p:cNvPr id="6" name="Footer Placeholder 5"/>
          <p:cNvSpPr>
            <a:spLocks noGrp="1"/>
          </p:cNvSpPr>
          <p:nvPr>
            <p:ph type="ftr" sz="quarter" idx="11"/>
          </p:nvPr>
        </p:nvSpPr>
        <p:spPr/>
        <p:txBody>
          <a:bodyPr/>
          <a:lstStyle/>
          <a:p>
            <a:endParaRPr lang="es-DO"/>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46CDAEC-8DB8-4E40-A1C4-E25490253425}" type="slidenum">
              <a:rPr lang="es-DO" smtClean="0"/>
              <a:t>‹#›</a:t>
            </a:fld>
            <a:endParaRPr lang="es-DO"/>
          </a:p>
        </p:txBody>
      </p:sp>
    </p:spTree>
    <p:extLst>
      <p:ext uri="{BB962C8B-B14F-4D97-AF65-F5344CB8AC3E}">
        <p14:creationId xmlns:p14="http://schemas.microsoft.com/office/powerpoint/2010/main" val="175771536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79D5C7-4949-4E8B-AD4C-98AB9F1BD9BF}" type="datetimeFigureOut">
              <a:rPr lang="es-DO" smtClean="0"/>
              <a:t>20/6/2018</a:t>
            </a:fld>
            <a:endParaRPr lang="es-DO"/>
          </a:p>
        </p:txBody>
      </p:sp>
      <p:sp>
        <p:nvSpPr>
          <p:cNvPr id="6" name="Footer Placeholder 5"/>
          <p:cNvSpPr>
            <a:spLocks noGrp="1"/>
          </p:cNvSpPr>
          <p:nvPr>
            <p:ph type="ftr" sz="quarter" idx="11"/>
          </p:nvPr>
        </p:nvSpPr>
        <p:spPr/>
        <p:txBody>
          <a:bodyPr/>
          <a:lstStyle/>
          <a:p>
            <a:endParaRPr lang="es-DO"/>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46CDAEC-8DB8-4E40-A1C4-E25490253425}" type="slidenum">
              <a:rPr lang="es-DO" smtClean="0"/>
              <a:t>‹#›</a:t>
            </a:fld>
            <a:endParaRPr lang="es-DO"/>
          </a:p>
        </p:txBody>
      </p:sp>
    </p:spTree>
    <p:extLst>
      <p:ext uri="{BB962C8B-B14F-4D97-AF65-F5344CB8AC3E}">
        <p14:creationId xmlns:p14="http://schemas.microsoft.com/office/powerpoint/2010/main" val="1116277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979D5C7-4949-4E8B-AD4C-98AB9F1BD9BF}" type="datetimeFigureOut">
              <a:rPr lang="es-DO" smtClean="0"/>
              <a:t>20/6/2018</a:t>
            </a:fld>
            <a:endParaRPr lang="es-DO"/>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DO"/>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46CDAEC-8DB8-4E40-A1C4-E25490253425}" type="slidenum">
              <a:rPr lang="es-DO" smtClean="0"/>
              <a:t>‹#›</a:t>
            </a:fld>
            <a:endParaRPr lang="es-DO"/>
          </a:p>
        </p:txBody>
      </p:sp>
    </p:spTree>
    <p:extLst>
      <p:ext uri="{BB962C8B-B14F-4D97-AF65-F5344CB8AC3E}">
        <p14:creationId xmlns:p14="http://schemas.microsoft.com/office/powerpoint/2010/main" val="2830662939"/>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commons.wikimedia.org/wiki/File:Postgresql_elephant.svg"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s.wikipedia.org/wiki/PostgreSQL" TargetMode="External"/><Relationship Id="rId2" Type="http://schemas.openxmlformats.org/officeDocument/2006/relationships/hyperlink" Target="https://blog.pandorafms.org/es/postgresql-10/"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www.postgresql.org/"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commons.wikimedia.org/wiki/File:Postgresql_elephant.svg"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62254" y="1395752"/>
            <a:ext cx="9608905" cy="4128770"/>
          </a:xfrm>
        </p:spPr>
        <p:txBody>
          <a:bodyPr>
            <a:normAutofit/>
          </a:bodyPr>
          <a:lstStyle/>
          <a:p>
            <a:r>
              <a:rPr lang="en-US" sz="2000" dirty="0"/>
              <a:t>Materia :</a:t>
            </a:r>
            <a:r>
              <a:rPr lang="es-DO" sz="2000" dirty="0"/>
              <a:t>  </a:t>
            </a:r>
            <a:r>
              <a:rPr lang="es-DO" sz="2000" dirty="0"/>
              <a:t> </a:t>
            </a:r>
            <a:r>
              <a:rPr lang="es-DO" sz="2000" b="1" dirty="0"/>
              <a:t>Base de </a:t>
            </a:r>
            <a:r>
              <a:rPr lang="es-DO" sz="2000" b="1" dirty="0" smtClean="0"/>
              <a:t>Datos</a:t>
            </a:r>
          </a:p>
          <a:p>
            <a:r>
              <a:rPr lang="en-US" sz="2000" dirty="0" err="1"/>
              <a:t>Tema</a:t>
            </a:r>
            <a:r>
              <a:rPr lang="en-US" sz="2000" dirty="0"/>
              <a:t>: </a:t>
            </a:r>
            <a:r>
              <a:rPr lang="es-DO" sz="2000" b="1" dirty="0"/>
              <a:t>Gestor de Base de </a:t>
            </a:r>
            <a:r>
              <a:rPr lang="es-DO" sz="2000" b="1" dirty="0" smtClean="0"/>
              <a:t>Datos (PostgreSQL)</a:t>
            </a:r>
            <a:endParaRPr lang="en-US" sz="2000" b="1" dirty="0"/>
          </a:p>
          <a:p>
            <a:r>
              <a:rPr lang="en-US" sz="2000" dirty="0" smtClean="0"/>
              <a:t>Nombre : </a:t>
            </a:r>
            <a:r>
              <a:rPr lang="es-DO" sz="2000" b="1" dirty="0" smtClean="0"/>
              <a:t>Freddy Mejía</a:t>
            </a:r>
          </a:p>
          <a:p>
            <a:r>
              <a:rPr lang="en-US" sz="2000" dirty="0" smtClean="0"/>
              <a:t>Matricula:</a:t>
            </a:r>
            <a:r>
              <a:rPr lang="en-US" sz="2000" b="1" dirty="0" smtClean="0"/>
              <a:t>17-EIIN-1-178</a:t>
            </a:r>
          </a:p>
          <a:p>
            <a:r>
              <a:rPr lang="en-US" sz="2000" dirty="0" err="1" smtClean="0"/>
              <a:t>Sección</a:t>
            </a:r>
            <a:r>
              <a:rPr lang="en-US" sz="2000" dirty="0" smtClean="0"/>
              <a:t> :</a:t>
            </a:r>
            <a:r>
              <a:rPr lang="en-US" sz="2000" b="1" dirty="0" smtClean="0"/>
              <a:t>0541</a:t>
            </a:r>
          </a:p>
          <a:p>
            <a:r>
              <a:rPr lang="en-US" sz="2000" dirty="0" err="1" smtClean="0"/>
              <a:t>Profesor</a:t>
            </a:r>
            <a:r>
              <a:rPr lang="en-US" sz="2000" dirty="0" smtClean="0"/>
              <a:t>:</a:t>
            </a:r>
            <a:r>
              <a:rPr lang="es-DO" sz="2000" b="1" dirty="0" smtClean="0"/>
              <a:t>STARLING</a:t>
            </a:r>
            <a:r>
              <a:rPr lang="es-DO" sz="2000" b="1" dirty="0"/>
              <a:t> GERMOSEN REYNOSO</a:t>
            </a:r>
            <a:endParaRPr lang="en-US" sz="2000" b="1" dirty="0" smtClean="0"/>
          </a:p>
          <a:p>
            <a:pPr algn="ctr"/>
            <a:endParaRPr lang="es-DO" dirty="0" smtClean="0"/>
          </a:p>
          <a:p>
            <a:pPr algn="ctr"/>
            <a:endParaRPr lang="en-US" dirty="0" smtClean="0"/>
          </a:p>
        </p:txBody>
      </p:sp>
      <p:pic>
        <p:nvPicPr>
          <p:cNvPr id="4" name="Picture 3"/>
          <p:cNvPicPr>
            <a:picLocks noChangeAspect="1"/>
          </p:cNvPicPr>
          <p:nvPr/>
        </p:nvPicPr>
        <p:blipFill>
          <a:blip r:embed="rId2"/>
          <a:stretch>
            <a:fillRect/>
          </a:stretch>
        </p:blipFill>
        <p:spPr>
          <a:xfrm>
            <a:off x="321538" y="169292"/>
            <a:ext cx="1286367" cy="1322947"/>
          </a:xfrm>
          <a:prstGeom prst="rect">
            <a:avLst/>
          </a:prstGeom>
        </p:spPr>
      </p:pic>
      <p:pic>
        <p:nvPicPr>
          <p:cNvPr id="5" name="Picture 4" descr="Postgresql elephant.sv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10840371" y="5524521"/>
            <a:ext cx="976475" cy="1148576"/>
          </a:xfrm>
          <a:prstGeom prst="rect">
            <a:avLst/>
          </a:prstGeom>
          <a:noFill/>
          <a:ln>
            <a:noFill/>
          </a:ln>
        </p:spPr>
      </p:pic>
      <p:pic>
        <p:nvPicPr>
          <p:cNvPr id="8" name="Picture 7"/>
          <p:cNvPicPr/>
          <p:nvPr/>
        </p:nvPicPr>
        <p:blipFill rotWithShape="1">
          <a:blip r:embed="rId5"/>
          <a:srcRect l="16592" t="19571" r="66921" b="69366"/>
          <a:stretch/>
        </p:blipFill>
        <p:spPr bwMode="auto">
          <a:xfrm>
            <a:off x="4005620" y="350509"/>
            <a:ext cx="5394857" cy="1045243"/>
          </a:xfrm>
          <a:prstGeom prst="rect">
            <a:avLst/>
          </a:prstGeom>
          <a:ln>
            <a:noFill/>
          </a:ln>
          <a:extLst>
            <a:ext uri="{53640926-AAD7-44D8-BBD7-CCE9431645EC}">
              <a14:shadowObscured xmlns:a14="http://schemas.microsoft.com/office/drawing/2010/main"/>
            </a:ext>
          </a:extLst>
        </p:spPr>
      </p:pic>
      <p:pic>
        <p:nvPicPr>
          <p:cNvPr id="11" name="Picture 10"/>
          <p:cNvPicPr>
            <a:picLocks noChangeAspect="1"/>
          </p:cNvPicPr>
          <p:nvPr/>
        </p:nvPicPr>
        <p:blipFill>
          <a:blip r:embed="rId6"/>
          <a:stretch>
            <a:fillRect/>
          </a:stretch>
        </p:blipFill>
        <p:spPr>
          <a:xfrm>
            <a:off x="4178056" y="5110755"/>
            <a:ext cx="2297355" cy="1459010"/>
          </a:xfrm>
          <a:prstGeom prst="rect">
            <a:avLst/>
          </a:prstGeom>
        </p:spPr>
      </p:pic>
    </p:spTree>
    <p:extLst>
      <p:ext uri="{BB962C8B-B14F-4D97-AF65-F5344CB8AC3E}">
        <p14:creationId xmlns:p14="http://schemas.microsoft.com/office/powerpoint/2010/main" val="2980148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3715" y="401086"/>
            <a:ext cx="8911687" cy="769792"/>
          </a:xfrm>
        </p:spPr>
        <p:txBody>
          <a:bodyPr>
            <a:normAutofit/>
          </a:bodyPr>
          <a:lstStyle/>
          <a:p>
            <a:r>
              <a:rPr lang="es-DO" dirty="0" smtClean="0"/>
              <a:t>Desventajas de </a:t>
            </a:r>
            <a:r>
              <a:rPr lang="es-DO" dirty="0"/>
              <a:t>PostgreSQL</a:t>
            </a:r>
          </a:p>
        </p:txBody>
      </p:sp>
      <p:sp>
        <p:nvSpPr>
          <p:cNvPr id="3" name="Content Placeholder 2"/>
          <p:cNvSpPr>
            <a:spLocks noGrp="1"/>
          </p:cNvSpPr>
          <p:nvPr>
            <p:ph idx="1"/>
          </p:nvPr>
        </p:nvSpPr>
        <p:spPr>
          <a:xfrm>
            <a:off x="1572322" y="1393902"/>
            <a:ext cx="9932290" cy="4861932"/>
          </a:xfrm>
        </p:spPr>
        <p:txBody>
          <a:bodyPr>
            <a:normAutofit/>
          </a:bodyPr>
          <a:lstStyle/>
          <a:p>
            <a:r>
              <a:rPr lang="es-DO" dirty="0"/>
              <a:t>En comparación con </a:t>
            </a:r>
            <a:r>
              <a:rPr lang="es-DO" dirty="0" err="1"/>
              <a:t>MySQL</a:t>
            </a:r>
            <a:r>
              <a:rPr lang="es-DO" dirty="0"/>
              <a:t> es más lento en inserciones y actualizaciones, ya que cuenta con cabeceras de intersección que no tiene </a:t>
            </a:r>
            <a:r>
              <a:rPr lang="es-DO" dirty="0" err="1"/>
              <a:t>MySQL</a:t>
            </a:r>
            <a:r>
              <a:rPr lang="es-DO" dirty="0"/>
              <a:t>.</a:t>
            </a:r>
          </a:p>
          <a:p>
            <a:r>
              <a:rPr lang="es-DO" dirty="0"/>
              <a:t>Soporte en línea: Hay foros oficiales, pero no hay una ayuda obligatoria.</a:t>
            </a:r>
          </a:p>
          <a:p>
            <a:r>
              <a:rPr lang="es-DO" dirty="0"/>
              <a:t>Consume más recursos que </a:t>
            </a:r>
            <a:r>
              <a:rPr lang="es-DO" dirty="0" err="1"/>
              <a:t>MySQL</a:t>
            </a:r>
            <a:r>
              <a:rPr lang="es-DO" dirty="0"/>
              <a:t>.</a:t>
            </a:r>
          </a:p>
          <a:p>
            <a:r>
              <a:rPr lang="es-DO" dirty="0"/>
              <a:t>La </a:t>
            </a:r>
            <a:r>
              <a:rPr lang="es-DO" dirty="0" err="1"/>
              <a:t>sintaxtis</a:t>
            </a:r>
            <a:r>
              <a:rPr lang="es-DO" dirty="0"/>
              <a:t> de algunos de sus comandos o sentencias no es nada intuitiva.</a:t>
            </a:r>
          </a:p>
        </p:txBody>
      </p:sp>
      <p:pic>
        <p:nvPicPr>
          <p:cNvPr id="4" name="Picture 3"/>
          <p:cNvPicPr>
            <a:picLocks noChangeAspect="1"/>
          </p:cNvPicPr>
          <p:nvPr/>
        </p:nvPicPr>
        <p:blipFill>
          <a:blip r:embed="rId2"/>
          <a:stretch>
            <a:fillRect/>
          </a:stretch>
        </p:blipFill>
        <p:spPr>
          <a:xfrm>
            <a:off x="4437667" y="3572997"/>
            <a:ext cx="3383573" cy="3481118"/>
          </a:xfrm>
          <a:prstGeom prst="rect">
            <a:avLst/>
          </a:prstGeom>
        </p:spPr>
      </p:pic>
    </p:spTree>
    <p:extLst>
      <p:ext uri="{BB962C8B-B14F-4D97-AF65-F5344CB8AC3E}">
        <p14:creationId xmlns:p14="http://schemas.microsoft.com/office/powerpoint/2010/main" val="3106284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3715" y="401086"/>
            <a:ext cx="8911687" cy="769792"/>
          </a:xfrm>
        </p:spPr>
        <p:txBody>
          <a:bodyPr>
            <a:normAutofit/>
          </a:bodyPr>
          <a:lstStyle/>
          <a:p>
            <a:r>
              <a:rPr lang="es-DO" dirty="0" smtClean="0"/>
              <a:t>Desventajas de </a:t>
            </a:r>
            <a:r>
              <a:rPr lang="es-DO" dirty="0"/>
              <a:t>PostgreSQL</a:t>
            </a:r>
          </a:p>
        </p:txBody>
      </p:sp>
      <p:sp>
        <p:nvSpPr>
          <p:cNvPr id="3" name="Content Placeholder 2"/>
          <p:cNvSpPr>
            <a:spLocks noGrp="1"/>
          </p:cNvSpPr>
          <p:nvPr>
            <p:ph idx="1"/>
          </p:nvPr>
        </p:nvSpPr>
        <p:spPr>
          <a:xfrm>
            <a:off x="1572322" y="1393902"/>
            <a:ext cx="9932290" cy="4861932"/>
          </a:xfrm>
        </p:spPr>
        <p:txBody>
          <a:bodyPr>
            <a:normAutofit/>
          </a:bodyPr>
          <a:lstStyle/>
          <a:p>
            <a:r>
              <a:rPr lang="es-DO" dirty="0"/>
              <a:t>En comparación con </a:t>
            </a:r>
            <a:r>
              <a:rPr lang="es-DO" dirty="0" err="1"/>
              <a:t>MySQL</a:t>
            </a:r>
            <a:r>
              <a:rPr lang="es-DO" dirty="0"/>
              <a:t> es más lento en inserciones y actualizaciones, ya que cuenta con cabeceras de intersección que no tiene </a:t>
            </a:r>
            <a:r>
              <a:rPr lang="es-DO" dirty="0" err="1"/>
              <a:t>MySQL</a:t>
            </a:r>
            <a:r>
              <a:rPr lang="es-DO" dirty="0"/>
              <a:t>.</a:t>
            </a:r>
          </a:p>
          <a:p>
            <a:r>
              <a:rPr lang="es-DO" dirty="0"/>
              <a:t>Soporte en línea: Hay foros oficiales, pero no hay una ayuda obligatoria.</a:t>
            </a:r>
          </a:p>
          <a:p>
            <a:r>
              <a:rPr lang="es-DO" dirty="0"/>
              <a:t>Consume más recursos que </a:t>
            </a:r>
            <a:r>
              <a:rPr lang="es-DO" dirty="0" err="1"/>
              <a:t>MySQL</a:t>
            </a:r>
            <a:r>
              <a:rPr lang="es-DO" dirty="0"/>
              <a:t>.</a:t>
            </a:r>
          </a:p>
          <a:p>
            <a:r>
              <a:rPr lang="es-DO" dirty="0"/>
              <a:t>La </a:t>
            </a:r>
            <a:r>
              <a:rPr lang="es-DO" dirty="0" err="1"/>
              <a:t>sintaxtis</a:t>
            </a:r>
            <a:r>
              <a:rPr lang="es-DO" dirty="0"/>
              <a:t> de algunos de sus comandos o sentencias no es nada intuitiva.</a:t>
            </a:r>
          </a:p>
        </p:txBody>
      </p:sp>
      <p:pic>
        <p:nvPicPr>
          <p:cNvPr id="4" name="Picture 3"/>
          <p:cNvPicPr/>
          <p:nvPr/>
        </p:nvPicPr>
        <p:blipFill rotWithShape="1">
          <a:blip r:embed="rId2"/>
          <a:srcRect l="15210" t="27573" r="50645" b="17291"/>
          <a:stretch/>
        </p:blipFill>
        <p:spPr bwMode="auto">
          <a:xfrm>
            <a:off x="5029706" y="3590693"/>
            <a:ext cx="2653483" cy="243962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54429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3715" y="401086"/>
            <a:ext cx="8911687" cy="769792"/>
          </a:xfrm>
        </p:spPr>
        <p:txBody>
          <a:bodyPr>
            <a:normAutofit/>
          </a:bodyPr>
          <a:lstStyle/>
          <a:p>
            <a:r>
              <a:rPr lang="en-US" dirty="0"/>
              <a:t>Fuentes </a:t>
            </a:r>
            <a:r>
              <a:rPr lang="en-US" dirty="0" err="1"/>
              <a:t>bibliográficas</a:t>
            </a:r>
            <a:endParaRPr lang="es-DO" dirty="0"/>
          </a:p>
        </p:txBody>
      </p:sp>
      <p:sp>
        <p:nvSpPr>
          <p:cNvPr id="3" name="Content Placeholder 2"/>
          <p:cNvSpPr>
            <a:spLocks noGrp="1"/>
          </p:cNvSpPr>
          <p:nvPr>
            <p:ph idx="1"/>
          </p:nvPr>
        </p:nvSpPr>
        <p:spPr>
          <a:xfrm>
            <a:off x="1572322" y="1393902"/>
            <a:ext cx="9932290" cy="4861932"/>
          </a:xfrm>
        </p:spPr>
        <p:txBody>
          <a:bodyPr>
            <a:normAutofit/>
          </a:bodyPr>
          <a:lstStyle/>
          <a:p>
            <a:r>
              <a:rPr lang="es-DO" dirty="0">
                <a:hlinkClick r:id="rId2"/>
              </a:rPr>
              <a:t>https://blog.pandorafms.org/es/postgresql-10</a:t>
            </a:r>
            <a:r>
              <a:rPr lang="es-DO" dirty="0" smtClean="0">
                <a:hlinkClick r:id="rId2"/>
              </a:rPr>
              <a:t>/</a:t>
            </a:r>
            <a:endParaRPr lang="es-DO" dirty="0" smtClean="0"/>
          </a:p>
          <a:p>
            <a:r>
              <a:rPr lang="es-DO" dirty="0">
                <a:hlinkClick r:id="rId3"/>
              </a:rPr>
              <a:t>https://</a:t>
            </a:r>
            <a:r>
              <a:rPr lang="es-DO" dirty="0" smtClean="0">
                <a:hlinkClick r:id="rId3"/>
              </a:rPr>
              <a:t>es.wikipedia.org/wiki/PostgreSQL</a:t>
            </a:r>
            <a:endParaRPr lang="es-DO" dirty="0" smtClean="0"/>
          </a:p>
          <a:p>
            <a:r>
              <a:rPr lang="es-DO" u="sng" dirty="0">
                <a:hlinkClick r:id="rId4"/>
              </a:rPr>
              <a:t>www.postgresql.org</a:t>
            </a:r>
            <a:endParaRPr lang="es-DO" dirty="0" smtClean="0"/>
          </a:p>
          <a:p>
            <a:r>
              <a:rPr lang="es-DO" dirty="0"/>
              <a:t>https://www.google.com.do/search?q=Uso+de+PostgreSQL&amp;source=lnms&amp;tbm=isch&amp;sa=X&amp;ved=0ahUKEwju2p_C3uLbAhXDzVkKHX7XCtUQ_AUICigB&amp;biw=1654&amp;bih=907</a:t>
            </a:r>
          </a:p>
        </p:txBody>
      </p:sp>
      <p:pic>
        <p:nvPicPr>
          <p:cNvPr id="4" name="Picture 3"/>
          <p:cNvPicPr>
            <a:picLocks noChangeAspect="1"/>
          </p:cNvPicPr>
          <p:nvPr/>
        </p:nvPicPr>
        <p:blipFill>
          <a:blip r:embed="rId5"/>
          <a:stretch>
            <a:fillRect/>
          </a:stretch>
        </p:blipFill>
        <p:spPr>
          <a:xfrm>
            <a:off x="5908743" y="3802565"/>
            <a:ext cx="3372134" cy="3399329"/>
          </a:xfrm>
          <a:prstGeom prst="rect">
            <a:avLst/>
          </a:prstGeom>
        </p:spPr>
      </p:pic>
    </p:spTree>
    <p:extLst>
      <p:ext uri="{BB962C8B-B14F-4D97-AF65-F5344CB8AC3E}">
        <p14:creationId xmlns:p14="http://schemas.microsoft.com/office/powerpoint/2010/main" val="477131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8559" y="624468"/>
            <a:ext cx="8915399" cy="970156"/>
          </a:xfrm>
        </p:spPr>
        <p:txBody>
          <a:bodyPr>
            <a:normAutofit fontScale="90000"/>
          </a:bodyPr>
          <a:lstStyle/>
          <a:p>
            <a:pPr algn="ctr"/>
            <a:r>
              <a:rPr lang="en-US" dirty="0" smtClean="0"/>
              <a:t/>
            </a:r>
            <a:br>
              <a:rPr lang="en-US" dirty="0" smtClean="0"/>
            </a:br>
            <a:r>
              <a:rPr lang="en-US" dirty="0"/>
              <a:t/>
            </a:r>
            <a:br>
              <a:rPr lang="en-US" dirty="0"/>
            </a:br>
            <a:r>
              <a:rPr lang="en-US" dirty="0" smtClean="0"/>
              <a:t>  </a:t>
            </a:r>
            <a:br>
              <a:rPr lang="en-US" dirty="0" smtClean="0"/>
            </a:br>
            <a:r>
              <a:rPr lang="es-DO" dirty="0"/>
              <a:t/>
            </a:r>
            <a:br>
              <a:rPr lang="es-DO" dirty="0"/>
            </a:br>
            <a:r>
              <a:rPr lang="es-DO" dirty="0" smtClean="0"/>
              <a:t>Historia de PostgreSQL</a:t>
            </a:r>
            <a:endParaRPr lang="es-DO" dirty="0"/>
          </a:p>
        </p:txBody>
      </p:sp>
      <p:sp>
        <p:nvSpPr>
          <p:cNvPr id="3" name="Subtitle 2"/>
          <p:cNvSpPr>
            <a:spLocks noGrp="1"/>
          </p:cNvSpPr>
          <p:nvPr>
            <p:ph type="subTitle" idx="1"/>
          </p:nvPr>
        </p:nvSpPr>
        <p:spPr>
          <a:xfrm>
            <a:off x="1895707" y="1393902"/>
            <a:ext cx="9608905" cy="4509761"/>
          </a:xfrm>
        </p:spPr>
        <p:txBody>
          <a:bodyPr>
            <a:normAutofit lnSpcReduction="10000"/>
          </a:bodyPr>
          <a:lstStyle/>
          <a:p>
            <a:pPr algn="ctr"/>
            <a:endParaRPr lang="es-DO" dirty="0" smtClean="0"/>
          </a:p>
          <a:p>
            <a:pPr algn="ctr"/>
            <a:r>
              <a:rPr lang="es-DO" dirty="0" smtClean="0"/>
              <a:t>El </a:t>
            </a:r>
            <a:r>
              <a:rPr lang="es-DO" dirty="0"/>
              <a:t>Sistema Gestor de Bases de Datos Relacionales Orientadas a Objetos conocido como PostgreSQL (y brevemente llamado Postgres95) está derivado del paquete </a:t>
            </a:r>
            <a:r>
              <a:rPr lang="es-DO" dirty="0" err="1"/>
              <a:t>Postgres</a:t>
            </a:r>
            <a:r>
              <a:rPr lang="es-DO" dirty="0"/>
              <a:t> escrito en Berkeley. Con cerca de una década de desarrollo tras él, PostgreSQL es el gestor de bases de datos de código abierto más avanzado hoy en día, ofreciendo control de concurrencia </a:t>
            </a:r>
            <a:r>
              <a:rPr lang="es-DO" dirty="0" err="1"/>
              <a:t>multi</a:t>
            </a:r>
            <a:r>
              <a:rPr lang="es-DO" dirty="0"/>
              <a:t>-versión, soportando casi toda la sintaxis SQL (incluyendo </a:t>
            </a:r>
            <a:r>
              <a:rPr lang="es-DO" dirty="0" err="1"/>
              <a:t>subconsultas</a:t>
            </a:r>
            <a:r>
              <a:rPr lang="es-DO" dirty="0"/>
              <a:t>, transacciones, y tipos y funciones definidas por el usuario), contando también con un amplio conjunto de enlaces con lenguajes de programación (</a:t>
            </a:r>
            <a:r>
              <a:rPr lang="es-DO" dirty="0" smtClean="0"/>
              <a:t>incluyendo </a:t>
            </a:r>
            <a:r>
              <a:rPr lang="es-DO" dirty="0"/>
              <a:t>C, C++, Java, </a:t>
            </a:r>
            <a:r>
              <a:rPr lang="es-DO" dirty="0" err="1"/>
              <a:t>perl</a:t>
            </a:r>
            <a:r>
              <a:rPr lang="es-DO" dirty="0"/>
              <a:t>, </a:t>
            </a:r>
            <a:r>
              <a:rPr lang="es-DO" dirty="0" err="1"/>
              <a:t>tcl</a:t>
            </a:r>
            <a:r>
              <a:rPr lang="es-DO" dirty="0"/>
              <a:t> y </a:t>
            </a:r>
            <a:r>
              <a:rPr lang="es-DO" dirty="0" smtClean="0"/>
              <a:t>Python)</a:t>
            </a:r>
            <a:endParaRPr lang="es-DO" dirty="0"/>
          </a:p>
          <a:p>
            <a:pPr algn="ctr"/>
            <a:r>
              <a:rPr lang="es-DO" dirty="0"/>
              <a:t>El proyecto </a:t>
            </a:r>
            <a:r>
              <a:rPr lang="es-DO" dirty="0" err="1"/>
              <a:t>Postgres</a:t>
            </a:r>
            <a:r>
              <a:rPr lang="es-DO" dirty="0"/>
              <a:t> de Berkeley</a:t>
            </a:r>
          </a:p>
          <a:p>
            <a:pPr algn="ctr"/>
            <a:r>
              <a:rPr lang="es-DO" dirty="0"/>
              <a:t>La implementación del DBMS </a:t>
            </a:r>
            <a:r>
              <a:rPr lang="es-DO" dirty="0" err="1"/>
              <a:t>Postgres</a:t>
            </a:r>
            <a:r>
              <a:rPr lang="es-DO" dirty="0"/>
              <a:t> comenzó en 1986. Los conceptos iniciales para el sistema fueron presentados en </a:t>
            </a:r>
            <a:r>
              <a:rPr lang="es-DO" dirty="0" err="1"/>
              <a:t>The</a:t>
            </a:r>
            <a:r>
              <a:rPr lang="es-DO" dirty="0"/>
              <a:t> </a:t>
            </a:r>
            <a:r>
              <a:rPr lang="es-DO" dirty="0" err="1"/>
              <a:t>Design</a:t>
            </a:r>
            <a:r>
              <a:rPr lang="es-DO" dirty="0"/>
              <a:t> of </a:t>
            </a:r>
            <a:r>
              <a:rPr lang="es-DO" dirty="0" err="1"/>
              <a:t>Postgres</a:t>
            </a:r>
            <a:r>
              <a:rPr lang="es-DO" dirty="0"/>
              <a:t> y la definición del modelo de datos inicial apareció en </a:t>
            </a:r>
            <a:r>
              <a:rPr lang="es-DO" dirty="0" err="1"/>
              <a:t>The</a:t>
            </a:r>
            <a:r>
              <a:rPr lang="es-DO" dirty="0"/>
              <a:t> </a:t>
            </a:r>
            <a:r>
              <a:rPr lang="es-DO" dirty="0" err="1"/>
              <a:t>Postgres</a:t>
            </a:r>
            <a:r>
              <a:rPr lang="es-DO" dirty="0"/>
              <a:t> Data </a:t>
            </a:r>
            <a:r>
              <a:rPr lang="es-DO" dirty="0" err="1"/>
              <a:t>Model</a:t>
            </a:r>
            <a:r>
              <a:rPr lang="es-DO" dirty="0"/>
              <a:t>. El diseño del sistema de reglas fue descrito en ese momento en </a:t>
            </a:r>
            <a:r>
              <a:rPr lang="es-DO" dirty="0" err="1"/>
              <a:t>The</a:t>
            </a:r>
            <a:r>
              <a:rPr lang="es-DO" dirty="0"/>
              <a:t> </a:t>
            </a:r>
            <a:r>
              <a:rPr lang="es-DO" dirty="0" err="1"/>
              <a:t>Design</a:t>
            </a:r>
            <a:r>
              <a:rPr lang="es-DO" dirty="0"/>
              <a:t> of </a:t>
            </a:r>
            <a:r>
              <a:rPr lang="es-DO" dirty="0" err="1"/>
              <a:t>the</a:t>
            </a:r>
            <a:r>
              <a:rPr lang="es-DO" dirty="0"/>
              <a:t> </a:t>
            </a:r>
            <a:r>
              <a:rPr lang="es-DO" dirty="0" err="1"/>
              <a:t>Postgres</a:t>
            </a:r>
            <a:r>
              <a:rPr lang="es-DO" dirty="0"/>
              <a:t> Rules </a:t>
            </a:r>
            <a:r>
              <a:rPr lang="es-DO" dirty="0" err="1"/>
              <a:t>System</a:t>
            </a:r>
            <a:r>
              <a:rPr lang="es-DO" dirty="0"/>
              <a:t>. La lógica y arquitectura del gestor de almacenamiento fueron detalladas en </a:t>
            </a:r>
            <a:r>
              <a:rPr lang="es-DO" dirty="0" err="1"/>
              <a:t>The</a:t>
            </a:r>
            <a:r>
              <a:rPr lang="es-DO" dirty="0"/>
              <a:t> </a:t>
            </a:r>
            <a:r>
              <a:rPr lang="es-DO" dirty="0" err="1"/>
              <a:t>Postgres</a:t>
            </a:r>
            <a:r>
              <a:rPr lang="es-DO" dirty="0"/>
              <a:t> Storage </a:t>
            </a:r>
            <a:r>
              <a:rPr lang="es-DO" dirty="0" err="1"/>
              <a:t>System</a:t>
            </a:r>
            <a:r>
              <a:rPr lang="es-DO" dirty="0"/>
              <a:t>.</a:t>
            </a:r>
          </a:p>
          <a:p>
            <a:pPr algn="ctr"/>
            <a:endParaRPr lang="es-DO" dirty="0"/>
          </a:p>
        </p:txBody>
      </p:sp>
      <p:pic>
        <p:nvPicPr>
          <p:cNvPr id="4" name="Picture 3"/>
          <p:cNvPicPr>
            <a:picLocks noChangeAspect="1"/>
          </p:cNvPicPr>
          <p:nvPr/>
        </p:nvPicPr>
        <p:blipFill>
          <a:blip r:embed="rId2"/>
          <a:stretch>
            <a:fillRect/>
          </a:stretch>
        </p:blipFill>
        <p:spPr>
          <a:xfrm>
            <a:off x="964721" y="448072"/>
            <a:ext cx="1286367" cy="1322947"/>
          </a:xfrm>
          <a:prstGeom prst="rect">
            <a:avLst/>
          </a:prstGeom>
        </p:spPr>
      </p:pic>
      <p:pic>
        <p:nvPicPr>
          <p:cNvPr id="5" name="Picture 4" descr="Postgresql elephant.sv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10840371" y="5524521"/>
            <a:ext cx="976475" cy="1148576"/>
          </a:xfrm>
          <a:prstGeom prst="rect">
            <a:avLst/>
          </a:prstGeom>
          <a:noFill/>
          <a:ln>
            <a:noFill/>
          </a:ln>
        </p:spPr>
      </p:pic>
    </p:spTree>
    <p:extLst>
      <p:ext uri="{BB962C8B-B14F-4D97-AF65-F5344CB8AC3E}">
        <p14:creationId xmlns:p14="http://schemas.microsoft.com/office/powerpoint/2010/main" val="3631601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99642" y="446050"/>
            <a:ext cx="8915399" cy="1081669"/>
          </a:xfrm>
        </p:spPr>
        <p:txBody>
          <a:bodyPr>
            <a:normAutofit/>
          </a:bodyPr>
          <a:lstStyle/>
          <a:p>
            <a:r>
              <a:rPr lang="es-DO" dirty="0"/>
              <a:t>Historia de PostgreSQL</a:t>
            </a:r>
          </a:p>
        </p:txBody>
      </p:sp>
      <p:sp>
        <p:nvSpPr>
          <p:cNvPr id="3" name="Subtitle 2"/>
          <p:cNvSpPr>
            <a:spLocks noGrp="1"/>
          </p:cNvSpPr>
          <p:nvPr>
            <p:ph type="subTitle" idx="1"/>
          </p:nvPr>
        </p:nvSpPr>
        <p:spPr>
          <a:xfrm>
            <a:off x="2209005" y="1527719"/>
            <a:ext cx="9296671" cy="4509761"/>
          </a:xfrm>
        </p:spPr>
        <p:txBody>
          <a:bodyPr>
            <a:normAutofit/>
          </a:bodyPr>
          <a:lstStyle/>
          <a:p>
            <a:r>
              <a:rPr lang="es-DO" dirty="0" err="1"/>
              <a:t>Postgres</a:t>
            </a:r>
            <a:r>
              <a:rPr lang="es-DO" dirty="0"/>
              <a:t> ha pasado por varias revisiones importantes desde entonces. El primer sistema de pruebas fue operacional en 1987 y fue mostrado en la Conferencia ACM-SIGMOD de 1988. Lanzamos la Versión 1, descrita en </a:t>
            </a:r>
            <a:r>
              <a:rPr lang="es-DO" dirty="0" err="1"/>
              <a:t>The</a:t>
            </a:r>
            <a:r>
              <a:rPr lang="es-DO" dirty="0"/>
              <a:t> </a:t>
            </a:r>
            <a:r>
              <a:rPr lang="es-DO" dirty="0" err="1"/>
              <a:t>Implementation</a:t>
            </a:r>
            <a:r>
              <a:rPr lang="es-DO" dirty="0"/>
              <a:t> of </a:t>
            </a:r>
            <a:r>
              <a:rPr lang="es-DO" dirty="0" err="1"/>
              <a:t>Postgres</a:t>
            </a:r>
            <a:r>
              <a:rPr lang="es-DO" dirty="0"/>
              <a:t>, a unos pocos usuarios externos en Junio de 1989. En respuesta a una crítica del primer sistema de reglas (A </a:t>
            </a:r>
            <a:r>
              <a:rPr lang="es-DO" dirty="0" err="1"/>
              <a:t>Commentary</a:t>
            </a:r>
            <a:r>
              <a:rPr lang="es-DO" dirty="0"/>
              <a:t> </a:t>
            </a:r>
            <a:r>
              <a:rPr lang="es-DO" dirty="0" err="1"/>
              <a:t>on</a:t>
            </a:r>
            <a:r>
              <a:rPr lang="es-DO" dirty="0"/>
              <a:t> </a:t>
            </a:r>
            <a:r>
              <a:rPr lang="es-DO" dirty="0" err="1"/>
              <a:t>the</a:t>
            </a:r>
            <a:r>
              <a:rPr lang="es-DO" dirty="0"/>
              <a:t> </a:t>
            </a:r>
            <a:r>
              <a:rPr lang="es-DO" dirty="0" err="1"/>
              <a:t>Postgres</a:t>
            </a:r>
            <a:r>
              <a:rPr lang="es-DO" dirty="0"/>
              <a:t> Rules </a:t>
            </a:r>
            <a:r>
              <a:rPr lang="es-DO" dirty="0" err="1"/>
              <a:t>System</a:t>
            </a:r>
            <a:r>
              <a:rPr lang="es-DO" dirty="0"/>
              <a:t>), éste fue rediseñado (</a:t>
            </a:r>
            <a:r>
              <a:rPr lang="es-DO" dirty="0" err="1"/>
              <a:t>On</a:t>
            </a:r>
            <a:r>
              <a:rPr lang="es-DO" dirty="0"/>
              <a:t> Rules, </a:t>
            </a:r>
            <a:r>
              <a:rPr lang="es-DO" dirty="0" err="1"/>
              <a:t>Procedures</a:t>
            </a:r>
            <a:r>
              <a:rPr lang="es-DO" dirty="0"/>
              <a:t>, </a:t>
            </a:r>
            <a:r>
              <a:rPr lang="es-DO" dirty="0" err="1"/>
              <a:t>Caching</a:t>
            </a:r>
            <a:r>
              <a:rPr lang="es-DO" dirty="0"/>
              <a:t> and </a:t>
            </a:r>
            <a:r>
              <a:rPr lang="es-DO" dirty="0" err="1"/>
              <a:t>Views</a:t>
            </a:r>
            <a:r>
              <a:rPr lang="es-DO" dirty="0"/>
              <a:t> in </a:t>
            </a:r>
            <a:r>
              <a:rPr lang="es-DO" dirty="0" err="1"/>
              <a:t>Database</a:t>
            </a:r>
            <a:r>
              <a:rPr lang="es-DO" dirty="0"/>
              <a:t> </a:t>
            </a:r>
            <a:r>
              <a:rPr lang="es-DO" dirty="0" err="1"/>
              <a:t>Systems</a:t>
            </a:r>
            <a:r>
              <a:rPr lang="es-DO" dirty="0"/>
              <a:t>) y la Versión 2, que salió en Junio de 1990, lo incorporaba. La Versión 3 apareció en 1991 y añadió una implementación para múltiples gestores de almacenamiento, un ejecutor de consultas mejorado y un sistema de reescritura de reglas nuevo. En su mayor parte, las siguientes versiones hasta el lanzamiento de Postgres95 (ver más abajo) se centraron en mejorar la portabilidad y la fiabilidad</a:t>
            </a:r>
            <a:r>
              <a:rPr lang="es-DO" dirty="0" smtClean="0"/>
              <a:t>.</a:t>
            </a:r>
          </a:p>
          <a:p>
            <a:r>
              <a:rPr lang="es-DO" dirty="0" err="1"/>
              <a:t>Postgres</a:t>
            </a:r>
            <a:r>
              <a:rPr lang="es-DO" dirty="0"/>
              <a:t> llegó a ser el principal gestor de datos para el proyecto científico de computación Sequoia 2000 a finales de 1992.</a:t>
            </a:r>
            <a:endParaRPr lang="es-DO" dirty="0"/>
          </a:p>
        </p:txBody>
      </p:sp>
      <p:pic>
        <p:nvPicPr>
          <p:cNvPr id="4" name="Picture 3"/>
          <p:cNvPicPr>
            <a:picLocks noChangeAspect="1"/>
          </p:cNvPicPr>
          <p:nvPr/>
        </p:nvPicPr>
        <p:blipFill>
          <a:blip r:embed="rId2"/>
          <a:stretch>
            <a:fillRect/>
          </a:stretch>
        </p:blipFill>
        <p:spPr>
          <a:xfrm>
            <a:off x="5621589" y="5602252"/>
            <a:ext cx="859611" cy="1072989"/>
          </a:xfrm>
          <a:prstGeom prst="rect">
            <a:avLst/>
          </a:prstGeom>
        </p:spPr>
      </p:pic>
      <p:pic>
        <p:nvPicPr>
          <p:cNvPr id="5" name="Picture 4"/>
          <p:cNvPicPr>
            <a:picLocks noChangeAspect="1"/>
          </p:cNvPicPr>
          <p:nvPr/>
        </p:nvPicPr>
        <p:blipFill>
          <a:blip r:embed="rId3"/>
          <a:stretch>
            <a:fillRect/>
          </a:stretch>
        </p:blipFill>
        <p:spPr>
          <a:xfrm>
            <a:off x="922638" y="446050"/>
            <a:ext cx="1286367" cy="1322947"/>
          </a:xfrm>
          <a:prstGeom prst="rect">
            <a:avLst/>
          </a:prstGeom>
        </p:spPr>
      </p:pic>
    </p:spTree>
    <p:extLst>
      <p:ext uri="{BB962C8B-B14F-4D97-AF65-F5344CB8AC3E}">
        <p14:creationId xmlns:p14="http://schemas.microsoft.com/office/powerpoint/2010/main" val="2745784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21945" y="189572"/>
            <a:ext cx="8915399" cy="1081669"/>
          </a:xfrm>
        </p:spPr>
        <p:txBody>
          <a:bodyPr>
            <a:normAutofit/>
          </a:bodyPr>
          <a:lstStyle/>
          <a:p>
            <a:r>
              <a:rPr lang="es-DO" dirty="0"/>
              <a:t>Historia de PostgreSQL</a:t>
            </a:r>
          </a:p>
        </p:txBody>
      </p:sp>
      <p:sp>
        <p:nvSpPr>
          <p:cNvPr id="3" name="Subtitle 2"/>
          <p:cNvSpPr>
            <a:spLocks noGrp="1"/>
          </p:cNvSpPr>
          <p:nvPr>
            <p:ph type="subTitle" idx="1"/>
          </p:nvPr>
        </p:nvSpPr>
        <p:spPr>
          <a:xfrm>
            <a:off x="1862255" y="1393902"/>
            <a:ext cx="9642358" cy="4509761"/>
          </a:xfrm>
        </p:spPr>
        <p:txBody>
          <a:bodyPr>
            <a:normAutofit/>
          </a:bodyPr>
          <a:lstStyle/>
          <a:p>
            <a:r>
              <a:rPr lang="es-DO" dirty="0"/>
              <a:t>. El tamaño de la comunidad de usuarios externos casi se duplicó durante 1993. Pronto se hizo obvio que el mantenimiento del código y las tareas de soporte estaban ocupando tiempo que debía dedicarse a la investigación. En un esfuerzo por reducir esta carga, el proyecto terminó oficialmente con la Versión 4.2</a:t>
            </a:r>
            <a:r>
              <a:rPr lang="es-DO" dirty="0" smtClean="0"/>
              <a:t>.</a:t>
            </a:r>
          </a:p>
          <a:p>
            <a:r>
              <a:rPr lang="es-DO" dirty="0"/>
              <a:t>En 1994, Andrew Yu y Jolly </a:t>
            </a:r>
            <a:r>
              <a:rPr lang="es-DO" dirty="0" err="1"/>
              <a:t>Chen</a:t>
            </a:r>
            <a:r>
              <a:rPr lang="es-DO" dirty="0"/>
              <a:t> añadieron un intérprete de </a:t>
            </a:r>
            <a:r>
              <a:rPr lang="es-DO" dirty="0" err="1"/>
              <a:t>lenguage</a:t>
            </a:r>
            <a:r>
              <a:rPr lang="es-DO" dirty="0"/>
              <a:t> SQL a </a:t>
            </a:r>
            <a:r>
              <a:rPr lang="es-DO" dirty="0" err="1"/>
              <a:t>Postgres</a:t>
            </a:r>
            <a:r>
              <a:rPr lang="es-DO" dirty="0" smtClean="0"/>
              <a:t>.</a:t>
            </a:r>
          </a:p>
          <a:p>
            <a:r>
              <a:rPr lang="es-DO" dirty="0"/>
              <a:t>El código de Postgres95 fue adaptado a ANSI C y su tamaño reducido en un 25</a:t>
            </a:r>
            <a:r>
              <a:rPr lang="es-DO" dirty="0" smtClean="0"/>
              <a:t>%.</a:t>
            </a:r>
          </a:p>
          <a:p>
            <a:r>
              <a:rPr lang="es-DO" dirty="0"/>
              <a:t>El </a:t>
            </a:r>
            <a:r>
              <a:rPr lang="es-DO" dirty="0" smtClean="0"/>
              <a:t>lenguaje </a:t>
            </a:r>
            <a:r>
              <a:rPr lang="es-DO" dirty="0"/>
              <a:t>de consultas </a:t>
            </a:r>
            <a:r>
              <a:rPr lang="es-DO" dirty="0" err="1"/>
              <a:t>Postquel</a:t>
            </a:r>
            <a:r>
              <a:rPr lang="es-DO" dirty="0"/>
              <a:t> fue reemplazado con SQL (implementado en el servidor</a:t>
            </a:r>
            <a:r>
              <a:rPr lang="es-DO" dirty="0" smtClean="0"/>
              <a:t>).</a:t>
            </a:r>
          </a:p>
          <a:p>
            <a:r>
              <a:rPr lang="es-DO" dirty="0"/>
              <a:t>La velocidad del código del motor de datos ha sido incrementada aproximadamente en un 20-40%, y su tiempo de arranque ha bajado el 80% desde que la versión 6.0 fue lanzada</a:t>
            </a:r>
            <a:endParaRPr lang="es-DO" dirty="0"/>
          </a:p>
        </p:txBody>
      </p:sp>
      <p:pic>
        <p:nvPicPr>
          <p:cNvPr id="4" name="Picture 3"/>
          <p:cNvPicPr>
            <a:picLocks noChangeAspect="1"/>
          </p:cNvPicPr>
          <p:nvPr/>
        </p:nvPicPr>
        <p:blipFill>
          <a:blip r:embed="rId2"/>
          <a:stretch>
            <a:fillRect/>
          </a:stretch>
        </p:blipFill>
        <p:spPr>
          <a:xfrm>
            <a:off x="713548" y="370014"/>
            <a:ext cx="1286367" cy="1322947"/>
          </a:xfrm>
          <a:prstGeom prst="rect">
            <a:avLst/>
          </a:prstGeom>
        </p:spPr>
      </p:pic>
    </p:spTree>
    <p:extLst>
      <p:ext uri="{BB962C8B-B14F-4D97-AF65-F5344CB8AC3E}">
        <p14:creationId xmlns:p14="http://schemas.microsoft.com/office/powerpoint/2010/main" val="2993260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21945" y="189572"/>
            <a:ext cx="8915399" cy="1081669"/>
          </a:xfrm>
        </p:spPr>
        <p:txBody>
          <a:bodyPr>
            <a:normAutofit/>
          </a:bodyPr>
          <a:lstStyle/>
          <a:p>
            <a:r>
              <a:rPr lang="es-DO" dirty="0"/>
              <a:t>U</a:t>
            </a:r>
            <a:r>
              <a:rPr lang="es-DO" dirty="0" smtClean="0"/>
              <a:t>so </a:t>
            </a:r>
            <a:r>
              <a:rPr lang="es-DO" dirty="0"/>
              <a:t>de PostgreSQL</a:t>
            </a:r>
          </a:p>
        </p:txBody>
      </p:sp>
      <p:sp>
        <p:nvSpPr>
          <p:cNvPr id="3" name="Subtitle 2"/>
          <p:cNvSpPr>
            <a:spLocks noGrp="1"/>
          </p:cNvSpPr>
          <p:nvPr>
            <p:ph type="subTitle" idx="1"/>
          </p:nvPr>
        </p:nvSpPr>
        <p:spPr>
          <a:xfrm>
            <a:off x="1862255" y="1393902"/>
            <a:ext cx="9642358" cy="4509761"/>
          </a:xfrm>
        </p:spPr>
        <p:txBody>
          <a:bodyPr>
            <a:normAutofit/>
          </a:bodyPr>
          <a:lstStyle/>
          <a:p>
            <a:r>
              <a:rPr lang="es-DO" dirty="0"/>
              <a:t>. PostgreSQL es un sistema de gestión de bases de datos relacional orientado a objetos y libre, publicado bajo la licencia PostgreSQL,1​ similar a la BSD o la MIT.</a:t>
            </a:r>
          </a:p>
          <a:p>
            <a:pPr marL="285750" indent="-285750">
              <a:buFont typeface="Wingdings" panose="05000000000000000000" pitchFamily="2" charset="2"/>
              <a:buChar char="v"/>
            </a:pPr>
            <a:r>
              <a:rPr lang="es-DO" dirty="0"/>
              <a:t>	Revisa el correo. Servicios de escaneo de virus basado en servidor ofrecidos por McAfee, </a:t>
            </a:r>
            <a:r>
              <a:rPr lang="es-DO" dirty="0" err="1"/>
              <a:t>Trend</a:t>
            </a:r>
            <a:r>
              <a:rPr lang="es-DO" dirty="0"/>
              <a:t> Micro, </a:t>
            </a:r>
            <a:r>
              <a:rPr lang="es-DO" dirty="0" err="1"/>
              <a:t>Comodo</a:t>
            </a:r>
            <a:r>
              <a:rPr lang="es-DO" dirty="0"/>
              <a:t>, Project </a:t>
            </a:r>
            <a:r>
              <a:rPr lang="es-DO" dirty="0" err="1"/>
              <a:t>Honey</a:t>
            </a:r>
            <a:r>
              <a:rPr lang="es-DO" dirty="0"/>
              <a:t> </a:t>
            </a:r>
            <a:r>
              <a:rPr lang="es-DO" dirty="0" err="1"/>
              <a:t>Pot</a:t>
            </a:r>
            <a:r>
              <a:rPr lang="es-DO" dirty="0"/>
              <a:t> y otras empresas más reservadas usan PostgreSQL.</a:t>
            </a:r>
          </a:p>
          <a:p>
            <a:pPr marL="285750" indent="-285750">
              <a:buFont typeface="Wingdings" panose="05000000000000000000" pitchFamily="2" charset="2"/>
              <a:buChar char="v"/>
            </a:pPr>
            <a:r>
              <a:rPr lang="es-DO" dirty="0"/>
              <a:t>	Escucha música en </a:t>
            </a:r>
            <a:r>
              <a:rPr lang="es-DO" dirty="0" err="1"/>
              <a:t>LastFM</a:t>
            </a:r>
            <a:r>
              <a:rPr lang="es-DO" dirty="0"/>
              <a:t>, un usuario de PostgreSQL a largo plazo.</a:t>
            </a:r>
          </a:p>
          <a:p>
            <a:pPr marL="285750" indent="-285750">
              <a:buFont typeface="Wingdings" panose="05000000000000000000" pitchFamily="2" charset="2"/>
              <a:buChar char="v"/>
            </a:pPr>
            <a:r>
              <a:rPr lang="es-DO" dirty="0" smtClean="0"/>
              <a:t>Llama </a:t>
            </a:r>
            <a:r>
              <a:rPr lang="es-DO" dirty="0"/>
              <a:t>por Skype. Skype usa PostgreSQL para almacenar toda la actividad de chat y de llamadas por Skype. La llamada se </a:t>
            </a:r>
            <a:r>
              <a:rPr lang="es-DO" dirty="0" err="1"/>
              <a:t>enruta</a:t>
            </a:r>
            <a:r>
              <a:rPr lang="es-DO" dirty="0"/>
              <a:t> a través de un servicio VOIP externo, que se ejecuta en </a:t>
            </a:r>
            <a:r>
              <a:rPr lang="es-DO" dirty="0" err="1"/>
              <a:t>Asterisk</a:t>
            </a:r>
            <a:r>
              <a:rPr lang="es-DO" dirty="0"/>
              <a:t>, que también usa PostgreSQL.</a:t>
            </a:r>
          </a:p>
          <a:p>
            <a:pPr marL="285750" indent="-285750">
              <a:buFont typeface="Wingdings" panose="05000000000000000000" pitchFamily="2" charset="2"/>
              <a:buChar char="v"/>
            </a:pPr>
            <a:r>
              <a:rPr lang="es-DO" dirty="0"/>
              <a:t>	Aborda un vuelo hacia Boston. La Autoridad de Aviación Federal migró de Oracle a PostgreSQL para dar seguimiento a información crítica sobre el diseño de todos los aeropuertos en los Estados Unidos. La FFA exige que todos los nuevos proyectos SIG de base de datos en la organización lo usen.</a:t>
            </a:r>
          </a:p>
        </p:txBody>
      </p:sp>
      <p:pic>
        <p:nvPicPr>
          <p:cNvPr id="4" name="Picture 3"/>
          <p:cNvPicPr>
            <a:picLocks noChangeAspect="1"/>
          </p:cNvPicPr>
          <p:nvPr/>
        </p:nvPicPr>
        <p:blipFill>
          <a:blip r:embed="rId2"/>
          <a:stretch>
            <a:fillRect/>
          </a:stretch>
        </p:blipFill>
        <p:spPr>
          <a:xfrm>
            <a:off x="575888" y="448072"/>
            <a:ext cx="1286367" cy="1322947"/>
          </a:xfrm>
          <a:prstGeom prst="rect">
            <a:avLst/>
          </a:prstGeom>
        </p:spPr>
      </p:pic>
    </p:spTree>
    <p:extLst>
      <p:ext uri="{BB962C8B-B14F-4D97-AF65-F5344CB8AC3E}">
        <p14:creationId xmlns:p14="http://schemas.microsoft.com/office/powerpoint/2010/main" val="173919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DO" dirty="0" err="1"/>
              <a:t>Caracteristicas</a:t>
            </a:r>
            <a:r>
              <a:rPr lang="es-DO" dirty="0"/>
              <a:t> de PostgreSQL</a:t>
            </a:r>
          </a:p>
        </p:txBody>
      </p:sp>
      <p:sp>
        <p:nvSpPr>
          <p:cNvPr id="3" name="Content Placeholder 2"/>
          <p:cNvSpPr>
            <a:spLocks noGrp="1"/>
          </p:cNvSpPr>
          <p:nvPr>
            <p:ph idx="1"/>
          </p:nvPr>
        </p:nvSpPr>
        <p:spPr/>
        <p:txBody>
          <a:bodyPr>
            <a:normAutofit fontScale="92500" lnSpcReduction="10000"/>
          </a:bodyPr>
          <a:lstStyle/>
          <a:p>
            <a:r>
              <a:rPr lang="es-DO" dirty="0"/>
              <a:t>PostgreSQL es un servidor de base de datos objeto relacional libre, ya que incluye características de la orientación a objetos, como puede ser la herencia, tipos de datos, funciones, restricciones, disparadores, reglas e integridad transaccional, liberado bajo la licencia BSD. ... Actualmente estos son llamados objetos</a:t>
            </a:r>
            <a:r>
              <a:rPr lang="es-DO" dirty="0" smtClean="0"/>
              <a:t>.</a:t>
            </a:r>
          </a:p>
          <a:p>
            <a:r>
              <a:rPr lang="es-DO" dirty="0"/>
              <a:t>Corre en casi todos los principales sistemas operativos : Linux, Unix, </a:t>
            </a:r>
            <a:r>
              <a:rPr lang="es-DO" dirty="0" err="1"/>
              <a:t>BSDs</a:t>
            </a:r>
            <a:r>
              <a:rPr lang="es-DO" dirty="0"/>
              <a:t>, Mac OS, </a:t>
            </a:r>
            <a:r>
              <a:rPr lang="es-DO" dirty="0" err="1"/>
              <a:t>Beos</a:t>
            </a:r>
            <a:r>
              <a:rPr lang="es-DO" dirty="0"/>
              <a:t>, Windows, etc. (34) </a:t>
            </a:r>
            <a:endParaRPr lang="es-DO" dirty="0" smtClean="0"/>
          </a:p>
          <a:p>
            <a:r>
              <a:rPr lang="es-DO" dirty="0" smtClean="0"/>
              <a:t>Documentación </a:t>
            </a:r>
            <a:r>
              <a:rPr lang="es-DO" dirty="0"/>
              <a:t>muy bien organizada, pública y libre, con comentarios de los propios usuarios</a:t>
            </a:r>
            <a:r>
              <a:rPr lang="es-DO" dirty="0" smtClean="0"/>
              <a:t>.</a:t>
            </a:r>
          </a:p>
          <a:p>
            <a:r>
              <a:rPr lang="es-DO" dirty="0" smtClean="0"/>
              <a:t>  </a:t>
            </a:r>
            <a:r>
              <a:rPr lang="es-DO" dirty="0"/>
              <a:t>Comunidades muy activas, varias comunidades en castellano. </a:t>
            </a:r>
            <a:endParaRPr lang="es-DO" dirty="0" smtClean="0"/>
          </a:p>
          <a:p>
            <a:r>
              <a:rPr lang="es-DO" dirty="0" smtClean="0"/>
              <a:t> </a:t>
            </a:r>
            <a:r>
              <a:rPr lang="es-DO" dirty="0"/>
              <a:t>Bajo  Costo de Propiedad Total (TCO) y rápido  Retorno de la Inversión Inicial (ROI) </a:t>
            </a:r>
            <a:endParaRPr lang="es-DO" dirty="0" smtClean="0"/>
          </a:p>
          <a:p>
            <a:r>
              <a:rPr lang="es-DO" dirty="0" smtClean="0"/>
              <a:t> </a:t>
            </a:r>
            <a:r>
              <a:rPr lang="es-DO" dirty="0"/>
              <a:t>Altamente adaptable a las necesidades del cliente. </a:t>
            </a:r>
          </a:p>
        </p:txBody>
      </p:sp>
      <p:pic>
        <p:nvPicPr>
          <p:cNvPr id="4" name="Picture 3"/>
          <p:cNvPicPr>
            <a:picLocks noChangeAspect="1"/>
          </p:cNvPicPr>
          <p:nvPr/>
        </p:nvPicPr>
        <p:blipFill>
          <a:blip r:embed="rId2"/>
          <a:stretch>
            <a:fillRect/>
          </a:stretch>
        </p:blipFill>
        <p:spPr>
          <a:xfrm>
            <a:off x="10537772" y="5478348"/>
            <a:ext cx="1286367" cy="1322947"/>
          </a:xfrm>
          <a:prstGeom prst="rect">
            <a:avLst/>
          </a:prstGeom>
        </p:spPr>
      </p:pic>
      <p:pic>
        <p:nvPicPr>
          <p:cNvPr id="5" name="Picture 4"/>
          <p:cNvPicPr>
            <a:picLocks noChangeAspect="1"/>
          </p:cNvPicPr>
          <p:nvPr/>
        </p:nvPicPr>
        <p:blipFill>
          <a:blip r:embed="rId3"/>
          <a:stretch>
            <a:fillRect/>
          </a:stretch>
        </p:blipFill>
        <p:spPr>
          <a:xfrm>
            <a:off x="667668" y="1905000"/>
            <a:ext cx="1511939" cy="1524132"/>
          </a:xfrm>
          <a:prstGeom prst="rect">
            <a:avLst/>
          </a:prstGeom>
        </p:spPr>
      </p:pic>
    </p:spTree>
    <p:extLst>
      <p:ext uri="{BB962C8B-B14F-4D97-AF65-F5344CB8AC3E}">
        <p14:creationId xmlns:p14="http://schemas.microsoft.com/office/powerpoint/2010/main" val="33977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3715" y="401086"/>
            <a:ext cx="8911687" cy="769792"/>
          </a:xfrm>
        </p:spPr>
        <p:txBody>
          <a:bodyPr/>
          <a:lstStyle/>
          <a:p>
            <a:r>
              <a:rPr lang="es-DO" dirty="0" smtClean="0"/>
              <a:t>Funcionalidades de </a:t>
            </a:r>
            <a:r>
              <a:rPr lang="es-DO" dirty="0"/>
              <a:t>PostgreSQL</a:t>
            </a:r>
          </a:p>
        </p:txBody>
      </p:sp>
      <p:sp>
        <p:nvSpPr>
          <p:cNvPr id="3" name="Content Placeholder 2"/>
          <p:cNvSpPr>
            <a:spLocks noGrp="1"/>
          </p:cNvSpPr>
          <p:nvPr>
            <p:ph idx="1"/>
          </p:nvPr>
        </p:nvSpPr>
        <p:spPr>
          <a:xfrm>
            <a:off x="1572322" y="1393902"/>
            <a:ext cx="9932290" cy="4861932"/>
          </a:xfrm>
        </p:spPr>
        <p:txBody>
          <a:bodyPr>
            <a:normAutofit fontScale="70000" lnSpcReduction="20000"/>
          </a:bodyPr>
          <a:lstStyle/>
          <a:p>
            <a:r>
              <a:rPr lang="es-DO" dirty="0"/>
              <a:t>Bloques de código que se ejecutan en el servidor. Pueden ser escritos en varios lenguajes, con la potencia que cada uno de ellos da, desde las operaciones básicas de programación, tales como bifurcaciones y bucles, hasta las complejidades de la programación orientada a objetos o la programación funcional. </a:t>
            </a:r>
            <a:r>
              <a:rPr lang="es-DO" dirty="0" err="1"/>
              <a:t>Ademas</a:t>
            </a:r>
            <a:r>
              <a:rPr lang="es-DO" dirty="0"/>
              <a:t> entre esos lenguajes puede usar </a:t>
            </a:r>
            <a:r>
              <a:rPr lang="es-DO" dirty="0" err="1"/>
              <a:t>codigos</a:t>
            </a:r>
            <a:r>
              <a:rPr lang="es-DO" dirty="0"/>
              <a:t> como:(9ut0 3l 9u3 l0 l3a) entre muchos </a:t>
            </a:r>
            <a:r>
              <a:rPr lang="es-DO" dirty="0" smtClean="0"/>
              <a:t>otros.</a:t>
            </a:r>
          </a:p>
          <a:p>
            <a:r>
              <a:rPr lang="es-DO" dirty="0" smtClean="0"/>
              <a:t>Los </a:t>
            </a:r>
            <a:r>
              <a:rPr lang="es-DO" dirty="0"/>
              <a:t>disparadores (</a:t>
            </a:r>
            <a:r>
              <a:rPr lang="es-DO" dirty="0" err="1"/>
              <a:t>triggers</a:t>
            </a:r>
            <a:r>
              <a:rPr lang="es-DO" dirty="0"/>
              <a:t> en inglés) son funciones enlazadas a operaciones sobre los </a:t>
            </a:r>
            <a:r>
              <a:rPr lang="es-DO" dirty="0" smtClean="0"/>
              <a:t>datos.</a:t>
            </a:r>
          </a:p>
          <a:p>
            <a:r>
              <a:rPr lang="es-DO" dirty="0" smtClean="0"/>
              <a:t>Algunos </a:t>
            </a:r>
            <a:r>
              <a:rPr lang="es-DO" dirty="0"/>
              <a:t>de los lenguajes que se pueden usar son los </a:t>
            </a:r>
            <a:r>
              <a:rPr lang="es-DO" dirty="0" smtClean="0"/>
              <a:t>siguientes:</a:t>
            </a:r>
          </a:p>
          <a:p>
            <a:r>
              <a:rPr lang="es-DO" dirty="0" smtClean="0"/>
              <a:t>Un </a:t>
            </a:r>
            <a:r>
              <a:rPr lang="es-DO" dirty="0"/>
              <a:t>lenguaje propio llamado PL/</a:t>
            </a:r>
            <a:r>
              <a:rPr lang="es-DO" dirty="0" err="1"/>
              <a:t>PgSQL</a:t>
            </a:r>
            <a:r>
              <a:rPr lang="es-DO" dirty="0"/>
              <a:t> (similar al PL/SQL de </a:t>
            </a:r>
            <a:r>
              <a:rPr lang="es-DO" dirty="0" err="1"/>
              <a:t>oracle</a:t>
            </a:r>
            <a:r>
              <a:rPr lang="es-DO" dirty="0"/>
              <a:t>).</a:t>
            </a:r>
          </a:p>
          <a:p>
            <a:r>
              <a:rPr lang="es-DO" dirty="0"/>
              <a:t>C.</a:t>
            </a:r>
          </a:p>
          <a:p>
            <a:r>
              <a:rPr lang="es-DO" dirty="0"/>
              <a:t>C++.</a:t>
            </a:r>
          </a:p>
          <a:p>
            <a:r>
              <a:rPr lang="es-DO" dirty="0"/>
              <a:t>Java PL/Java web.</a:t>
            </a:r>
          </a:p>
          <a:p>
            <a:r>
              <a:rPr lang="es-DO" dirty="0"/>
              <a:t>PL/Perl.</a:t>
            </a:r>
          </a:p>
          <a:p>
            <a:r>
              <a:rPr lang="es-DO" dirty="0" err="1"/>
              <a:t>plPHP</a:t>
            </a:r>
            <a:r>
              <a:rPr lang="es-DO" dirty="0"/>
              <a:t>.</a:t>
            </a:r>
          </a:p>
          <a:p>
            <a:r>
              <a:rPr lang="es-DO" dirty="0"/>
              <a:t>PL/Python.</a:t>
            </a:r>
          </a:p>
          <a:p>
            <a:r>
              <a:rPr lang="es-DO" dirty="0"/>
              <a:t>PL/Ruby.</a:t>
            </a:r>
          </a:p>
          <a:p>
            <a:r>
              <a:rPr lang="es-DO" dirty="0"/>
              <a:t>PL/</a:t>
            </a:r>
            <a:r>
              <a:rPr lang="es-DO" dirty="0" err="1"/>
              <a:t>sh</a:t>
            </a:r>
            <a:r>
              <a:rPr lang="es-DO" dirty="0"/>
              <a:t>.</a:t>
            </a:r>
          </a:p>
          <a:p>
            <a:r>
              <a:rPr lang="es-DO" dirty="0"/>
              <a:t>PL/</a:t>
            </a:r>
            <a:r>
              <a:rPr lang="es-DO" dirty="0" err="1"/>
              <a:t>Tcl</a:t>
            </a:r>
            <a:r>
              <a:rPr lang="es-DO" dirty="0"/>
              <a:t>.</a:t>
            </a:r>
          </a:p>
          <a:p>
            <a:r>
              <a:rPr lang="es-DO" dirty="0"/>
              <a:t>PL/</a:t>
            </a:r>
            <a:r>
              <a:rPr lang="es-DO" dirty="0" err="1"/>
              <a:t>Scheme</a:t>
            </a:r>
            <a:r>
              <a:rPr lang="es-DO" dirty="0"/>
              <a:t>.</a:t>
            </a:r>
          </a:p>
          <a:p>
            <a:r>
              <a:rPr lang="es-DO" dirty="0"/>
              <a:t>Lenguaje para aplicaciones estadísticas R por medio de PL/R.</a:t>
            </a:r>
          </a:p>
        </p:txBody>
      </p:sp>
      <p:pic>
        <p:nvPicPr>
          <p:cNvPr id="4" name="Picture 3"/>
          <p:cNvPicPr>
            <a:picLocks noChangeAspect="1"/>
          </p:cNvPicPr>
          <p:nvPr/>
        </p:nvPicPr>
        <p:blipFill>
          <a:blip r:embed="rId2"/>
          <a:stretch>
            <a:fillRect/>
          </a:stretch>
        </p:blipFill>
        <p:spPr>
          <a:xfrm>
            <a:off x="8084635" y="2486722"/>
            <a:ext cx="3384966" cy="3481223"/>
          </a:xfrm>
          <a:prstGeom prst="rect">
            <a:avLst/>
          </a:prstGeom>
        </p:spPr>
      </p:pic>
    </p:spTree>
    <p:extLst>
      <p:ext uri="{BB962C8B-B14F-4D97-AF65-F5344CB8AC3E}">
        <p14:creationId xmlns:p14="http://schemas.microsoft.com/office/powerpoint/2010/main" val="2933339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3715" y="401086"/>
            <a:ext cx="8911687" cy="769792"/>
          </a:xfrm>
        </p:spPr>
        <p:txBody>
          <a:bodyPr>
            <a:normAutofit/>
          </a:bodyPr>
          <a:lstStyle/>
          <a:p>
            <a:r>
              <a:rPr lang="es-DO" dirty="0" err="1" smtClean="0"/>
              <a:t>Curiosides</a:t>
            </a:r>
            <a:r>
              <a:rPr lang="es-DO" dirty="0" smtClean="0"/>
              <a:t> de </a:t>
            </a:r>
            <a:r>
              <a:rPr lang="es-DO" dirty="0"/>
              <a:t>PostgreSQL</a:t>
            </a:r>
          </a:p>
        </p:txBody>
      </p:sp>
      <p:sp>
        <p:nvSpPr>
          <p:cNvPr id="3" name="Content Placeholder 2"/>
          <p:cNvSpPr>
            <a:spLocks noGrp="1"/>
          </p:cNvSpPr>
          <p:nvPr>
            <p:ph idx="1"/>
          </p:nvPr>
        </p:nvSpPr>
        <p:spPr>
          <a:xfrm>
            <a:off x="1572322" y="1393902"/>
            <a:ext cx="9932290" cy="4861932"/>
          </a:xfrm>
        </p:spPr>
        <p:txBody>
          <a:bodyPr>
            <a:normAutofit/>
          </a:bodyPr>
          <a:lstStyle/>
          <a:p>
            <a:r>
              <a:rPr lang="es-DO" dirty="0"/>
              <a:t>Gracias a esta nueva versión 10 podremos instalar una extensión de PostgreSQL llamada </a:t>
            </a:r>
            <a:r>
              <a:rPr lang="es-DO" dirty="0" err="1"/>
              <a:t>pglogical</a:t>
            </a:r>
            <a:r>
              <a:rPr lang="es-DO" dirty="0"/>
              <a:t> de la casa de software 2ndQuadrant quienes han agregado funcionalidades lógicas a PostgreSQL desde la versión 9.4</a:t>
            </a:r>
            <a:r>
              <a:rPr lang="es-DO" dirty="0" smtClean="0"/>
              <a:t>.</a:t>
            </a:r>
          </a:p>
          <a:p>
            <a:r>
              <a:rPr lang="es-DO" dirty="0"/>
              <a:t>Al instalar PostgreSQL 10 éste trae por defecto unos valores predeterminados en la </a:t>
            </a:r>
            <a:r>
              <a:rPr lang="es-DO" b="1" dirty="0"/>
              <a:t>configuración WAL</a:t>
            </a:r>
            <a:r>
              <a:rPr lang="es-DO" dirty="0"/>
              <a:t>. Sin ampliar mucho en el tema, dicha configuración permite recuperarse de apagados inesperados o fallos que hayan impedido que queden registrados en disco duro los datos</a:t>
            </a:r>
            <a:r>
              <a:rPr lang="es-DO" dirty="0"/>
              <a:t>. </a:t>
            </a:r>
            <a:endParaRPr lang="es-DO" dirty="0" smtClean="0"/>
          </a:p>
          <a:p>
            <a:r>
              <a:rPr lang="es-DO" dirty="0" smtClean="0"/>
              <a:t>PostgreSQL </a:t>
            </a:r>
            <a:r>
              <a:rPr lang="es-DO" dirty="0"/>
              <a:t>10 está configurado para trabajar con publicaciones que deberemos definir en la base de datos maestra. Conectados con las credenciales adecuadas por una ventana terminal creamos una publicación para nuestro ejemplo del Departamento de Tarjetas de Crédito de nuestro banco imaginario de la siguiente manera:</a:t>
            </a:r>
          </a:p>
          <a:p>
            <a:pPr marL="0" indent="0">
              <a:buNone/>
            </a:pPr>
            <a:r>
              <a:rPr lang="es-DO" dirty="0" smtClean="0"/>
              <a:t>CREATE </a:t>
            </a:r>
            <a:r>
              <a:rPr lang="es-DO" dirty="0"/>
              <a:t>PUBLICATION </a:t>
            </a:r>
            <a:r>
              <a:rPr lang="es-DO" dirty="0" err="1" smtClean="0"/>
              <a:t>dpto</a:t>
            </a:r>
            <a:r>
              <a:rPr lang="es-DO" dirty="0" smtClean="0"/>
              <a:t> </a:t>
            </a:r>
            <a:r>
              <a:rPr lang="es-DO" dirty="0" err="1" smtClean="0"/>
              <a:t>tc</a:t>
            </a:r>
            <a:r>
              <a:rPr lang="es-DO" dirty="0" smtClean="0"/>
              <a:t> </a:t>
            </a:r>
            <a:r>
              <a:rPr lang="es-DO" dirty="0"/>
              <a:t>FOR TABLE clientes, </a:t>
            </a:r>
            <a:r>
              <a:rPr lang="es-DO" dirty="0" smtClean="0"/>
              <a:t>cuentas bancarias, </a:t>
            </a:r>
            <a:r>
              <a:rPr lang="es-DO" dirty="0"/>
              <a:t>tarjetas_credito</a:t>
            </a:r>
            <a:endParaRPr lang="es-DO" dirty="0" smtClean="0"/>
          </a:p>
          <a:p>
            <a:endParaRPr lang="es-DO" dirty="0"/>
          </a:p>
        </p:txBody>
      </p:sp>
    </p:spTree>
    <p:extLst>
      <p:ext uri="{BB962C8B-B14F-4D97-AF65-F5344CB8AC3E}">
        <p14:creationId xmlns:p14="http://schemas.microsoft.com/office/powerpoint/2010/main" val="2791852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3715" y="401086"/>
            <a:ext cx="8911687" cy="769792"/>
          </a:xfrm>
        </p:spPr>
        <p:txBody>
          <a:bodyPr>
            <a:normAutofit/>
          </a:bodyPr>
          <a:lstStyle/>
          <a:p>
            <a:r>
              <a:rPr lang="es-DO" dirty="0" smtClean="0"/>
              <a:t>Ventajas de </a:t>
            </a:r>
            <a:r>
              <a:rPr lang="es-DO" dirty="0"/>
              <a:t>PostgreSQL</a:t>
            </a:r>
          </a:p>
        </p:txBody>
      </p:sp>
      <p:sp>
        <p:nvSpPr>
          <p:cNvPr id="3" name="Content Placeholder 2"/>
          <p:cNvSpPr>
            <a:spLocks noGrp="1"/>
          </p:cNvSpPr>
          <p:nvPr>
            <p:ph idx="1"/>
          </p:nvPr>
        </p:nvSpPr>
        <p:spPr>
          <a:xfrm>
            <a:off x="1572322" y="1393902"/>
            <a:ext cx="9932290" cy="4861932"/>
          </a:xfrm>
        </p:spPr>
        <p:txBody>
          <a:bodyPr>
            <a:normAutofit fontScale="85000" lnSpcReduction="20000"/>
          </a:bodyPr>
          <a:lstStyle/>
          <a:p>
            <a:r>
              <a:rPr lang="es-DO" dirty="0"/>
              <a:t>Seguridad en términos generales</a:t>
            </a:r>
          </a:p>
          <a:p>
            <a:endParaRPr lang="es-DO" dirty="0"/>
          </a:p>
          <a:p>
            <a:r>
              <a:rPr lang="es-DO" dirty="0"/>
              <a:t>-Integridad en BD: restricciones en el dominio</a:t>
            </a:r>
          </a:p>
          <a:p>
            <a:endParaRPr lang="es-DO" dirty="0"/>
          </a:p>
          <a:p>
            <a:r>
              <a:rPr lang="es-DO" dirty="0"/>
              <a:t>-Integridad referencial</a:t>
            </a:r>
          </a:p>
          <a:p>
            <a:endParaRPr lang="es-DO" dirty="0"/>
          </a:p>
          <a:p>
            <a:r>
              <a:rPr lang="es-DO" dirty="0"/>
              <a:t>-Afirmaciones (</a:t>
            </a:r>
            <a:r>
              <a:rPr lang="es-DO" dirty="0" err="1"/>
              <a:t>Assertions</a:t>
            </a:r>
            <a:r>
              <a:rPr lang="es-DO" dirty="0"/>
              <a:t>)</a:t>
            </a:r>
          </a:p>
          <a:p>
            <a:endParaRPr lang="es-DO" dirty="0"/>
          </a:p>
          <a:p>
            <a:r>
              <a:rPr lang="es-DO" dirty="0"/>
              <a:t>-Disparadores (</a:t>
            </a:r>
            <a:r>
              <a:rPr lang="es-DO" dirty="0" err="1"/>
              <a:t>Triggers</a:t>
            </a:r>
            <a:r>
              <a:rPr lang="es-DO" dirty="0"/>
              <a:t>)</a:t>
            </a:r>
          </a:p>
          <a:p>
            <a:endParaRPr lang="es-DO" dirty="0"/>
          </a:p>
          <a:p>
            <a:r>
              <a:rPr lang="es-DO" dirty="0"/>
              <a:t>-Autorizaciones</a:t>
            </a:r>
          </a:p>
          <a:p>
            <a:endParaRPr lang="es-DO" dirty="0"/>
          </a:p>
          <a:p>
            <a:r>
              <a:rPr lang="es-DO" dirty="0"/>
              <a:t>-Conexión a DBMS</a:t>
            </a:r>
          </a:p>
          <a:p>
            <a:endParaRPr lang="es-DO" dirty="0"/>
          </a:p>
          <a:p>
            <a:r>
              <a:rPr lang="es-DO" dirty="0"/>
              <a:t>-Transacciones y respaldos</a:t>
            </a:r>
          </a:p>
        </p:txBody>
      </p:sp>
      <p:pic>
        <p:nvPicPr>
          <p:cNvPr id="4" name="Picture 3"/>
          <p:cNvPicPr>
            <a:picLocks noChangeAspect="1"/>
          </p:cNvPicPr>
          <p:nvPr/>
        </p:nvPicPr>
        <p:blipFill>
          <a:blip r:embed="rId2"/>
          <a:stretch>
            <a:fillRect/>
          </a:stretch>
        </p:blipFill>
        <p:spPr>
          <a:xfrm>
            <a:off x="6969512" y="1339890"/>
            <a:ext cx="4500089" cy="4628056"/>
          </a:xfrm>
          <a:prstGeom prst="rect">
            <a:avLst/>
          </a:prstGeom>
        </p:spPr>
      </p:pic>
    </p:spTree>
    <p:extLst>
      <p:ext uri="{BB962C8B-B14F-4D97-AF65-F5344CB8AC3E}">
        <p14:creationId xmlns:p14="http://schemas.microsoft.com/office/powerpoint/2010/main" val="76537130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180</TotalTime>
  <Words>1088</Words>
  <Application>Microsoft Office PowerPoint</Application>
  <PresentationFormat>Widescreen</PresentationFormat>
  <Paragraphs>85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Wingdings</vt:lpstr>
      <vt:lpstr>Wingdings 3</vt:lpstr>
      <vt:lpstr>Wisp</vt:lpstr>
      <vt:lpstr>PowerPoint Presentation</vt:lpstr>
      <vt:lpstr>      Historia de PostgreSQL</vt:lpstr>
      <vt:lpstr>Historia de PostgreSQL</vt:lpstr>
      <vt:lpstr>Historia de PostgreSQL</vt:lpstr>
      <vt:lpstr>Uso de PostgreSQL</vt:lpstr>
      <vt:lpstr>Caracteristicas de PostgreSQL</vt:lpstr>
      <vt:lpstr>Funcionalidades de PostgreSQL</vt:lpstr>
      <vt:lpstr>Curiosides de PostgreSQL</vt:lpstr>
      <vt:lpstr>Ventajas de PostgreSQL</vt:lpstr>
      <vt:lpstr>Desventajas de PostgreSQL</vt:lpstr>
      <vt:lpstr>Desventajas de PostgreSQL</vt:lpstr>
      <vt:lpstr>Fuentes bibliográficas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HISTORIA</dc:title>
  <dc:creator>Freddy Mejia</dc:creator>
  <cp:lastModifiedBy>Freddy Mejia</cp:lastModifiedBy>
  <cp:revision>13</cp:revision>
  <dcterms:created xsi:type="dcterms:W3CDTF">2018-06-20T14:54:36Z</dcterms:created>
  <dcterms:modified xsi:type="dcterms:W3CDTF">2018-06-20T17:55:36Z</dcterms:modified>
</cp:coreProperties>
</file>