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57" r:id="rId4"/>
    <p:sldId id="258" r:id="rId5"/>
    <p:sldId id="260" r:id="rId6"/>
    <p:sldId id="273" r:id="rId7"/>
    <p:sldId id="280" r:id="rId8"/>
    <p:sldId id="284" r:id="rId9"/>
    <p:sldId id="281" r:id="rId10"/>
    <p:sldId id="282" r:id="rId11"/>
    <p:sldId id="283" r:id="rId12"/>
    <p:sldId id="317" r:id="rId13"/>
    <p:sldId id="274" r:id="rId14"/>
    <p:sldId id="275" r:id="rId15"/>
    <p:sldId id="276" r:id="rId16"/>
    <p:sldId id="277" r:id="rId17"/>
    <p:sldId id="278" r:id="rId18"/>
    <p:sldId id="279" r:id="rId19"/>
    <p:sldId id="300" r:id="rId20"/>
    <p:sldId id="301" r:id="rId21"/>
    <p:sldId id="285" r:id="rId22"/>
    <p:sldId id="286" r:id="rId23"/>
    <p:sldId id="299" r:id="rId24"/>
    <p:sldId id="262" r:id="rId25"/>
    <p:sldId id="261" r:id="rId26"/>
    <p:sldId id="263" r:id="rId27"/>
    <p:sldId id="297" r:id="rId28"/>
    <p:sldId id="264" r:id="rId29"/>
    <p:sldId id="287" r:id="rId30"/>
    <p:sldId id="290" r:id="rId31"/>
    <p:sldId id="288" r:id="rId32"/>
    <p:sldId id="291" r:id="rId33"/>
    <p:sldId id="289" r:id="rId34"/>
    <p:sldId id="298" r:id="rId35"/>
    <p:sldId id="269" r:id="rId36"/>
    <p:sldId id="292" r:id="rId37"/>
    <p:sldId id="293" r:id="rId38"/>
    <p:sldId id="294" r:id="rId39"/>
    <p:sldId id="295" r:id="rId40"/>
    <p:sldId id="296" r:id="rId41"/>
    <p:sldId id="310" r:id="rId42"/>
    <p:sldId id="272" r:id="rId43"/>
    <p:sldId id="314" r:id="rId44"/>
    <p:sldId id="303" r:id="rId45"/>
    <p:sldId id="305" r:id="rId46"/>
    <p:sldId id="313" r:id="rId47"/>
    <p:sldId id="315" r:id="rId48"/>
    <p:sldId id="316" r:id="rId49"/>
    <p:sldId id="318" r:id="rId50"/>
    <p:sldId id="30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243"/>
    <a:srgbClr val="FAA90C"/>
    <a:srgbClr val="F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2FDF5-AA9B-4149-BC3E-00DE2EDC9CC4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2FB45-7C33-4DDD-A6A6-94A8F538B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8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0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46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1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91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0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3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63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66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4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6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68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469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976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57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53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154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030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61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2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15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3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6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433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19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0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43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14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60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06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2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076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082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87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28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598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397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88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52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145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9724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2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3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9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9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9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FB45-7C33-4DDD-A6A6-94A8F538BE6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8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84022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0" y="0"/>
            <a:ext cx="11740486" cy="93306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0571998" cy="97045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Backlog%20.pdf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24.png"/><Relationship Id="rId4" Type="http://schemas.openxmlformats.org/officeDocument/2006/relationships/slide" Target="slide29.xml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24.png"/><Relationship Id="rId4" Type="http://schemas.openxmlformats.org/officeDocument/2006/relationships/slide" Target="slide29.xml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24.png"/><Relationship Id="rId4" Type="http://schemas.openxmlformats.org/officeDocument/2006/relationships/slide" Target="slide29.xm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kenantes/web/app_dev.ph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17995" y="4359008"/>
            <a:ext cx="10572000" cy="434974"/>
          </a:xfrm>
        </p:spPr>
        <p:txBody>
          <a:bodyPr>
            <a:noAutofit/>
          </a:bodyPr>
          <a:lstStyle/>
          <a:p>
            <a:r>
              <a:rPr lang="fr-FR" sz="3600" dirty="0" smtClean="0"/>
              <a:t>APPLICATION DE GESTION DE STOCK</a:t>
            </a:r>
            <a:endParaRPr lang="fr-FR" sz="36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72923"/>
            <a:ext cx="580364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IMIE / POEC - PHP</a:t>
            </a:r>
            <a:endParaRPr lang="fr-FR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" y="5413697"/>
            <a:ext cx="9788983" cy="13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214857" cy="970450"/>
          </a:xfrm>
        </p:spPr>
        <p:txBody>
          <a:bodyPr/>
          <a:lstStyle/>
          <a:p>
            <a:r>
              <a:rPr lang="fr-FR" dirty="0" smtClean="0"/>
              <a:t>Maquettage – </a:t>
            </a:r>
            <a:r>
              <a:rPr lang="fr-FR" dirty="0" err="1" smtClean="0"/>
              <a:t>Wireframe</a:t>
            </a:r>
            <a:r>
              <a:rPr lang="fr-FR" dirty="0"/>
              <a:t> </a:t>
            </a:r>
            <a:r>
              <a:rPr lang="fr-FR" dirty="0" smtClean="0"/>
              <a:t>– Liste produits/ cat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10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098" name="Imag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2619196" y="911663"/>
            <a:ext cx="6392863" cy="559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" y="-182564"/>
            <a:ext cx="11346857" cy="970450"/>
          </a:xfrm>
        </p:spPr>
        <p:txBody>
          <a:bodyPr/>
          <a:lstStyle/>
          <a:p>
            <a:r>
              <a:rPr lang="fr-FR" dirty="0" smtClean="0"/>
              <a:t>Maquettage – </a:t>
            </a:r>
            <a:r>
              <a:rPr lang="fr-FR" dirty="0" err="1" smtClean="0"/>
              <a:t>Wireframe</a:t>
            </a:r>
            <a:r>
              <a:rPr lang="fr-FR" dirty="0"/>
              <a:t> </a:t>
            </a:r>
            <a:r>
              <a:rPr lang="fr-FR" dirty="0" smtClean="0"/>
              <a:t>– Vue détail produit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11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/>
          <a:stretch/>
        </p:blipFill>
        <p:spPr>
          <a:xfrm>
            <a:off x="2390343" y="968117"/>
            <a:ext cx="6718570" cy="57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" y="-182564"/>
            <a:ext cx="11346857" cy="970450"/>
          </a:xfrm>
        </p:spPr>
        <p:txBody>
          <a:bodyPr/>
          <a:lstStyle/>
          <a:p>
            <a:r>
              <a:rPr lang="fr-FR" dirty="0" smtClean="0"/>
              <a:t>Maquettage – </a:t>
            </a:r>
            <a:r>
              <a:rPr lang="fr-FR" dirty="0" err="1" smtClean="0"/>
              <a:t>Wireframe</a:t>
            </a:r>
            <a:r>
              <a:rPr lang="fr-FR" dirty="0"/>
              <a:t> </a:t>
            </a:r>
            <a:r>
              <a:rPr lang="fr-FR" dirty="0" smtClean="0"/>
              <a:t>– Ajout produit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12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144066" y="915598"/>
            <a:ext cx="5211123" cy="58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 – Style </a:t>
            </a:r>
            <a:r>
              <a:rPr lang="fr-FR" dirty="0" err="1" smtClean="0"/>
              <a:t>Tile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13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6"/>
            <a:ext cx="10554574" cy="1409700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Voici le style graphique retenu par le client pour le rendu graphique de l’application 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37" y="1746323"/>
            <a:ext cx="7258807" cy="48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/>
              <a:t>Maquettage – </a:t>
            </a:r>
            <a:r>
              <a:rPr lang="fr-FR" dirty="0" err="1" smtClean="0"/>
              <a:t>Mockup</a:t>
            </a:r>
            <a:r>
              <a:rPr lang="fr-FR" dirty="0" smtClean="0"/>
              <a:t> – Connexion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14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86" y="1060469"/>
            <a:ext cx="9092486" cy="53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/>
              <a:t>Maquettage – </a:t>
            </a:r>
            <a:r>
              <a:rPr lang="fr-FR" dirty="0" err="1" smtClean="0"/>
              <a:t>Mockup</a:t>
            </a:r>
            <a:r>
              <a:rPr lang="fr-FR" dirty="0" smtClean="0"/>
              <a:t> – Accueil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15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49" y="915598"/>
            <a:ext cx="6044560" cy="54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/>
              <a:t>Maquettage – </a:t>
            </a:r>
            <a:r>
              <a:rPr lang="fr-FR" dirty="0" err="1" smtClean="0"/>
              <a:t>Mockup</a:t>
            </a:r>
            <a:r>
              <a:rPr lang="fr-FR" dirty="0" smtClean="0"/>
              <a:t> – Liste produits /cat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16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76" y="957050"/>
            <a:ext cx="8270505" cy="55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/>
              <a:t>Maquettage – </a:t>
            </a:r>
            <a:r>
              <a:rPr lang="fr-FR" dirty="0" err="1" smtClean="0"/>
              <a:t>Mockup</a:t>
            </a:r>
            <a:r>
              <a:rPr lang="fr-FR" dirty="0" smtClean="0"/>
              <a:t> – Vue détail produit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17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811" y="947650"/>
            <a:ext cx="5987636" cy="56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/>
              <a:t>Maquettage – </a:t>
            </a:r>
            <a:r>
              <a:rPr lang="fr-FR" dirty="0" err="1" smtClean="0"/>
              <a:t>Mockup</a:t>
            </a:r>
            <a:r>
              <a:rPr lang="fr-FR" dirty="0" smtClean="0"/>
              <a:t> – Produit (new)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18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32" y="952127"/>
            <a:ext cx="5953993" cy="55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 smtClean="0"/>
              <a:t>Diagramme de déploiement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19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98069" y="1007534"/>
            <a:ext cx="1003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1C0243"/>
                </a:solidFill>
              </a:rPr>
              <a:t>Ce diagramme représente l'utilisation de l'infrastructure physique par le système et la</a:t>
            </a:r>
            <a:br>
              <a:rPr lang="fr-FR" dirty="0">
                <a:solidFill>
                  <a:srgbClr val="1C0243"/>
                </a:solidFill>
              </a:rPr>
            </a:br>
            <a:r>
              <a:rPr lang="fr-FR" dirty="0">
                <a:solidFill>
                  <a:srgbClr val="1C0243"/>
                </a:solidFill>
              </a:rPr>
              <a:t>manière dont les composants du système sont répartis ainsi que leurs relations entre </a:t>
            </a:r>
            <a:r>
              <a:rPr lang="fr-FR" dirty="0" smtClean="0">
                <a:solidFill>
                  <a:srgbClr val="1C0243"/>
                </a:solidFill>
              </a:rPr>
              <a:t>eux.</a:t>
            </a:r>
            <a:r>
              <a:rPr lang="fr-FR" dirty="0">
                <a:solidFill>
                  <a:srgbClr val="1C0243"/>
                </a:solidFill>
              </a:rPr>
              <a:t/>
            </a:r>
            <a:br>
              <a:rPr lang="fr-FR" dirty="0">
                <a:solidFill>
                  <a:srgbClr val="1C0243"/>
                </a:solidFill>
              </a:rPr>
            </a:b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08" y="1742892"/>
            <a:ext cx="5648239" cy="43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réalisé par :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73375" y="215385"/>
            <a:ext cx="3186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 fontScale="85000" lnSpcReduction="20000"/>
          </a:bodyPr>
          <a:lstStyle/>
          <a:p>
            <a:pPr marL="3048000" lvl="8" indent="0">
              <a:lnSpc>
                <a:spcPct val="150000"/>
              </a:lnSpc>
              <a:buNone/>
            </a:pPr>
            <a:endParaRPr lang="fr-FR" sz="4300" dirty="0" smtClean="0">
              <a:solidFill>
                <a:srgbClr val="1C0243"/>
              </a:solidFill>
            </a:endParaRPr>
          </a:p>
          <a:p>
            <a:pPr marL="3048000" lvl="8" indent="0">
              <a:lnSpc>
                <a:spcPct val="150000"/>
              </a:lnSpc>
              <a:buNone/>
            </a:pPr>
            <a:r>
              <a:rPr lang="fr-FR" sz="4300" dirty="0" smtClean="0">
                <a:solidFill>
                  <a:srgbClr val="1C0243"/>
                </a:solidFill>
              </a:rPr>
              <a:t>Marine BILLARD</a:t>
            </a:r>
            <a:br>
              <a:rPr lang="fr-FR" sz="4300" dirty="0" smtClean="0">
                <a:solidFill>
                  <a:srgbClr val="1C0243"/>
                </a:solidFill>
              </a:rPr>
            </a:br>
            <a:r>
              <a:rPr lang="fr-FR" sz="4300" dirty="0" smtClean="0">
                <a:solidFill>
                  <a:srgbClr val="1C0243"/>
                </a:solidFill>
              </a:rPr>
              <a:t>Vincent MEZACHE</a:t>
            </a:r>
            <a:br>
              <a:rPr lang="fr-FR" sz="4300" dirty="0" smtClean="0">
                <a:solidFill>
                  <a:srgbClr val="1C0243"/>
                </a:solidFill>
              </a:rPr>
            </a:br>
            <a:r>
              <a:rPr lang="fr-FR" sz="4300" dirty="0" smtClean="0">
                <a:solidFill>
                  <a:srgbClr val="1C0243"/>
                </a:solidFill>
              </a:rPr>
              <a:t>Frédéric GICQUEL</a:t>
            </a:r>
            <a:br>
              <a:rPr lang="fr-FR" sz="4300" dirty="0" smtClean="0">
                <a:solidFill>
                  <a:srgbClr val="1C0243"/>
                </a:solidFill>
              </a:rPr>
            </a:br>
            <a:r>
              <a:rPr lang="fr-FR" sz="4300" dirty="0" smtClean="0">
                <a:solidFill>
                  <a:srgbClr val="1C0243"/>
                </a:solidFill>
              </a:rPr>
              <a:t>Cyril PAREIN</a:t>
            </a:r>
            <a:r>
              <a:rPr lang="fr-FR" sz="1800" dirty="0">
                <a:solidFill>
                  <a:srgbClr val="1C0243"/>
                </a:solidFill>
              </a:rPr>
              <a:t/>
            </a:r>
            <a:br>
              <a:rPr lang="fr-FR" sz="1800" dirty="0">
                <a:solidFill>
                  <a:srgbClr val="1C0243"/>
                </a:solidFill>
              </a:rPr>
            </a:br>
            <a:r>
              <a:rPr lang="fr-FR" dirty="0">
                <a:solidFill>
                  <a:srgbClr val="1C0243"/>
                </a:solidFill>
              </a:rPr>
              <a:t/>
            </a:r>
            <a:br>
              <a:rPr lang="fr-FR" dirty="0">
                <a:solidFill>
                  <a:srgbClr val="1C0243"/>
                </a:solidFill>
              </a:rPr>
            </a:br>
            <a:endParaRPr lang="fr-FR" dirty="0" smtClean="0">
              <a:solidFill>
                <a:srgbClr val="1C0243"/>
              </a:solidFill>
            </a:endParaRPr>
          </a:p>
          <a:p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82564"/>
            <a:ext cx="11695827" cy="970450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20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98069" y="1007534"/>
            <a:ext cx="957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1C0243"/>
                </a:solidFill>
              </a:rPr>
              <a:t>Ce diagramme décrit le comportement du système du point de vue des </a:t>
            </a:r>
            <a:r>
              <a:rPr lang="fr-FR" dirty="0" smtClean="0">
                <a:solidFill>
                  <a:srgbClr val="1C0243"/>
                </a:solidFill>
              </a:rPr>
              <a:t>utilisateurs.</a:t>
            </a:r>
            <a:r>
              <a:rPr lang="fr-FR" dirty="0">
                <a:solidFill>
                  <a:srgbClr val="1C0243"/>
                </a:solidFill>
              </a:rPr>
              <a:t/>
            </a:r>
            <a:br>
              <a:rPr lang="fr-FR" dirty="0">
                <a:solidFill>
                  <a:srgbClr val="1C0243"/>
                </a:solidFill>
              </a:rPr>
            </a:b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0" y="1330699"/>
            <a:ext cx="10204345" cy="50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 smtClean="0"/>
              <a:t>Base de données – MCD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21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7" b="6151"/>
          <a:stretch/>
        </p:blipFill>
        <p:spPr>
          <a:xfrm>
            <a:off x="1289347" y="1534510"/>
            <a:ext cx="9052564" cy="497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8201" y="1037492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1C0243"/>
                </a:solidFill>
              </a:rPr>
              <a:t>Ce schéma représente la structure </a:t>
            </a:r>
            <a:r>
              <a:rPr lang="fr-FR" dirty="0" smtClean="0">
                <a:solidFill>
                  <a:srgbClr val="1C0243"/>
                </a:solidFill>
              </a:rPr>
              <a:t>des données de l’application.</a:t>
            </a:r>
            <a:endParaRPr lang="fr-FR" dirty="0">
              <a:solidFill>
                <a:srgbClr val="1C02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 smtClean="0"/>
              <a:t>Base de données – MLD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22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8"/>
          <a:stretch/>
        </p:blipFill>
        <p:spPr>
          <a:xfrm>
            <a:off x="1256777" y="1710496"/>
            <a:ext cx="9117704" cy="47099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2898" y="1031095"/>
            <a:ext cx="11285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1C0243"/>
                </a:solidFill>
              </a:rPr>
              <a:t>Ce schéma représente la structure de la base de données qui sera créé pour l’applicatif (les tables</a:t>
            </a:r>
            <a:br>
              <a:rPr lang="fr-FR" dirty="0">
                <a:solidFill>
                  <a:srgbClr val="1C0243"/>
                </a:solidFill>
              </a:rPr>
            </a:br>
            <a:r>
              <a:rPr lang="fr-FR" dirty="0">
                <a:solidFill>
                  <a:srgbClr val="1C0243"/>
                </a:solidFill>
              </a:rPr>
              <a:t>et les liaisons entre celles-ci).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214856" cy="970450"/>
          </a:xfrm>
        </p:spPr>
        <p:txBody>
          <a:bodyPr/>
          <a:lstStyle/>
          <a:p>
            <a:r>
              <a:rPr lang="fr-FR" dirty="0" smtClean="0"/>
              <a:t>Base de données – Diagramme de classes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23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828906"/>
            <a:ext cx="7775495" cy="59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-Outils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09481" y="215385"/>
            <a:ext cx="440268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24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Un fichier </a:t>
            </a:r>
            <a:r>
              <a:rPr lang="fr-FR" sz="2400" dirty="0" err="1" smtClean="0">
                <a:solidFill>
                  <a:srgbClr val="1C0243"/>
                </a:solidFill>
              </a:rPr>
              <a:t>Backlog</a:t>
            </a:r>
            <a:r>
              <a:rPr lang="fr-FR" sz="2400" dirty="0" smtClean="0">
                <a:solidFill>
                  <a:srgbClr val="1C0243"/>
                </a:solidFill>
              </a:rPr>
              <a:t> a été initialisé pour gérer la répartition des tâches et le suivi d’avancement de celles-ci</a:t>
            </a:r>
            <a:r>
              <a:rPr lang="fr-FR" sz="2400" dirty="0" smtClean="0">
                <a:solidFill>
                  <a:srgbClr val="1C0243"/>
                </a:solidFill>
              </a:rPr>
              <a:t>.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graphicFrame>
        <p:nvGraphicFramePr>
          <p:cNvPr id="4" name="Objet 3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362078"/>
              </p:ext>
            </p:extLst>
          </p:nvPr>
        </p:nvGraphicFramePr>
        <p:xfrm>
          <a:off x="5276850" y="42227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DF" showAsIcon="1" r:id="rId6" imgW="914400" imgH="771480" progId="FoxitReader.Document">
                  <p:embed/>
                </p:oleObj>
              </mc:Choice>
              <mc:Fallback>
                <p:oleObj name="PDF" showAsIcon="1" r:id="rId6" imgW="914400" imgH="77148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6850" y="42227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5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technologiques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25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721829" y="1268942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i="1" dirty="0" smtClean="0">
                <a:solidFill>
                  <a:srgbClr val="1C0243"/>
                </a:solidFill>
              </a:rPr>
              <a:t>Back End </a:t>
            </a:r>
            <a:r>
              <a:rPr lang="fr-FR" sz="2400" i="1" dirty="0" smtClean="0">
                <a:solidFill>
                  <a:srgbClr val="1C0243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fr-FR" sz="2400" dirty="0" err="1" smtClean="0">
                <a:solidFill>
                  <a:srgbClr val="1C0243"/>
                </a:solidFill>
              </a:rPr>
              <a:t>Symfony</a:t>
            </a:r>
            <a:r>
              <a:rPr lang="fr-FR" sz="2400" dirty="0" smtClean="0">
                <a:solidFill>
                  <a:srgbClr val="1C0243"/>
                </a:solidFill>
              </a:rPr>
              <a:t> 2</a:t>
            </a:r>
          </a:p>
          <a:p>
            <a:pPr>
              <a:buFontTx/>
              <a:buChar char="-"/>
            </a:pPr>
            <a:r>
              <a:rPr lang="fr-FR" sz="2400" dirty="0" smtClean="0">
                <a:solidFill>
                  <a:srgbClr val="1C0243"/>
                </a:solidFill>
              </a:rPr>
              <a:t>Doctrine</a:t>
            </a:r>
          </a:p>
          <a:p>
            <a:pPr>
              <a:buFontTx/>
              <a:buChar char="-"/>
            </a:pPr>
            <a:endParaRPr lang="fr-FR" sz="24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1C0243"/>
                </a:solidFill>
              </a:rPr>
              <a:t>Font End </a:t>
            </a:r>
            <a:r>
              <a:rPr lang="fr-FR" sz="2400" i="1" dirty="0" smtClean="0">
                <a:solidFill>
                  <a:srgbClr val="1C0243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fr-FR" sz="2400" dirty="0" err="1" smtClean="0">
                <a:solidFill>
                  <a:srgbClr val="1C0243"/>
                </a:solidFill>
              </a:rPr>
              <a:t>Bootstrap</a:t>
            </a:r>
            <a:endParaRPr lang="fr-FR" sz="2400" dirty="0" smtClean="0">
              <a:solidFill>
                <a:srgbClr val="1C0243"/>
              </a:solidFill>
            </a:endParaRPr>
          </a:p>
          <a:p>
            <a:pPr>
              <a:buFontTx/>
              <a:buChar char="-"/>
            </a:pPr>
            <a:r>
              <a:rPr lang="fr-FR" sz="2400" dirty="0" smtClean="0">
                <a:solidFill>
                  <a:srgbClr val="1C0243"/>
                </a:solidFill>
              </a:rPr>
              <a:t>TWIG</a:t>
            </a:r>
          </a:p>
          <a:p>
            <a:pPr>
              <a:buFontTx/>
              <a:buChar char="-"/>
            </a:pPr>
            <a:r>
              <a:rPr lang="fr-FR" sz="2400" dirty="0" err="1" smtClean="0">
                <a:solidFill>
                  <a:srgbClr val="1C0243"/>
                </a:solidFill>
              </a:rPr>
              <a:t>Jquery</a:t>
            </a:r>
            <a:r>
              <a:rPr lang="fr-FR" sz="2400" dirty="0" smtClean="0">
                <a:solidFill>
                  <a:srgbClr val="1C0243"/>
                </a:solidFill>
              </a:rPr>
              <a:t> (Page de connexion / Menu de navigation)</a:t>
            </a: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-Outils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91950" y="215385"/>
            <a:ext cx="4572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26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Pour le travail collaboratif, l’archivage des données et la gestion des versions de l’applicatif, l’outil de versionning </a:t>
            </a:r>
            <a:r>
              <a:rPr lang="fr-FR" sz="2400" dirty="0" err="1" smtClean="0">
                <a:solidFill>
                  <a:srgbClr val="1C0243"/>
                </a:solidFill>
              </a:rPr>
              <a:t>GitHub</a:t>
            </a:r>
            <a:r>
              <a:rPr lang="fr-FR" sz="2400" dirty="0" smtClean="0">
                <a:solidFill>
                  <a:srgbClr val="1C0243"/>
                </a:solidFill>
              </a:rPr>
              <a:t> a été utilisé.</a:t>
            </a:r>
          </a:p>
          <a:p>
            <a:pPr marL="0" indent="0">
              <a:buNone/>
            </a:pPr>
            <a:endParaRPr lang="fr-FR" sz="2400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7170" name="Picture 2" descr="Résultat de recherche d'images pour &quot;github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50" y="3726541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91950" y="215385"/>
            <a:ext cx="4572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27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u="sng" dirty="0" smtClean="0">
                <a:solidFill>
                  <a:srgbClr val="1C0243"/>
                </a:solidFill>
              </a:rPr>
              <a:t>Back-End</a:t>
            </a:r>
            <a:endParaRPr lang="fr-FR" sz="8000" u="sng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- Arborescence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28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5" name="Imag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830" y="821754"/>
            <a:ext cx="3411677" cy="95871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6" name="Imag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30" y="1772717"/>
            <a:ext cx="3411677" cy="200720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12" name="Imag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0830" y="3776132"/>
            <a:ext cx="3411677" cy="2905569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64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-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29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60643"/>
          <a:stretch/>
        </p:blipFill>
        <p:spPr>
          <a:xfrm>
            <a:off x="2739832" y="1270487"/>
            <a:ext cx="6036094" cy="4309736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1059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contexte client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73375" y="215385"/>
            <a:ext cx="3186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1C0243"/>
                </a:solidFill>
              </a:rPr>
              <a:t>La société </a:t>
            </a:r>
            <a:r>
              <a:rPr lang="fr-FR" sz="2400" dirty="0" err="1">
                <a:solidFill>
                  <a:srgbClr val="1C0243"/>
                </a:solidFill>
              </a:rPr>
              <a:t>PokeNantes</a:t>
            </a:r>
            <a:r>
              <a:rPr lang="fr-FR" sz="2400" dirty="0">
                <a:solidFill>
                  <a:srgbClr val="1C0243"/>
                </a:solidFill>
              </a:rPr>
              <a:t> utilise actuellement des formulaires papier pour gérer les stocks </a:t>
            </a:r>
            <a:r>
              <a:rPr lang="fr-FR" sz="2400" dirty="0" smtClean="0">
                <a:solidFill>
                  <a:srgbClr val="1C0243"/>
                </a:solidFill>
              </a:rPr>
              <a:t>de ses </a:t>
            </a:r>
            <a:r>
              <a:rPr lang="fr-FR" sz="2400" dirty="0">
                <a:solidFill>
                  <a:srgbClr val="1C0243"/>
                </a:solidFill>
              </a:rPr>
              <a:t>produits mis en </a:t>
            </a:r>
            <a:r>
              <a:rPr lang="fr-FR" sz="2400" dirty="0" smtClean="0">
                <a:solidFill>
                  <a:srgbClr val="1C0243"/>
                </a:solidFill>
              </a:rPr>
              <a:t>vente.</a:t>
            </a:r>
          </a:p>
          <a:p>
            <a:endParaRPr lang="fr-FR" sz="24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Cette </a:t>
            </a:r>
            <a:r>
              <a:rPr lang="fr-FR" sz="2400" dirty="0">
                <a:solidFill>
                  <a:srgbClr val="1C0243"/>
                </a:solidFill>
              </a:rPr>
              <a:t>façon de procéder est pour </a:t>
            </a:r>
            <a:r>
              <a:rPr lang="fr-FR" sz="2400" dirty="0" smtClean="0">
                <a:solidFill>
                  <a:srgbClr val="1C0243"/>
                </a:solidFill>
              </a:rPr>
              <a:t>elle </a:t>
            </a:r>
            <a:r>
              <a:rPr lang="fr-FR" sz="2400" dirty="0">
                <a:solidFill>
                  <a:srgbClr val="1C0243"/>
                </a:solidFill>
              </a:rPr>
              <a:t>fastidieuse, source</a:t>
            </a:r>
            <a:br>
              <a:rPr lang="fr-FR" sz="2400" dirty="0">
                <a:solidFill>
                  <a:srgbClr val="1C0243"/>
                </a:solidFill>
              </a:rPr>
            </a:br>
            <a:r>
              <a:rPr lang="fr-FR" sz="2400" dirty="0">
                <a:solidFill>
                  <a:srgbClr val="1C0243"/>
                </a:solidFill>
              </a:rPr>
              <a:t>d’erreurs avec un risque non négligeable de </a:t>
            </a:r>
            <a:r>
              <a:rPr lang="fr-FR" sz="2400" dirty="0" smtClean="0">
                <a:solidFill>
                  <a:srgbClr val="1C0243"/>
                </a:solidFill>
              </a:rPr>
              <a:t>perte de </a:t>
            </a:r>
            <a:r>
              <a:rPr lang="fr-FR" sz="2400" dirty="0">
                <a:solidFill>
                  <a:srgbClr val="1C0243"/>
                </a:solidFill>
              </a:rPr>
              <a:t>documents</a:t>
            </a:r>
            <a:r>
              <a:rPr lang="fr-FR" sz="2400" dirty="0" smtClean="0">
                <a:solidFill>
                  <a:srgbClr val="1C0243"/>
                </a:solidFill>
              </a:rPr>
              <a:t>.</a:t>
            </a:r>
            <a:r>
              <a:rPr lang="fr-FR" dirty="0">
                <a:solidFill>
                  <a:srgbClr val="1C0243"/>
                </a:solidFill>
              </a:rPr>
              <a:t/>
            </a:r>
            <a:br>
              <a:rPr lang="fr-FR" dirty="0">
                <a:solidFill>
                  <a:srgbClr val="1C0243"/>
                </a:solidFill>
              </a:rPr>
            </a:br>
            <a:endParaRPr lang="fr-FR" dirty="0" smtClean="0">
              <a:solidFill>
                <a:srgbClr val="1C0243"/>
              </a:solidFill>
            </a:endParaRPr>
          </a:p>
          <a:p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- </a:t>
            </a:r>
            <a:r>
              <a:rPr lang="fr-FR" dirty="0" err="1" smtClean="0"/>
              <a:t>arborscence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30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5" name="Imag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830" y="821754"/>
            <a:ext cx="3411677" cy="95871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6" name="Imag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30" y="1772717"/>
            <a:ext cx="3411677" cy="200720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12" name="Imag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0830" y="3776132"/>
            <a:ext cx="3411677" cy="2905569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820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- </a:t>
            </a:r>
            <a:r>
              <a:rPr lang="fr-FR" dirty="0" err="1" smtClean="0"/>
              <a:t>src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31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3" y="1093159"/>
            <a:ext cx="8686831" cy="511075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2097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- arborescence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32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5" name="Imag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830" y="821754"/>
            <a:ext cx="3411677" cy="95871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6" name="Imag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30" y="1772717"/>
            <a:ext cx="3411677" cy="2007204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12" name="Imag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0830" y="3776132"/>
            <a:ext cx="3411677" cy="2905569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4846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0" y="-182564"/>
            <a:ext cx="11099359" cy="970450"/>
          </a:xfrm>
        </p:spPr>
        <p:txBody>
          <a:bodyPr/>
          <a:lstStyle/>
          <a:p>
            <a:r>
              <a:rPr lang="fr-FR" dirty="0" smtClean="0"/>
              <a:t>Développement Back – </a:t>
            </a:r>
            <a:r>
              <a:rPr lang="fr-FR" dirty="0" err="1" smtClean="0"/>
              <a:t>src</a:t>
            </a:r>
            <a:r>
              <a:rPr lang="fr-FR" dirty="0" smtClean="0"/>
              <a:t> - </a:t>
            </a:r>
            <a:r>
              <a:rPr lang="fr-FR" dirty="0" err="1" smtClean="0"/>
              <a:t>vendor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82890" y="215385"/>
            <a:ext cx="44026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33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35" y="800101"/>
            <a:ext cx="5147733" cy="59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91950" y="215385"/>
            <a:ext cx="4572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34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u="sng" dirty="0" smtClean="0">
                <a:solidFill>
                  <a:srgbClr val="1C0243"/>
                </a:solidFill>
              </a:rPr>
              <a:t>Front-End</a:t>
            </a:r>
            <a:endParaRPr lang="fr-FR" sz="8000" u="sng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Front – Arborescence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35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26" name="Image 2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033" y="800101"/>
            <a:ext cx="7019641" cy="58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Front – </a:t>
            </a:r>
            <a:r>
              <a:rPr lang="fr-FR" dirty="0" err="1" smtClean="0"/>
              <a:t>app</a:t>
            </a:r>
            <a:r>
              <a:rPr lang="fr-FR" dirty="0" smtClean="0"/>
              <a:t> - web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36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04817" y="5365619"/>
            <a:ext cx="1018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1C0243"/>
                </a:solidFill>
              </a:rPr>
              <a:t>Pour </a:t>
            </a:r>
            <a:r>
              <a:rPr lang="fr-FR" dirty="0">
                <a:solidFill>
                  <a:srgbClr val="1C0243"/>
                </a:solidFill>
              </a:rPr>
              <a:t>l’appel des fichiers </a:t>
            </a:r>
            <a:r>
              <a:rPr lang="fr-FR" dirty="0" err="1">
                <a:solidFill>
                  <a:srgbClr val="1C0243"/>
                </a:solidFill>
              </a:rPr>
              <a:t>js</a:t>
            </a:r>
            <a:r>
              <a:rPr lang="fr-FR" dirty="0">
                <a:solidFill>
                  <a:srgbClr val="1C0243"/>
                </a:solidFill>
              </a:rPr>
              <a:t> / </a:t>
            </a:r>
            <a:r>
              <a:rPr lang="fr-FR" dirty="0" err="1">
                <a:solidFill>
                  <a:srgbClr val="1C0243"/>
                </a:solidFill>
              </a:rPr>
              <a:t>css</a:t>
            </a:r>
            <a:r>
              <a:rPr lang="fr-FR" dirty="0">
                <a:solidFill>
                  <a:srgbClr val="1C0243"/>
                </a:solidFill>
              </a:rPr>
              <a:t> / font / </a:t>
            </a:r>
            <a:r>
              <a:rPr lang="fr-FR" dirty="0" err="1">
                <a:solidFill>
                  <a:srgbClr val="1C0243"/>
                </a:solidFill>
              </a:rPr>
              <a:t>omg</a:t>
            </a:r>
            <a:r>
              <a:rPr lang="fr-FR" dirty="0">
                <a:solidFill>
                  <a:srgbClr val="1C0243"/>
                </a:solidFill>
              </a:rPr>
              <a:t> </a:t>
            </a:r>
            <a:r>
              <a:rPr lang="fr-FR" dirty="0" smtClean="0">
                <a:solidFill>
                  <a:srgbClr val="1C0243"/>
                </a:solidFill>
              </a:rPr>
              <a:t>on, utilise </a:t>
            </a:r>
            <a:r>
              <a:rPr lang="fr-FR" dirty="0">
                <a:solidFill>
                  <a:srgbClr val="1C0243"/>
                </a:solidFill>
              </a:rPr>
              <a:t>un </a:t>
            </a:r>
            <a:r>
              <a:rPr lang="fr-FR" dirty="0" smtClean="0">
                <a:solidFill>
                  <a:srgbClr val="1C0243"/>
                </a:solidFill>
              </a:rPr>
              <a:t>‘</a:t>
            </a:r>
            <a:r>
              <a:rPr lang="fr-FR" b="1" dirty="0" err="1" smtClean="0">
                <a:solidFill>
                  <a:srgbClr val="1C0243"/>
                </a:solidFill>
              </a:rPr>
              <a:t>asset</a:t>
            </a:r>
            <a:r>
              <a:rPr lang="fr-FR" dirty="0" smtClean="0">
                <a:solidFill>
                  <a:srgbClr val="1C0243"/>
                </a:solidFill>
              </a:rPr>
              <a:t>’  </a:t>
            </a:r>
            <a:r>
              <a:rPr lang="fr-FR" dirty="0">
                <a:solidFill>
                  <a:srgbClr val="1C0243"/>
                </a:solidFill>
              </a:rPr>
              <a:t>dans le ‘</a:t>
            </a:r>
            <a:r>
              <a:rPr lang="fr-FR" dirty="0" err="1">
                <a:solidFill>
                  <a:srgbClr val="1C0243"/>
                </a:solidFill>
              </a:rPr>
              <a:t>href</a:t>
            </a:r>
            <a:r>
              <a:rPr lang="fr-FR" dirty="0">
                <a:solidFill>
                  <a:srgbClr val="1C0243"/>
                </a:solidFill>
              </a:rPr>
              <a:t>’ ou le ‘</a:t>
            </a:r>
            <a:r>
              <a:rPr lang="fr-FR" dirty="0" err="1">
                <a:solidFill>
                  <a:srgbClr val="1C0243"/>
                </a:solidFill>
              </a:rPr>
              <a:t>src</a:t>
            </a:r>
            <a:r>
              <a:rPr lang="fr-FR" dirty="0">
                <a:solidFill>
                  <a:srgbClr val="1C0243"/>
                </a:solidFill>
              </a:rPr>
              <a:t>’ :</a:t>
            </a:r>
          </a:p>
          <a:p>
            <a:r>
              <a:rPr lang="fr-FR" dirty="0">
                <a:solidFill>
                  <a:srgbClr val="1C0243"/>
                </a:solidFill>
              </a:rPr>
              <a:t>{{ </a:t>
            </a:r>
            <a:r>
              <a:rPr lang="fr-FR" dirty="0" err="1">
                <a:solidFill>
                  <a:srgbClr val="1C0243"/>
                </a:solidFill>
              </a:rPr>
              <a:t>asset</a:t>
            </a:r>
            <a:r>
              <a:rPr lang="fr-FR" dirty="0">
                <a:solidFill>
                  <a:srgbClr val="1C0243"/>
                </a:solidFill>
              </a:rPr>
              <a:t> ('bundles/</a:t>
            </a:r>
            <a:r>
              <a:rPr lang="fr-FR" dirty="0" err="1">
                <a:solidFill>
                  <a:srgbClr val="1C0243"/>
                </a:solidFill>
              </a:rPr>
              <a:t>frameworkPoke</a:t>
            </a:r>
            <a:r>
              <a:rPr lang="fr-FR" dirty="0">
                <a:solidFill>
                  <a:srgbClr val="1C0243"/>
                </a:solidFill>
              </a:rPr>
              <a:t>/</a:t>
            </a:r>
            <a:r>
              <a:rPr lang="fr-FR" dirty="0" err="1">
                <a:solidFill>
                  <a:srgbClr val="1C0243"/>
                </a:solidFill>
              </a:rPr>
              <a:t>nomDossier</a:t>
            </a:r>
            <a:r>
              <a:rPr lang="fr-FR" dirty="0">
                <a:solidFill>
                  <a:srgbClr val="1C0243"/>
                </a:solidFill>
              </a:rPr>
              <a:t>/</a:t>
            </a:r>
            <a:r>
              <a:rPr lang="fr-FR" dirty="0" err="1">
                <a:solidFill>
                  <a:srgbClr val="1C0243"/>
                </a:solidFill>
              </a:rPr>
              <a:t>nomFichier.extension</a:t>
            </a:r>
            <a:r>
              <a:rPr lang="fr-FR" dirty="0">
                <a:solidFill>
                  <a:srgbClr val="1C0243"/>
                </a:solidFill>
              </a:rPr>
              <a:t>')}}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0" y="915598"/>
            <a:ext cx="11115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Front – Arborescence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37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26" name="Image 2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033" y="800101"/>
            <a:ext cx="7019641" cy="58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306466" cy="970450"/>
          </a:xfrm>
        </p:spPr>
        <p:txBody>
          <a:bodyPr/>
          <a:lstStyle/>
          <a:p>
            <a:r>
              <a:rPr lang="fr-FR" dirty="0" smtClean="0"/>
              <a:t>Développement – Front – </a:t>
            </a:r>
            <a:r>
              <a:rPr lang="fr-FR" dirty="0" err="1" smtClean="0"/>
              <a:t>src</a:t>
            </a:r>
            <a:r>
              <a:rPr lang="fr-FR" dirty="0" smtClean="0"/>
              <a:t> – </a:t>
            </a:r>
            <a:r>
              <a:rPr lang="fr-FR" dirty="0" err="1" smtClean="0"/>
              <a:t>ProductBundle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38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667" y="894483"/>
            <a:ext cx="6087533" cy="58481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47813" y="5140637"/>
            <a:ext cx="336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>
                <a:solidFill>
                  <a:srgbClr val="222222"/>
                </a:solidFill>
                <a:latin typeface="+mj-lt"/>
              </a:rPr>
              <a:t> 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{% </a:t>
            </a:r>
            <a:r>
              <a:rPr lang="fr-FR" sz="1600" i="1" dirty="0" err="1">
                <a:solidFill>
                  <a:srgbClr val="1C0243"/>
                </a:solidFill>
                <a:latin typeface="+mj-lt"/>
              </a:rPr>
              <a:t>extends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 ‘::</a:t>
            </a:r>
            <a:r>
              <a:rPr lang="fr-FR" sz="1600" i="1" dirty="0" err="1">
                <a:solidFill>
                  <a:srgbClr val="1C0243"/>
                </a:solidFill>
                <a:latin typeface="+mj-lt"/>
              </a:rPr>
              <a:t>base.html.twig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' %}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4900" y="6045023"/>
            <a:ext cx="594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rgbClr val="1C0243"/>
                </a:solidFill>
              </a:rPr>
              <a:t>{% </a:t>
            </a:r>
            <a:r>
              <a:rPr lang="fr-FR" sz="1600" i="1" dirty="0" err="1">
                <a:solidFill>
                  <a:srgbClr val="1C0243"/>
                </a:solidFill>
              </a:rPr>
              <a:t>extends</a:t>
            </a:r>
            <a:r>
              <a:rPr lang="fr-FR" sz="1600" i="1" dirty="0">
                <a:solidFill>
                  <a:srgbClr val="1C0243"/>
                </a:solidFill>
              </a:rPr>
              <a:t> '</a:t>
            </a:r>
            <a:r>
              <a:rPr lang="fr-FR" sz="1600" i="1" dirty="0" err="1">
                <a:solidFill>
                  <a:srgbClr val="1C0243"/>
                </a:solidFill>
              </a:rPr>
              <a:t>NosBundlesProductBundle</a:t>
            </a:r>
            <a:r>
              <a:rPr lang="fr-FR" sz="1600" i="1" dirty="0">
                <a:solidFill>
                  <a:srgbClr val="1C0243"/>
                </a:solidFill>
              </a:rPr>
              <a:t>::</a:t>
            </a:r>
            <a:r>
              <a:rPr lang="fr-FR" sz="1600" i="1" dirty="0" err="1">
                <a:solidFill>
                  <a:srgbClr val="1C0243"/>
                </a:solidFill>
              </a:rPr>
              <a:t>layout.html.twig</a:t>
            </a:r>
            <a:r>
              <a:rPr lang="fr-FR" sz="1600" i="1" dirty="0">
                <a:solidFill>
                  <a:srgbClr val="1C0243"/>
                </a:solidFill>
              </a:rPr>
              <a:t>' %}</a:t>
            </a:r>
          </a:p>
        </p:txBody>
      </p:sp>
      <p:sp>
        <p:nvSpPr>
          <p:cNvPr id="16" name="Accolade ouvrante 15"/>
          <p:cNvSpPr/>
          <p:nvPr/>
        </p:nvSpPr>
        <p:spPr>
          <a:xfrm>
            <a:off x="6011333" y="5774267"/>
            <a:ext cx="211667" cy="968396"/>
          </a:xfrm>
          <a:prstGeom prst="leftBrace">
            <a:avLst/>
          </a:prstGeom>
          <a:ln w="28575">
            <a:solidFill>
              <a:srgbClr val="FAA9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/>
          <p:cNvSpPr/>
          <p:nvPr/>
        </p:nvSpPr>
        <p:spPr>
          <a:xfrm>
            <a:off x="5571067" y="5184228"/>
            <a:ext cx="211667" cy="251372"/>
          </a:xfrm>
          <a:prstGeom prst="leftBrace">
            <a:avLst/>
          </a:prstGeom>
          <a:ln w="28575">
            <a:solidFill>
              <a:srgbClr val="FAA9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Front – Arborescence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39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26" name="Image 2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033" y="800101"/>
            <a:ext cx="7019641" cy="58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client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73375" y="215385"/>
            <a:ext cx="3186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Afin de gérer les stocks de </a:t>
            </a:r>
            <a:r>
              <a:rPr lang="fr-FR" sz="2400" dirty="0">
                <a:solidFill>
                  <a:srgbClr val="1C0243"/>
                </a:solidFill>
              </a:rPr>
              <a:t>leur boutique de vente de produit neufs et </a:t>
            </a:r>
            <a:r>
              <a:rPr lang="fr-FR" sz="2400" dirty="0" smtClean="0">
                <a:solidFill>
                  <a:srgbClr val="1C0243"/>
                </a:solidFill>
              </a:rPr>
              <a:t>d’occasion, les frères GORE ont besoin d’un applicatif Web intuitif auquel ils seront les seuls à accéder.</a:t>
            </a:r>
            <a:endParaRPr lang="fr-FR" dirty="0" smtClean="0">
              <a:solidFill>
                <a:srgbClr val="1C0243"/>
              </a:solidFill>
            </a:endParaRPr>
          </a:p>
          <a:p>
            <a:endParaRPr lang="fr-FR" dirty="0" smtClean="0">
              <a:solidFill>
                <a:srgbClr val="1C0243"/>
              </a:solidFill>
            </a:endParaRPr>
          </a:p>
          <a:p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Front - </a:t>
            </a:r>
            <a:r>
              <a:rPr lang="fr-FR" dirty="0" err="1" smtClean="0"/>
              <a:t>src</a:t>
            </a:r>
            <a:r>
              <a:rPr lang="fr-FR" dirty="0" smtClean="0"/>
              <a:t> - </a:t>
            </a:r>
            <a:r>
              <a:rPr lang="fr-FR" dirty="0" err="1" smtClean="0"/>
              <a:t>UserBundle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40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638" y="828293"/>
            <a:ext cx="5734696" cy="55033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8201" y="5993063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1C0243"/>
                </a:solidFill>
              </a:rPr>
              <a:t>{% </a:t>
            </a:r>
            <a:r>
              <a:rPr lang="fr-FR" sz="1600" dirty="0" err="1">
                <a:solidFill>
                  <a:srgbClr val="1C0243"/>
                </a:solidFill>
              </a:rPr>
              <a:t>extends</a:t>
            </a:r>
            <a:r>
              <a:rPr lang="fr-FR" sz="1600" dirty="0">
                <a:solidFill>
                  <a:srgbClr val="1C0243"/>
                </a:solidFill>
              </a:rPr>
              <a:t> '</a:t>
            </a:r>
            <a:r>
              <a:rPr lang="fr-FR" sz="1600" dirty="0" err="1">
                <a:solidFill>
                  <a:srgbClr val="1C0243"/>
                </a:solidFill>
              </a:rPr>
              <a:t>NosBundlesUserBundle</a:t>
            </a:r>
            <a:r>
              <a:rPr lang="fr-FR" sz="1600" dirty="0">
                <a:solidFill>
                  <a:srgbClr val="1C0243"/>
                </a:solidFill>
              </a:rPr>
              <a:t>::</a:t>
            </a:r>
            <a:r>
              <a:rPr lang="fr-FR" sz="1600" dirty="0" err="1">
                <a:solidFill>
                  <a:srgbClr val="1C0243"/>
                </a:solidFill>
              </a:rPr>
              <a:t>layout.html.twig</a:t>
            </a:r>
            <a:r>
              <a:rPr lang="fr-FR" sz="1600" dirty="0">
                <a:solidFill>
                  <a:srgbClr val="1C0243"/>
                </a:solidFill>
              </a:rPr>
              <a:t>' %}</a:t>
            </a:r>
          </a:p>
        </p:txBody>
      </p:sp>
      <p:sp>
        <p:nvSpPr>
          <p:cNvPr id="12" name="Accolade ouvrante 11"/>
          <p:cNvSpPr/>
          <p:nvPr/>
        </p:nvSpPr>
        <p:spPr>
          <a:xfrm>
            <a:off x="5810801" y="6036654"/>
            <a:ext cx="211667" cy="251372"/>
          </a:xfrm>
          <a:prstGeom prst="leftBrace">
            <a:avLst/>
          </a:prstGeom>
          <a:ln w="28575">
            <a:solidFill>
              <a:srgbClr val="FAA9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120813" y="5377703"/>
            <a:ext cx="336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>
                <a:solidFill>
                  <a:srgbClr val="222222"/>
                </a:solidFill>
                <a:latin typeface="+mj-lt"/>
              </a:rPr>
              <a:t> 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{% </a:t>
            </a:r>
            <a:r>
              <a:rPr lang="fr-FR" sz="1600" i="1" dirty="0" err="1">
                <a:solidFill>
                  <a:srgbClr val="1C0243"/>
                </a:solidFill>
                <a:latin typeface="+mj-lt"/>
              </a:rPr>
              <a:t>extends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 ‘::</a:t>
            </a:r>
            <a:r>
              <a:rPr lang="fr-FR" sz="1600" i="1" dirty="0" err="1">
                <a:solidFill>
                  <a:srgbClr val="1C0243"/>
                </a:solidFill>
                <a:latin typeface="+mj-lt"/>
              </a:rPr>
              <a:t>base.html.twig</a:t>
            </a:r>
            <a:r>
              <a:rPr lang="fr-FR" sz="1600" i="1" dirty="0">
                <a:solidFill>
                  <a:srgbClr val="1C0243"/>
                </a:solidFill>
                <a:latin typeface="+mj-lt"/>
              </a:rPr>
              <a:t>' %}</a:t>
            </a:r>
          </a:p>
        </p:txBody>
      </p:sp>
      <p:sp>
        <p:nvSpPr>
          <p:cNvPr id="14" name="Accolade ouvrante 13"/>
          <p:cNvSpPr/>
          <p:nvPr/>
        </p:nvSpPr>
        <p:spPr>
          <a:xfrm>
            <a:off x="5444067" y="5421294"/>
            <a:ext cx="211667" cy="251372"/>
          </a:xfrm>
          <a:prstGeom prst="leftBrace">
            <a:avLst/>
          </a:prstGeom>
          <a:ln w="28575">
            <a:solidFill>
              <a:srgbClr val="FAA9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791950" y="215385"/>
            <a:ext cx="4572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41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u="sng" dirty="0" smtClean="0">
                <a:solidFill>
                  <a:srgbClr val="1C0243"/>
                </a:solidFill>
              </a:rPr>
              <a:t>Tests</a:t>
            </a:r>
            <a:endParaRPr lang="fr-FR" sz="8000" u="sng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Préparation des tests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42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3599391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Compte </a:t>
            </a:r>
            <a:r>
              <a:rPr lang="fr-FR" sz="2400" dirty="0">
                <a:solidFill>
                  <a:srgbClr val="1C0243"/>
                </a:solidFill>
              </a:rPr>
              <a:t>tenu du calendrier, une phase de préparation des tests à pu être </a:t>
            </a:r>
            <a:r>
              <a:rPr lang="fr-FR" sz="2400" dirty="0" smtClean="0">
                <a:solidFill>
                  <a:srgbClr val="1C0243"/>
                </a:solidFill>
              </a:rPr>
              <a:t>effectuée, </a:t>
            </a:r>
            <a:r>
              <a:rPr lang="fr-FR" sz="2400" dirty="0">
                <a:solidFill>
                  <a:srgbClr val="1C0243"/>
                </a:solidFill>
              </a:rPr>
              <a:t>sans pour autant pouvoir réaliser une véritable phase complète de tests</a:t>
            </a:r>
            <a:r>
              <a:rPr lang="fr-FR" sz="2400" dirty="0" smtClean="0">
                <a:solidFill>
                  <a:srgbClr val="1C0243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Voici ce que nous aurions pu réaliser 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Tests - Exigences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43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3599391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>
                <a:solidFill>
                  <a:srgbClr val="1C0243"/>
                </a:solidFill>
              </a:rPr>
              <a:t>Recensement des exigences depuis le cahier des charges</a:t>
            </a: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fr-FR" sz="2400" dirty="0" smtClean="0">
                <a:solidFill>
                  <a:srgbClr val="1C0243"/>
                </a:solidFill>
              </a:rPr>
              <a:t>Utilisation d’un gestionnaire de référentiel de tests (Ex: </a:t>
            </a:r>
            <a:r>
              <a:rPr lang="fr-FR" sz="2400" b="1" dirty="0" smtClean="0">
                <a:solidFill>
                  <a:srgbClr val="1C0243"/>
                </a:solidFill>
              </a:rPr>
              <a:t>Squash TM</a:t>
            </a:r>
            <a:r>
              <a:rPr lang="fr-FR" sz="2400" dirty="0" smtClean="0">
                <a:solidFill>
                  <a:srgbClr val="1C0243"/>
                </a:solidFill>
              </a:rPr>
              <a:t>)  afin de gérer </a:t>
            </a:r>
            <a:r>
              <a:rPr lang="fr-FR" sz="2400" dirty="0">
                <a:solidFill>
                  <a:srgbClr val="1C0243"/>
                </a:solidFill>
              </a:rPr>
              <a:t>les exigences, les scénarios de tests et les campagnes </a:t>
            </a:r>
            <a:r>
              <a:rPr lang="fr-FR" sz="2400" dirty="0" smtClean="0">
                <a:solidFill>
                  <a:srgbClr val="1C0243"/>
                </a:solidFill>
              </a:rPr>
              <a:t>d'exécution</a:t>
            </a:r>
          </a:p>
          <a:p>
            <a:pPr marL="0" indent="0">
              <a:buNone/>
            </a:pP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00" y="-182564"/>
            <a:ext cx="11271686" cy="970450"/>
          </a:xfrm>
        </p:spPr>
        <p:txBody>
          <a:bodyPr/>
          <a:lstStyle/>
          <a:p>
            <a:r>
              <a:rPr lang="fr-FR" dirty="0" smtClean="0"/>
              <a:t>Développement – Tests - Exigences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44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79319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200" dirty="0" smtClean="0">
                <a:solidFill>
                  <a:srgbClr val="1C0243"/>
                </a:solidFill>
              </a:rPr>
              <a:t>Création </a:t>
            </a:r>
            <a:r>
              <a:rPr lang="fr-FR" sz="2200" dirty="0">
                <a:solidFill>
                  <a:srgbClr val="1C0243"/>
                </a:solidFill>
              </a:rPr>
              <a:t>des </a:t>
            </a:r>
            <a:r>
              <a:rPr lang="fr-FR" sz="2200" dirty="0" smtClean="0">
                <a:solidFill>
                  <a:srgbClr val="1C0243"/>
                </a:solidFill>
              </a:rPr>
              <a:t>exigences f</a:t>
            </a:r>
            <a:r>
              <a:rPr lang="fr-FR" sz="2000" dirty="0" smtClean="0">
                <a:solidFill>
                  <a:srgbClr val="1C0243"/>
                </a:solidFill>
              </a:rPr>
              <a:t>onctionnelles et non-fonctionnelles</a:t>
            </a:r>
          </a:p>
          <a:p>
            <a:pPr marL="457200" indent="-457200">
              <a:buFont typeface="+mj-lt"/>
              <a:buAutoNum type="arabicPeriod" startAt="3"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fr-FR" sz="2000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fr-FR" sz="2000" dirty="0">
              <a:solidFill>
                <a:srgbClr val="1C0243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914400" lvl="2" indent="0">
              <a:buNone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914400" lvl="2" indent="0">
              <a:buNone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r="52306"/>
          <a:stretch/>
        </p:blipFill>
        <p:spPr>
          <a:xfrm>
            <a:off x="3131942" y="2277534"/>
            <a:ext cx="5928113" cy="3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00" y="-182564"/>
            <a:ext cx="11271686" cy="970450"/>
          </a:xfrm>
        </p:spPr>
        <p:txBody>
          <a:bodyPr/>
          <a:lstStyle/>
          <a:p>
            <a:r>
              <a:rPr lang="fr-FR" dirty="0" smtClean="0"/>
              <a:t>Développement – Tests – Cas de tests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45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79319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fr-FR" sz="2800" dirty="0">
                <a:solidFill>
                  <a:srgbClr val="1C0243"/>
                </a:solidFill>
              </a:rPr>
              <a:t>Création des </a:t>
            </a:r>
            <a:r>
              <a:rPr lang="fr-FR" sz="2800" b="1" dirty="0">
                <a:solidFill>
                  <a:srgbClr val="1C0243"/>
                </a:solidFill>
              </a:rPr>
              <a:t>cas de </a:t>
            </a:r>
            <a:r>
              <a:rPr lang="fr-FR" sz="2800" b="1" dirty="0" smtClean="0">
                <a:solidFill>
                  <a:srgbClr val="1C0243"/>
                </a:solidFill>
              </a:rPr>
              <a:t>tests </a:t>
            </a:r>
            <a:r>
              <a:rPr lang="fr-FR" sz="2800" dirty="0" smtClean="0">
                <a:solidFill>
                  <a:srgbClr val="1C0243"/>
                </a:solidFill>
              </a:rPr>
              <a:t>en fonction des exigences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	</a:t>
            </a:r>
            <a:r>
              <a:rPr lang="fr-FR" sz="2400" u="sng" dirty="0" smtClean="0">
                <a:solidFill>
                  <a:srgbClr val="1C0243"/>
                </a:solidFill>
              </a:rPr>
              <a:t>Exemple</a:t>
            </a:r>
            <a:r>
              <a:rPr lang="fr-FR" sz="2400" dirty="0" smtClean="0">
                <a:solidFill>
                  <a:srgbClr val="1C0243"/>
                </a:solidFill>
              </a:rPr>
              <a:t> :</a:t>
            </a:r>
            <a:endParaRPr lang="fr-FR" sz="2400" dirty="0">
              <a:solidFill>
                <a:srgbClr val="1C0243"/>
              </a:solidFill>
            </a:endParaRPr>
          </a:p>
          <a:p>
            <a:pPr marL="3028600" lvl="6" indent="-457200">
              <a:buFont typeface="+mj-lt"/>
              <a:buAutoNum type="alphaLcPeriod"/>
            </a:pPr>
            <a:r>
              <a:rPr lang="fr-FR" sz="2200" dirty="0">
                <a:solidFill>
                  <a:srgbClr val="1C0243"/>
                </a:solidFill>
              </a:rPr>
              <a:t>Gestion des </a:t>
            </a:r>
            <a:r>
              <a:rPr lang="fr-FR" sz="2200" dirty="0" smtClean="0">
                <a:solidFill>
                  <a:srgbClr val="1C0243"/>
                </a:solidFill>
              </a:rPr>
              <a:t>produits</a:t>
            </a:r>
          </a:p>
          <a:p>
            <a:pPr marL="2971400" lvl="7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	- Ajout </a:t>
            </a:r>
            <a:r>
              <a:rPr lang="fr-FR" sz="2200" b="1" dirty="0">
                <a:solidFill>
                  <a:srgbClr val="1C0243"/>
                </a:solidFill>
              </a:rPr>
              <a:t>de produit</a:t>
            </a:r>
          </a:p>
          <a:p>
            <a:pPr marL="2571400" lvl="6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		- Consultation </a:t>
            </a:r>
            <a:r>
              <a:rPr lang="fr-FR" sz="2200" b="1" dirty="0">
                <a:solidFill>
                  <a:srgbClr val="1C0243"/>
                </a:solidFill>
              </a:rPr>
              <a:t>de produit</a:t>
            </a:r>
          </a:p>
          <a:p>
            <a:pPr marL="2571400" lvl="6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		- Modification </a:t>
            </a:r>
            <a:r>
              <a:rPr lang="fr-FR" sz="2200" b="1" dirty="0">
                <a:solidFill>
                  <a:srgbClr val="1C0243"/>
                </a:solidFill>
              </a:rPr>
              <a:t>de produit</a:t>
            </a:r>
          </a:p>
          <a:p>
            <a:pPr marL="2571400" lvl="6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		- Suppression </a:t>
            </a:r>
            <a:r>
              <a:rPr lang="fr-FR" sz="2200" b="1" dirty="0">
                <a:solidFill>
                  <a:srgbClr val="1C0243"/>
                </a:solidFill>
              </a:rPr>
              <a:t>de </a:t>
            </a:r>
            <a:r>
              <a:rPr lang="fr-FR" sz="2200" b="1" dirty="0" smtClean="0">
                <a:solidFill>
                  <a:srgbClr val="1C0243"/>
                </a:solidFill>
              </a:rPr>
              <a:t>produit</a:t>
            </a:r>
          </a:p>
          <a:p>
            <a:pPr marL="3028600" lvl="6" indent="-457200">
              <a:buFont typeface="+mj-lt"/>
              <a:buAutoNum type="alphaLcPeriod" startAt="2"/>
            </a:pPr>
            <a:r>
              <a:rPr lang="fr-FR" sz="2200" dirty="0" smtClean="0">
                <a:solidFill>
                  <a:srgbClr val="1C0243"/>
                </a:solidFill>
              </a:rPr>
              <a:t>Gestion </a:t>
            </a:r>
            <a:r>
              <a:rPr lang="fr-FR" sz="2200" dirty="0">
                <a:solidFill>
                  <a:srgbClr val="1C0243"/>
                </a:solidFill>
              </a:rPr>
              <a:t>des </a:t>
            </a:r>
            <a:r>
              <a:rPr lang="fr-FR" sz="2200" dirty="0" smtClean="0">
                <a:solidFill>
                  <a:srgbClr val="1C0243"/>
                </a:solidFill>
              </a:rPr>
              <a:t>stocks</a:t>
            </a:r>
          </a:p>
          <a:p>
            <a:pPr marL="3028600" lvl="6" indent="-457200">
              <a:buFont typeface="+mj-lt"/>
              <a:buAutoNum type="alphaLcPeriod" startAt="2"/>
            </a:pPr>
            <a:r>
              <a:rPr lang="fr-FR" sz="2200" dirty="0" smtClean="0">
                <a:solidFill>
                  <a:srgbClr val="1C0243"/>
                </a:solidFill>
              </a:rPr>
              <a:t>Utilisateurs</a:t>
            </a:r>
            <a:endParaRPr lang="fr-FR" sz="20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-182564"/>
            <a:ext cx="11489267" cy="970450"/>
          </a:xfrm>
        </p:spPr>
        <p:txBody>
          <a:bodyPr/>
          <a:lstStyle/>
          <a:p>
            <a:r>
              <a:rPr lang="fr-FR" dirty="0" smtClean="0"/>
              <a:t>Développement – Tests – Pas de tests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46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721829" y="936100"/>
            <a:ext cx="10554574" cy="5887709"/>
          </a:xfrm>
          <a:noFill/>
          <a:ln>
            <a:noFill/>
          </a:ln>
          <a:effectLst/>
        </p:spPr>
        <p:txBody>
          <a:bodyPr>
            <a:normAutofit fontScale="77500" lnSpcReduction="20000"/>
          </a:bodyPr>
          <a:lstStyle/>
          <a:p>
            <a:pPr marL="1200150" lvl="1" indent="-742950">
              <a:buFont typeface="+mj-lt"/>
              <a:buAutoNum type="arabicPeriod" startAt="5"/>
            </a:pPr>
            <a:r>
              <a:rPr lang="fr-FR" sz="2800" dirty="0">
                <a:solidFill>
                  <a:srgbClr val="1C0243"/>
                </a:solidFill>
              </a:rPr>
              <a:t>Création des </a:t>
            </a:r>
            <a:r>
              <a:rPr lang="fr-FR" sz="2800" b="1" dirty="0">
                <a:solidFill>
                  <a:srgbClr val="1C0243"/>
                </a:solidFill>
              </a:rPr>
              <a:t>pas de tests </a:t>
            </a:r>
            <a:r>
              <a:rPr lang="fr-FR" sz="2800" dirty="0">
                <a:solidFill>
                  <a:srgbClr val="1C0243"/>
                </a:solidFill>
              </a:rPr>
              <a:t>pour chaque </a:t>
            </a:r>
            <a:r>
              <a:rPr lang="fr-FR" sz="3200" dirty="0">
                <a:solidFill>
                  <a:srgbClr val="1C0243"/>
                </a:solidFill>
              </a:rPr>
              <a:t>cas</a:t>
            </a:r>
            <a:r>
              <a:rPr lang="fr-FR" sz="2800" dirty="0">
                <a:solidFill>
                  <a:srgbClr val="1C0243"/>
                </a:solidFill>
              </a:rPr>
              <a:t> de </a:t>
            </a:r>
            <a:r>
              <a:rPr lang="fr-FR" sz="2800" dirty="0" smtClean="0">
                <a:solidFill>
                  <a:srgbClr val="1C0243"/>
                </a:solidFill>
              </a:rPr>
              <a:t>tests</a:t>
            </a:r>
          </a:p>
          <a:p>
            <a:pPr marL="1200150" lvl="1" indent="-742950">
              <a:buFont typeface="+mj-lt"/>
              <a:buAutoNum type="arabicPeriod" startAt="5"/>
            </a:pPr>
            <a:endParaRPr lang="fr-FR" sz="2000" dirty="0" smtClean="0">
              <a:solidFill>
                <a:srgbClr val="1C0243"/>
              </a:solidFill>
            </a:endParaRPr>
          </a:p>
          <a:p>
            <a:pPr marL="1828800" lvl="3" indent="-457200">
              <a:buFont typeface="+mj-lt"/>
              <a:buAutoNum type="alphaLcPeriod"/>
            </a:pPr>
            <a:r>
              <a:rPr lang="fr-FR" sz="2200" dirty="0">
                <a:solidFill>
                  <a:srgbClr val="1C0243"/>
                </a:solidFill>
              </a:rPr>
              <a:t>Gestion des produits</a:t>
            </a:r>
          </a:p>
          <a:p>
            <a:pPr marL="1828800" lvl="4" indent="0">
              <a:buNone/>
            </a:pPr>
            <a:r>
              <a:rPr lang="fr-FR" sz="2200" dirty="0">
                <a:solidFill>
                  <a:srgbClr val="1C0243"/>
                </a:solidFill>
              </a:rPr>
              <a:t>		- Ajout de </a:t>
            </a:r>
            <a:r>
              <a:rPr lang="fr-FR" sz="2200" dirty="0" smtClean="0">
                <a:solidFill>
                  <a:srgbClr val="1C0243"/>
                </a:solidFill>
              </a:rPr>
              <a:t>produit</a:t>
            </a:r>
          </a:p>
          <a:p>
            <a:pPr marL="1828800" lvl="4" indent="0">
              <a:buNone/>
            </a:pPr>
            <a:r>
              <a:rPr lang="fr-FR" sz="2200" dirty="0">
                <a:solidFill>
                  <a:srgbClr val="1C0243"/>
                </a:solidFill>
              </a:rPr>
              <a:t>			</a:t>
            </a:r>
            <a:r>
              <a:rPr lang="fr-FR" sz="2200" b="1" dirty="0" smtClean="0">
                <a:solidFill>
                  <a:srgbClr val="1C0243"/>
                </a:solidFill>
              </a:rPr>
              <a:t>	- MEI</a:t>
            </a:r>
            <a:r>
              <a:rPr lang="fr-FR" sz="2200" b="1" dirty="0" smtClean="0">
                <a:solidFill>
                  <a:srgbClr val="FF0000"/>
                </a:solidFill>
              </a:rPr>
              <a:t>*</a:t>
            </a:r>
            <a:r>
              <a:rPr lang="fr-FR" sz="2200" b="1" dirty="0" smtClean="0">
                <a:solidFill>
                  <a:srgbClr val="1C0243"/>
                </a:solidFill>
              </a:rPr>
              <a:t> </a:t>
            </a:r>
            <a:r>
              <a:rPr lang="fr-FR" sz="2200" b="1" dirty="0">
                <a:solidFill>
                  <a:srgbClr val="1C0243"/>
                </a:solidFill>
              </a:rPr>
              <a:t>: Le produit PRD1 n'existe pas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Rechercher </a:t>
            </a:r>
            <a:r>
              <a:rPr lang="fr-FR" sz="2200" b="1" dirty="0">
                <a:solidFill>
                  <a:srgbClr val="1C0243"/>
                </a:solidFill>
              </a:rPr>
              <a:t>le produit PRD1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Ajouter </a:t>
            </a:r>
            <a:r>
              <a:rPr lang="fr-FR" sz="2200" b="1" dirty="0">
                <a:solidFill>
                  <a:srgbClr val="1C0243"/>
                </a:solidFill>
              </a:rPr>
              <a:t>le produit PRD1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</a:t>
            </a:r>
            <a:r>
              <a:rPr lang="fr-FR" sz="2200" b="1" smtClean="0">
                <a:solidFill>
                  <a:srgbClr val="1C0243"/>
                </a:solidFill>
              </a:rPr>
              <a:t>- Rechercher </a:t>
            </a:r>
            <a:r>
              <a:rPr lang="fr-FR" sz="2200" b="1" dirty="0">
                <a:solidFill>
                  <a:srgbClr val="1C0243"/>
                </a:solidFill>
              </a:rPr>
              <a:t>le produit PRD1</a:t>
            </a:r>
          </a:p>
          <a:p>
            <a:pPr marL="1828800" lvl="4" indent="0">
              <a:buNone/>
            </a:pPr>
            <a:r>
              <a:rPr lang="fr-FR" sz="2200" dirty="0">
                <a:solidFill>
                  <a:srgbClr val="1C0243"/>
                </a:solidFill>
              </a:rPr>
              <a:t>	</a:t>
            </a:r>
            <a:r>
              <a:rPr lang="fr-FR" sz="2200" dirty="0" smtClean="0">
                <a:solidFill>
                  <a:srgbClr val="1C0243"/>
                </a:solidFill>
              </a:rPr>
              <a:t>		</a:t>
            </a:r>
            <a:endParaRPr lang="fr-FR" sz="2200" dirty="0">
              <a:solidFill>
                <a:srgbClr val="1C0243"/>
              </a:solidFill>
            </a:endParaRPr>
          </a:p>
          <a:p>
            <a:pPr marL="1371600" lvl="3" indent="0">
              <a:buNone/>
            </a:pPr>
            <a:r>
              <a:rPr lang="fr-FR" sz="2200" dirty="0">
                <a:solidFill>
                  <a:srgbClr val="1C0243"/>
                </a:solidFill>
              </a:rPr>
              <a:t>			- Consultation de </a:t>
            </a:r>
            <a:r>
              <a:rPr lang="fr-FR" sz="2200" dirty="0" smtClean="0">
                <a:solidFill>
                  <a:srgbClr val="1C0243"/>
                </a:solidFill>
              </a:rPr>
              <a:t>produit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MEI</a:t>
            </a:r>
            <a:r>
              <a:rPr lang="fr-FR" sz="2200" b="1" dirty="0" smtClean="0">
                <a:solidFill>
                  <a:srgbClr val="FF0000"/>
                </a:solidFill>
              </a:rPr>
              <a:t>*</a:t>
            </a:r>
            <a:r>
              <a:rPr lang="fr-FR" sz="2200" b="1" dirty="0" smtClean="0">
                <a:solidFill>
                  <a:srgbClr val="1C0243"/>
                </a:solidFill>
              </a:rPr>
              <a:t> </a:t>
            </a:r>
            <a:r>
              <a:rPr lang="fr-FR" sz="2200" b="1" dirty="0">
                <a:solidFill>
                  <a:srgbClr val="1C0243"/>
                </a:solidFill>
              </a:rPr>
              <a:t>: Le produit PRD1 existe pas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Sélectionner </a:t>
            </a:r>
            <a:r>
              <a:rPr lang="fr-FR" sz="2200" b="1" dirty="0">
                <a:solidFill>
                  <a:srgbClr val="1C0243"/>
                </a:solidFill>
              </a:rPr>
              <a:t>le produit PRD1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Modifier </a:t>
            </a:r>
            <a:r>
              <a:rPr lang="fr-FR" sz="2200" b="1" dirty="0">
                <a:solidFill>
                  <a:srgbClr val="1C0243"/>
                </a:solidFill>
              </a:rPr>
              <a:t>le produit PRD1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Valider </a:t>
            </a:r>
            <a:r>
              <a:rPr lang="fr-FR" sz="2200" b="1" dirty="0">
                <a:solidFill>
                  <a:srgbClr val="1C0243"/>
                </a:solidFill>
              </a:rPr>
              <a:t>les modifications</a:t>
            </a:r>
          </a:p>
          <a:p>
            <a:pPr marL="3371400" lvl="8" indent="0">
              <a:buNone/>
            </a:pPr>
            <a:r>
              <a:rPr lang="fr-FR" sz="2200" b="1" dirty="0" smtClean="0">
                <a:solidFill>
                  <a:srgbClr val="1C0243"/>
                </a:solidFill>
              </a:rPr>
              <a:t>	- Réafficher </a:t>
            </a:r>
            <a:r>
              <a:rPr lang="fr-FR" sz="2200" b="1" dirty="0">
                <a:solidFill>
                  <a:srgbClr val="1C0243"/>
                </a:solidFill>
              </a:rPr>
              <a:t>le produit </a:t>
            </a:r>
            <a:r>
              <a:rPr lang="fr-FR" sz="2200" b="1" dirty="0" smtClean="0">
                <a:solidFill>
                  <a:srgbClr val="1C0243"/>
                </a:solidFill>
              </a:rPr>
              <a:t>PRD1</a:t>
            </a:r>
            <a:r>
              <a:rPr lang="fr-FR" sz="2200" dirty="0">
                <a:solidFill>
                  <a:srgbClr val="1C0243"/>
                </a:solidFill>
              </a:rPr>
              <a:t>		</a:t>
            </a:r>
            <a:endParaRPr lang="fr-FR" sz="2000" dirty="0" smtClean="0">
              <a:solidFill>
                <a:srgbClr val="1C0243"/>
              </a:solidFill>
            </a:endParaRPr>
          </a:p>
          <a:p>
            <a:pPr marL="457200" lvl="1" indent="0">
              <a:buNone/>
            </a:pPr>
            <a:r>
              <a:rPr lang="fr-FR" sz="2200" dirty="0" smtClean="0">
                <a:solidFill>
                  <a:srgbClr val="FF0000"/>
                </a:solidFill>
              </a:rPr>
              <a:t>*Mise à l’état initial</a:t>
            </a: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-182564"/>
            <a:ext cx="11489267" cy="970450"/>
          </a:xfrm>
        </p:spPr>
        <p:txBody>
          <a:bodyPr/>
          <a:lstStyle/>
          <a:p>
            <a:r>
              <a:rPr lang="fr-FR" dirty="0" smtClean="0"/>
              <a:t>Développement – Tests – Implémentation cas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47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79319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1200150" lvl="1" indent="-742950">
              <a:buFont typeface="+mj-lt"/>
              <a:buAutoNum type="arabicPeriod" startAt="6"/>
            </a:pPr>
            <a:r>
              <a:rPr lang="fr-FR" sz="2000" dirty="0" smtClean="0">
                <a:solidFill>
                  <a:srgbClr val="1C0243"/>
                </a:solidFill>
              </a:rPr>
              <a:t>Implémentation des cas de tests</a:t>
            </a:r>
          </a:p>
          <a:p>
            <a:pPr marL="2114550" lvl="4" indent="-342900">
              <a:buFont typeface="+mj-lt"/>
              <a:buAutoNum type="alphaLcPeriod"/>
            </a:pPr>
            <a:r>
              <a:rPr lang="fr-FR" sz="1600" dirty="0" smtClean="0">
                <a:solidFill>
                  <a:srgbClr val="1C0243"/>
                </a:solidFill>
              </a:rPr>
              <a:t>Utilisation de tables de décision (Ex : Excel)</a:t>
            </a:r>
          </a:p>
          <a:p>
            <a:pPr marL="2114550" lvl="4" indent="-342900">
              <a:buFont typeface="+mj-lt"/>
              <a:buAutoNum type="alphaLcPeriod"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2114550" lvl="4" indent="-342900">
              <a:buFont typeface="+mj-lt"/>
              <a:buAutoNum type="alphaLcPeriod"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endParaRPr lang="fr-FR" sz="1600" dirty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endParaRPr lang="fr-FR" sz="1600" dirty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r>
              <a:rPr lang="fr-FR" sz="1600" dirty="0" smtClean="0">
                <a:solidFill>
                  <a:srgbClr val="FF0000"/>
                </a:solidFill>
              </a:rPr>
              <a:t>* Valeur définie par le client pour la quantité maximum possible en stock</a:t>
            </a:r>
            <a:endParaRPr lang="fr-FR" sz="36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7478"/>
              </p:ext>
            </p:extLst>
          </p:nvPr>
        </p:nvGraphicFramePr>
        <p:xfrm>
          <a:off x="2031999" y="301268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Quantité produit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Neufs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Occasions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&gt;=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&gt;=</a:t>
                      </a:r>
                      <a:r>
                        <a:rPr lang="fr-FR" baseline="0" dirty="0" smtClean="0"/>
                        <a:t> 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&lt;=</a:t>
                      </a:r>
                      <a:r>
                        <a:rPr lang="fr-FR" baseline="0" dirty="0" smtClean="0"/>
                        <a:t> valeur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&lt;=</a:t>
                      </a:r>
                      <a:r>
                        <a:rPr lang="fr-FR" baseline="0" dirty="0" smtClean="0"/>
                        <a:t> valeur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8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-182564"/>
            <a:ext cx="11489267" cy="970450"/>
          </a:xfrm>
        </p:spPr>
        <p:txBody>
          <a:bodyPr/>
          <a:lstStyle/>
          <a:p>
            <a:r>
              <a:rPr lang="fr-FR" dirty="0" smtClean="0"/>
              <a:t>Développement – Tests </a:t>
            </a:r>
            <a:r>
              <a:rPr lang="fr-FR" dirty="0"/>
              <a:t>– Implémentation cas</a:t>
            </a:r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48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79319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1200150" lvl="1" indent="-742950">
              <a:buFont typeface="+mj-lt"/>
              <a:buAutoNum type="arabicPeriod" startAt="6"/>
            </a:pPr>
            <a:r>
              <a:rPr lang="fr-FR" sz="2000" dirty="0" smtClean="0">
                <a:solidFill>
                  <a:srgbClr val="1C0243"/>
                </a:solidFill>
              </a:rPr>
              <a:t>Implémentation des cas de tests</a:t>
            </a:r>
          </a:p>
          <a:p>
            <a:pPr marL="2114550" lvl="4" indent="-342900">
              <a:buFont typeface="+mj-lt"/>
              <a:buAutoNum type="alphaLcPeriod" startAt="2"/>
            </a:pPr>
            <a:r>
              <a:rPr lang="fr-FR" sz="1600" dirty="0" smtClean="0">
                <a:solidFill>
                  <a:srgbClr val="1C0243"/>
                </a:solidFill>
              </a:rPr>
              <a:t>Diagramme état-transition</a:t>
            </a:r>
          </a:p>
          <a:p>
            <a:pPr marL="2514250" lvl="6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238250" lvl="6" indent="0">
              <a:buNone/>
            </a:pPr>
            <a:r>
              <a:rPr lang="fr-FR" sz="1600" dirty="0" smtClean="0">
                <a:solidFill>
                  <a:srgbClr val="1C0243"/>
                </a:solidFill>
              </a:rPr>
              <a:t>Exemple 1 (produit) :</a:t>
            </a:r>
          </a:p>
          <a:p>
            <a:pPr marL="1638250" lvl="7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638250" lvl="7" indent="0">
              <a:buNone/>
            </a:pPr>
            <a:endParaRPr lang="fr-FR" sz="1600" dirty="0">
              <a:solidFill>
                <a:srgbClr val="1C0243"/>
              </a:solidFill>
            </a:endParaRPr>
          </a:p>
          <a:p>
            <a:pPr marL="1638250" lvl="7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endParaRPr lang="fr-FR" sz="1600" dirty="0" smtClean="0">
              <a:solidFill>
                <a:srgbClr val="1C0243"/>
              </a:solidFill>
            </a:endParaRPr>
          </a:p>
          <a:p>
            <a:pPr marL="1314450" lvl="3" indent="0">
              <a:buNone/>
            </a:pPr>
            <a:r>
              <a:rPr lang="fr-FR" sz="1600" dirty="0" smtClean="0">
                <a:solidFill>
                  <a:srgbClr val="1C0243"/>
                </a:solidFill>
              </a:rPr>
              <a:t>Exemple 2 (application):</a:t>
            </a:r>
          </a:p>
          <a:p>
            <a:pPr marL="1314450" lvl="3" indent="0">
              <a:buNone/>
            </a:pPr>
            <a:endParaRPr lang="fr-FR" sz="1600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2350557" y="3284470"/>
            <a:ext cx="1566333" cy="7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stock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847632" y="3284469"/>
            <a:ext cx="1566333" cy="7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en stock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142064" y="5158800"/>
            <a:ext cx="2040467" cy="7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Accessible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622845" y="5158800"/>
            <a:ext cx="2073058" cy="7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Non-accessible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3" idx="7"/>
            <a:endCxn id="12" idx="1"/>
          </p:cNvCxnSpPr>
          <p:nvPr/>
        </p:nvCxnSpPr>
        <p:spPr>
          <a:xfrm flipV="1">
            <a:off x="3687506" y="3391102"/>
            <a:ext cx="3389510" cy="1"/>
          </a:xfrm>
          <a:prstGeom prst="straightConnector1">
            <a:avLst/>
          </a:prstGeom>
          <a:ln w="38100">
            <a:solidFill>
              <a:srgbClr val="FAA9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4" idx="7"/>
            <a:endCxn id="15" idx="1"/>
          </p:cNvCxnSpPr>
          <p:nvPr/>
        </p:nvCxnSpPr>
        <p:spPr>
          <a:xfrm>
            <a:off x="3883712" y="5265433"/>
            <a:ext cx="3042725" cy="0"/>
          </a:xfrm>
          <a:prstGeom prst="straightConnector1">
            <a:avLst/>
          </a:prstGeom>
          <a:ln w="38100">
            <a:solidFill>
              <a:srgbClr val="FAA9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2" idx="3"/>
            <a:endCxn id="3" idx="5"/>
          </p:cNvCxnSpPr>
          <p:nvPr/>
        </p:nvCxnSpPr>
        <p:spPr>
          <a:xfrm flipH="1">
            <a:off x="3687506" y="3905969"/>
            <a:ext cx="3389510" cy="1"/>
          </a:xfrm>
          <a:prstGeom prst="straightConnector1">
            <a:avLst/>
          </a:prstGeom>
          <a:ln w="38100">
            <a:solidFill>
              <a:srgbClr val="FAA9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5" idx="3"/>
            <a:endCxn id="14" idx="5"/>
          </p:cNvCxnSpPr>
          <p:nvPr/>
        </p:nvCxnSpPr>
        <p:spPr>
          <a:xfrm flipH="1">
            <a:off x="3883712" y="5780300"/>
            <a:ext cx="3042725" cy="0"/>
          </a:xfrm>
          <a:prstGeom prst="straightConnector1">
            <a:avLst/>
          </a:prstGeom>
          <a:ln w="38100">
            <a:solidFill>
              <a:srgbClr val="FAA9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-182564"/>
            <a:ext cx="11489267" cy="970450"/>
          </a:xfrm>
        </p:spPr>
        <p:txBody>
          <a:bodyPr/>
          <a:lstStyle/>
          <a:p>
            <a:r>
              <a:rPr lang="fr-FR" dirty="0" smtClean="0"/>
              <a:t>Développement – Tests </a:t>
            </a:r>
            <a:r>
              <a:rPr lang="fr-FR" dirty="0"/>
              <a:t>– </a:t>
            </a:r>
            <a:r>
              <a:rPr lang="fr-FR" dirty="0" smtClean="0"/>
              <a:t>Exécution -Analyse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49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79319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1200150" lvl="1" indent="-742950">
              <a:buFont typeface="+mj-lt"/>
              <a:buAutoNum type="arabicPeriod" startAt="7"/>
            </a:pPr>
            <a:r>
              <a:rPr lang="fr-FR" sz="2800" dirty="0" smtClean="0">
                <a:solidFill>
                  <a:srgbClr val="1C0243"/>
                </a:solidFill>
              </a:rPr>
              <a:t>Exécution des </a:t>
            </a:r>
            <a:r>
              <a:rPr lang="fr-FR" sz="2800" dirty="0" smtClean="0">
                <a:solidFill>
                  <a:srgbClr val="1C0243"/>
                </a:solidFill>
              </a:rPr>
              <a:t>tests</a:t>
            </a:r>
          </a:p>
          <a:p>
            <a:pPr marL="457200" lvl="1" indent="0">
              <a:buNone/>
            </a:pPr>
            <a:endParaRPr lang="fr-FR" sz="2800" dirty="0" smtClean="0">
              <a:solidFill>
                <a:srgbClr val="1C0243"/>
              </a:solidFill>
            </a:endParaRPr>
          </a:p>
          <a:p>
            <a:pPr marL="1200150" lvl="1" indent="-742950">
              <a:buFont typeface="+mj-lt"/>
              <a:buAutoNum type="arabicPeriod" startAt="8"/>
            </a:pPr>
            <a:r>
              <a:rPr lang="fr-FR" sz="2800" dirty="0" smtClean="0">
                <a:solidFill>
                  <a:srgbClr val="1C0243"/>
                </a:solidFill>
              </a:rPr>
              <a:t>Analyse </a:t>
            </a:r>
            <a:r>
              <a:rPr lang="fr-FR" sz="2800" dirty="0" smtClean="0">
                <a:solidFill>
                  <a:srgbClr val="1C0243"/>
                </a:solidFill>
              </a:rPr>
              <a:t>des </a:t>
            </a:r>
            <a:r>
              <a:rPr lang="fr-FR" sz="2800" dirty="0" smtClean="0">
                <a:solidFill>
                  <a:srgbClr val="1C0243"/>
                </a:solidFill>
              </a:rPr>
              <a:t>résultats</a:t>
            </a:r>
          </a:p>
          <a:p>
            <a:pPr marL="457200" lvl="1" indent="0">
              <a:buNone/>
            </a:pPr>
            <a:endParaRPr lang="fr-FR" sz="2800" dirty="0" smtClean="0">
              <a:solidFill>
                <a:srgbClr val="1C0243"/>
              </a:solidFill>
            </a:endParaRPr>
          </a:p>
          <a:p>
            <a:pPr marL="1200150" lvl="1" indent="-742950">
              <a:buFont typeface="+mj-lt"/>
              <a:buAutoNum type="arabicPeriod" startAt="9"/>
            </a:pPr>
            <a:r>
              <a:rPr lang="fr-FR" sz="2800" dirty="0" smtClean="0">
                <a:solidFill>
                  <a:srgbClr val="1C0243"/>
                </a:solidFill>
              </a:rPr>
              <a:t>Gestion </a:t>
            </a:r>
            <a:r>
              <a:rPr lang="fr-FR" sz="2800" dirty="0" smtClean="0">
                <a:solidFill>
                  <a:srgbClr val="1C0243"/>
                </a:solidFill>
              </a:rPr>
              <a:t>des </a:t>
            </a:r>
            <a:r>
              <a:rPr lang="fr-FR" sz="2800" dirty="0" smtClean="0">
                <a:solidFill>
                  <a:srgbClr val="1C0243"/>
                </a:solidFill>
              </a:rPr>
              <a:t>anomalies</a:t>
            </a:r>
            <a:endParaRPr lang="fr-FR" sz="28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applicative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73375" y="215385"/>
            <a:ext cx="3186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5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L’application Web développée permettra aux frères GORE de :</a:t>
            </a:r>
          </a:p>
          <a:p>
            <a:pPr marL="0" indent="0">
              <a:buNone/>
            </a:pPr>
            <a:endParaRPr lang="fr-FR" sz="2400" dirty="0">
              <a:solidFill>
                <a:srgbClr val="1C024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1C0243"/>
                </a:solidFill>
              </a:rPr>
              <a:t>Consulter les produits présents dans le stock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1C0243"/>
                </a:solidFill>
              </a:rPr>
              <a:t>Visualiser les produits en rupture de stock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1C0243"/>
                </a:solidFill>
              </a:rPr>
              <a:t>Visualiser les produits défectueux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1C0243"/>
                </a:solidFill>
              </a:rPr>
              <a:t>Ajouter / Modifier ou Supprimer des produits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1C0243"/>
                </a:solidFill>
              </a:rPr>
              <a:t>Modifier la quantité pour chaque référence produit</a:t>
            </a:r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201" y="-182564"/>
            <a:ext cx="11068202" cy="970450"/>
          </a:xfrm>
        </p:spPr>
        <p:txBody>
          <a:bodyPr/>
          <a:lstStyle/>
          <a:p>
            <a:r>
              <a:rPr lang="fr-FR" dirty="0" smtClean="0"/>
              <a:t>Développement – Solution applicative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1325" y="215385"/>
            <a:ext cx="46672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50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3599391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Voici l’application </a:t>
            </a:r>
            <a:r>
              <a:rPr lang="fr-FR" sz="2400" dirty="0" err="1" smtClean="0">
                <a:solidFill>
                  <a:srgbClr val="1C0243"/>
                </a:solidFill>
              </a:rPr>
              <a:t>PokeNantes</a:t>
            </a:r>
            <a:r>
              <a:rPr lang="fr-FR" sz="2400" dirty="0" smtClean="0">
                <a:solidFill>
                  <a:srgbClr val="1C0243"/>
                </a:solidFill>
              </a:rPr>
              <a:t> qui a été développée afin de répondre au besoin des frères GORE notre client :</a:t>
            </a:r>
          </a:p>
          <a:p>
            <a:pPr marL="0" indent="0">
              <a:buNone/>
            </a:pPr>
            <a:endParaRPr lang="fr-FR" sz="2400" dirty="0">
              <a:solidFill>
                <a:srgbClr val="1C0243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1C0243"/>
                </a:solidFill>
                <a:hlinkClick r:id="rId3"/>
              </a:rPr>
              <a:t>http://localhost/pokenantes/web/app_dev.php</a:t>
            </a:r>
            <a:endParaRPr lang="fr-FR" sz="2400" dirty="0" smtClean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6</a:t>
            </a:fld>
            <a:endParaRPr lang="fr-FR" dirty="0">
              <a:solidFill>
                <a:srgbClr val="1C0243"/>
              </a:solidFill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818712" y="1438275"/>
            <a:ext cx="10554574" cy="4420523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sz="2400" dirty="0" smtClean="0">
                <a:solidFill>
                  <a:srgbClr val="1C0243"/>
                </a:solidFill>
              </a:rPr>
              <a:t>Etapes de réalisation de la partie du maquettage nécessaire à la validation par le client et nécessaire au développement :</a:t>
            </a:r>
          </a:p>
          <a:p>
            <a:pPr marL="0" indent="0">
              <a:spcAft>
                <a:spcPts val="1200"/>
              </a:spcAft>
              <a:buNone/>
            </a:pPr>
            <a:endParaRPr lang="fr-FR" sz="1100" dirty="0" smtClean="0">
              <a:solidFill>
                <a:srgbClr val="1C0243"/>
              </a:solidFill>
            </a:endParaRPr>
          </a:p>
          <a:p>
            <a:pPr marL="1252538" lvl="1" indent="-447675">
              <a:buFont typeface="+mj-lt"/>
              <a:buAutoNum type="arabicPeriod"/>
            </a:pPr>
            <a:r>
              <a:rPr lang="fr-FR" sz="2200" dirty="0" smtClean="0">
                <a:solidFill>
                  <a:srgbClr val="1C0243"/>
                </a:solidFill>
              </a:rPr>
              <a:t>Zoning</a:t>
            </a:r>
          </a:p>
          <a:p>
            <a:pPr marL="1252538" lvl="1" indent="-447675">
              <a:buFont typeface="+mj-lt"/>
              <a:buAutoNum type="arabicPeriod"/>
            </a:pPr>
            <a:r>
              <a:rPr lang="fr-FR" sz="2200" dirty="0" err="1" smtClean="0">
                <a:solidFill>
                  <a:srgbClr val="1C0243"/>
                </a:solidFill>
              </a:rPr>
              <a:t>Wireframes</a:t>
            </a:r>
            <a:endParaRPr lang="fr-FR" sz="2200" dirty="0">
              <a:solidFill>
                <a:srgbClr val="1C0243"/>
              </a:solidFill>
            </a:endParaRPr>
          </a:p>
          <a:p>
            <a:pPr marL="1252538" lvl="1" indent="-447675">
              <a:buFont typeface="+mj-lt"/>
              <a:buAutoNum type="arabicPeriod"/>
            </a:pPr>
            <a:r>
              <a:rPr lang="fr-FR" sz="2200" dirty="0" smtClean="0">
                <a:solidFill>
                  <a:srgbClr val="1C0243"/>
                </a:solidFill>
              </a:rPr>
              <a:t>Style </a:t>
            </a:r>
            <a:r>
              <a:rPr lang="fr-FR" sz="2200" dirty="0" err="1" smtClean="0">
                <a:solidFill>
                  <a:srgbClr val="1C0243"/>
                </a:solidFill>
              </a:rPr>
              <a:t>tile</a:t>
            </a:r>
            <a:endParaRPr lang="fr-FR" sz="2200" dirty="0" smtClean="0">
              <a:solidFill>
                <a:srgbClr val="1C0243"/>
              </a:solidFill>
            </a:endParaRPr>
          </a:p>
          <a:p>
            <a:pPr marL="1252538" lvl="1" indent="-447675">
              <a:buFont typeface="+mj-lt"/>
              <a:buAutoNum type="arabicPeriod"/>
            </a:pPr>
            <a:r>
              <a:rPr lang="fr-FR" sz="2200" dirty="0" err="1" smtClean="0">
                <a:solidFill>
                  <a:srgbClr val="1C0243"/>
                </a:solidFill>
              </a:rPr>
              <a:t>Mockup</a:t>
            </a:r>
            <a:endParaRPr lang="fr-FR" sz="2200" dirty="0">
              <a:solidFill>
                <a:srgbClr val="1C0243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 – Zoning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7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2050" name="Picture 2" descr="z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25" y="915598"/>
            <a:ext cx="38417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 – </a:t>
            </a:r>
            <a:r>
              <a:rPr lang="fr-FR" dirty="0" err="1" smtClean="0"/>
              <a:t>Wireframe</a:t>
            </a:r>
            <a:r>
              <a:rPr lang="fr-FR" dirty="0"/>
              <a:t> </a:t>
            </a:r>
            <a:r>
              <a:rPr lang="fr-FR" dirty="0" smtClean="0"/>
              <a:t>- Connexion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8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"/>
          <a:stretch/>
        </p:blipFill>
        <p:spPr>
          <a:xfrm>
            <a:off x="2124848" y="1133474"/>
            <a:ext cx="6738703" cy="53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Maquettage – </a:t>
            </a:r>
            <a:r>
              <a:rPr lang="fr-FR" dirty="0" err="1" smtClean="0"/>
              <a:t>Wireframe</a:t>
            </a:r>
            <a:r>
              <a:rPr lang="fr-FR" dirty="0"/>
              <a:t> </a:t>
            </a:r>
            <a:r>
              <a:rPr lang="fr-FR" dirty="0" smtClean="0"/>
              <a:t>- Accueil</a:t>
            </a:r>
            <a:endParaRPr lang="fr-FR" dirty="0"/>
          </a:p>
        </p:txBody>
      </p:sp>
      <p:sp>
        <p:nvSpPr>
          <p:cNvPr id="7" name="Larme 6"/>
          <p:cNvSpPr/>
          <p:nvPr/>
        </p:nvSpPr>
        <p:spPr>
          <a:xfrm>
            <a:off x="11391900" y="1"/>
            <a:ext cx="800100" cy="800100"/>
          </a:xfrm>
          <a:prstGeom prst="teardrop">
            <a:avLst/>
          </a:prstGeom>
          <a:solidFill>
            <a:schemeClr val="tx1"/>
          </a:solidFill>
          <a:ln>
            <a:solidFill>
              <a:srgbClr val="FAA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eurs 7"/>
          <p:cNvSpPr/>
          <p:nvPr/>
        </p:nvSpPr>
        <p:spPr>
          <a:xfrm rot="2664401">
            <a:off x="11427384" y="35485"/>
            <a:ext cx="729132" cy="729132"/>
          </a:xfrm>
          <a:prstGeom prst="pie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23057" y="117056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POEC</a:t>
            </a:r>
          </a:p>
          <a:p>
            <a:pPr algn="ctr"/>
            <a:endParaRPr lang="fr-FR" sz="1050" dirty="0" smtClean="0"/>
          </a:p>
          <a:p>
            <a:pPr algn="ctr"/>
            <a:r>
              <a:rPr lang="fr-FR" sz="1050" dirty="0" smtClean="0"/>
              <a:t>PHP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12058" y="215385"/>
            <a:ext cx="51812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fld id="{C88DDC93-F068-46D8-86EB-C04158884D6C}" type="slidenum">
              <a:rPr lang="fr-FR">
                <a:solidFill>
                  <a:srgbClr val="1C0243"/>
                </a:solidFill>
              </a:rPr>
              <a:t>9</a:t>
            </a:fld>
            <a:endParaRPr lang="fr-FR" dirty="0">
              <a:solidFill>
                <a:srgbClr val="1C024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" y="6509187"/>
            <a:ext cx="1739772" cy="2334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2"/>
          <a:stretch/>
        </p:blipFill>
        <p:spPr>
          <a:xfrm>
            <a:off x="2106317" y="915598"/>
            <a:ext cx="6775765" cy="59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1C0243"/>
      </a:accent1>
      <a:accent2>
        <a:srgbClr val="1C0243"/>
      </a:accent2>
      <a:accent3>
        <a:srgbClr val="1C0243"/>
      </a:accent3>
      <a:accent4>
        <a:srgbClr val="1C0243"/>
      </a:accent4>
      <a:accent5>
        <a:srgbClr val="1C0243"/>
      </a:accent5>
      <a:accent6>
        <a:srgbClr val="1C0243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5251</TotalTime>
  <Words>947</Words>
  <Application>Microsoft Office PowerPoint</Application>
  <PresentationFormat>Grand écran</PresentationFormat>
  <Paragraphs>418</Paragraphs>
  <Slides>50</Slides>
  <Notes>49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Calibri</vt:lpstr>
      <vt:lpstr>Century Gothic</vt:lpstr>
      <vt:lpstr>Wingdings</vt:lpstr>
      <vt:lpstr>Wingdings 2</vt:lpstr>
      <vt:lpstr>Concis</vt:lpstr>
      <vt:lpstr>PDF</vt:lpstr>
      <vt:lpstr>Présentation PowerPoint</vt:lpstr>
      <vt:lpstr>Projet réalisé par :</vt:lpstr>
      <vt:lpstr>Rappel du contexte client</vt:lpstr>
      <vt:lpstr>Besoin client</vt:lpstr>
      <vt:lpstr>Solution applicative</vt:lpstr>
      <vt:lpstr>Maquettage</vt:lpstr>
      <vt:lpstr>Maquettage – Zoning</vt:lpstr>
      <vt:lpstr>Maquettage – Wireframe - Connexion</vt:lpstr>
      <vt:lpstr>Maquettage – Wireframe - Accueil</vt:lpstr>
      <vt:lpstr>Maquettage – Wireframe – Liste produits/ cat</vt:lpstr>
      <vt:lpstr>Maquettage – Wireframe – Vue détail produit</vt:lpstr>
      <vt:lpstr>Maquettage – Wireframe – Ajout produit</vt:lpstr>
      <vt:lpstr>Maquettage – Style Tile</vt:lpstr>
      <vt:lpstr>Maquettage – Mockup – Connexion</vt:lpstr>
      <vt:lpstr>Maquettage – Mockup – Accueil</vt:lpstr>
      <vt:lpstr>Maquettage – Mockup – Liste produits /cat</vt:lpstr>
      <vt:lpstr>Maquettage – Mockup – Vue détail produit</vt:lpstr>
      <vt:lpstr>Maquettage – Mockup – Produit (new)</vt:lpstr>
      <vt:lpstr>Diagramme de déploiement</vt:lpstr>
      <vt:lpstr>Diagramme de cas d’utilisation</vt:lpstr>
      <vt:lpstr>Base de données – MCD</vt:lpstr>
      <vt:lpstr>Base de données – MLD</vt:lpstr>
      <vt:lpstr>Base de données – Diagramme de classes</vt:lpstr>
      <vt:lpstr>Organisation -Outils</vt:lpstr>
      <vt:lpstr>Choix technologiques</vt:lpstr>
      <vt:lpstr>Organisation -Outils</vt:lpstr>
      <vt:lpstr>Présentation PowerPoint</vt:lpstr>
      <vt:lpstr>Développement Back - Arborescence</vt:lpstr>
      <vt:lpstr>Développement Back - app</vt:lpstr>
      <vt:lpstr>Développement Back - arborscence</vt:lpstr>
      <vt:lpstr>Développement Back - src</vt:lpstr>
      <vt:lpstr>Développement Back - arborescence</vt:lpstr>
      <vt:lpstr>Développement Back – src - vendor</vt:lpstr>
      <vt:lpstr>Présentation PowerPoint</vt:lpstr>
      <vt:lpstr>Développement – Front – Arborescence</vt:lpstr>
      <vt:lpstr>Développement – Front – app - web</vt:lpstr>
      <vt:lpstr>Développement – Front – Arborescence</vt:lpstr>
      <vt:lpstr>Développement – Front – src – ProductBundle</vt:lpstr>
      <vt:lpstr>Développement – Front – Arborescence</vt:lpstr>
      <vt:lpstr>Développement – Front - src - UserBundle</vt:lpstr>
      <vt:lpstr>Présentation PowerPoint</vt:lpstr>
      <vt:lpstr>Développement – Préparation des tests</vt:lpstr>
      <vt:lpstr>Développement – Tests - Exigences</vt:lpstr>
      <vt:lpstr>Développement – Tests - Exigences</vt:lpstr>
      <vt:lpstr>Développement – Tests – Cas de tests</vt:lpstr>
      <vt:lpstr>Développement – Tests – Pas de tests</vt:lpstr>
      <vt:lpstr>Développement – Tests – Implémentation cas</vt:lpstr>
      <vt:lpstr>Développement – Tests – Implémentation cas</vt:lpstr>
      <vt:lpstr>Développement – Tests – Exécution -Analyse</vt:lpstr>
      <vt:lpstr>Développement – Solution applicative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SYNTHESE</dc:title>
  <dc:creator>mezvin</dc:creator>
  <cp:lastModifiedBy>mezvin</cp:lastModifiedBy>
  <cp:revision>99</cp:revision>
  <dcterms:created xsi:type="dcterms:W3CDTF">2016-02-28T13:06:00Z</dcterms:created>
  <dcterms:modified xsi:type="dcterms:W3CDTF">2016-03-09T17:03:33Z</dcterms:modified>
</cp:coreProperties>
</file>