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50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4003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26478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31804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956680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1951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30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51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25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20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0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23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6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15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61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23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1003" y="3722521"/>
            <a:ext cx="2229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i-Fi</a:t>
            </a:r>
            <a:endParaRPr lang="fr-FR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5029" y="3581400"/>
            <a:ext cx="472948" cy="48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567" y="2999549"/>
            <a:ext cx="7766936" cy="1646302"/>
          </a:xfrm>
        </p:spPr>
        <p:txBody>
          <a:bodyPr/>
          <a:lstStyle/>
          <a:p>
            <a:r>
              <a:rPr lang="en-US" dirty="0" smtClean="0"/>
              <a:t>The Physics of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67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29" y="2217620"/>
            <a:ext cx="2890891" cy="1205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75" y="2799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What is Wi-Fi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799"/>
            <a:ext cx="8204200" cy="452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W</a:t>
            </a:r>
            <a:r>
              <a:rPr lang="en-US" sz="3600" b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i-Fi</a:t>
            </a:r>
            <a:r>
              <a:rPr lang="en-US" sz="3600" dirty="0" smtClean="0">
                <a:latin typeface="Agency FB" panose="020B0503020202020204" pitchFamily="34" charset="0"/>
              </a:rPr>
              <a:t> </a:t>
            </a:r>
            <a:r>
              <a:rPr lang="en-US" sz="3600" dirty="0">
                <a:latin typeface="Agency FB" panose="020B0503020202020204" pitchFamily="34" charset="0"/>
              </a:rPr>
              <a:t>is the wireless technology used to connect </a:t>
            </a:r>
            <a:r>
              <a:rPr lang="en-US" sz="3600" dirty="0" smtClean="0">
                <a:latin typeface="Agency FB" panose="020B0503020202020204" pitchFamily="34" charset="0"/>
              </a:rPr>
              <a:t>our devices </a:t>
            </a:r>
            <a:r>
              <a:rPr lang="en-US" sz="3600" dirty="0">
                <a:latin typeface="Agency FB" panose="020B0503020202020204" pitchFamily="34" charset="0"/>
              </a:rPr>
              <a:t>to the </a:t>
            </a:r>
            <a:r>
              <a:rPr lang="en-US" sz="3600" dirty="0" smtClean="0">
                <a:latin typeface="Agency FB" panose="020B0503020202020204" pitchFamily="34" charset="0"/>
              </a:rPr>
              <a:t>internet, buy sending signal to router and vice versa Translating these signals into </a:t>
            </a:r>
            <a:r>
              <a:rPr lang="en-US" sz="3600" dirty="0">
                <a:latin typeface="Agency FB" panose="020B0503020202020204" pitchFamily="34" charset="0"/>
              </a:rPr>
              <a:t>data you can see and </a:t>
            </a:r>
            <a:r>
              <a:rPr lang="en-US" sz="3600" dirty="0" smtClean="0">
                <a:latin typeface="Agency FB" panose="020B0503020202020204" pitchFamily="34" charset="0"/>
              </a:rPr>
              <a:t>use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2281215"/>
            <a:ext cx="3717955" cy="21175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11" y="1812595"/>
            <a:ext cx="1771123" cy="1328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14" y="0"/>
            <a:ext cx="153333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196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75" y="5065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How it Works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81066"/>
            <a:ext cx="4083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/>
              <a:t>oscillate</a:t>
            </a:r>
            <a:r>
              <a:rPr lang="fr-FR" sz="900" i="1" dirty="0"/>
              <a:t> </a:t>
            </a:r>
            <a:r>
              <a:rPr lang="fr-FR" sz="900" dirty="0"/>
              <a:t>:</a:t>
            </a:r>
            <a:r>
              <a:rPr lang="en-US" sz="900" i="1" dirty="0"/>
              <a:t>move or swing back and forth in a regular rhythm</a:t>
            </a:r>
            <a:r>
              <a:rPr lang="en-US" sz="900" i="1" dirty="0" smtClean="0"/>
              <a:t>.</a:t>
            </a:r>
            <a:endParaRPr lang="en-US" sz="900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275" y="16630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92D050"/>
                </a:solidFill>
                <a:latin typeface="Agency FB" panose="020B0503020202020204" pitchFamily="34" charset="0"/>
              </a:rPr>
              <a:t>N</a:t>
            </a:r>
            <a:r>
              <a:rPr lang="en-US" sz="3600" dirty="0">
                <a:latin typeface="Agency FB" panose="020B0503020202020204" pitchFamily="34" charset="0"/>
              </a:rPr>
              <a:t>ow we know that </a:t>
            </a:r>
            <a:r>
              <a:rPr lang="en-US" sz="3600" dirty="0">
                <a:solidFill>
                  <a:srgbClr val="92D050"/>
                </a:solidFill>
                <a:latin typeface="Agency FB" panose="020B0503020202020204" pitchFamily="34" charset="0"/>
              </a:rPr>
              <a:t>Wi-Fi</a:t>
            </a:r>
            <a:r>
              <a:rPr lang="en-US" sz="3600" dirty="0">
                <a:latin typeface="Agency FB" panose="020B0503020202020204" pitchFamily="34" charset="0"/>
              </a:rPr>
              <a:t> is possible through waves. </a:t>
            </a:r>
            <a:r>
              <a:rPr lang="en-US" sz="3600" dirty="0" smtClean="0">
                <a:latin typeface="Agency FB" panose="020B0503020202020204" pitchFamily="34" charset="0"/>
              </a:rPr>
              <a:t>These</a:t>
            </a:r>
            <a:endParaRPr lang="en-US" sz="3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waves are known as r</a:t>
            </a:r>
            <a:r>
              <a:rPr lang="en-US" sz="3600" dirty="0" smtClean="0">
                <a:latin typeface="Agency FB" panose="020B0503020202020204" pitchFamily="34" charset="0"/>
              </a:rPr>
              <a:t>adio </a:t>
            </a:r>
            <a:r>
              <a:rPr lang="en-US" sz="3600" dirty="0">
                <a:latin typeface="Agency FB" panose="020B0503020202020204" pitchFamily="34" charset="0"/>
              </a:rPr>
              <a:t>waves. </a:t>
            </a:r>
            <a:r>
              <a:rPr lang="en-US" sz="3600" dirty="0" smtClean="0">
                <a:latin typeface="Agency FB" panose="020B0503020202020204" pitchFamily="34" charset="0"/>
              </a:rPr>
              <a:t>These </a:t>
            </a:r>
            <a:r>
              <a:rPr lang="en-US" sz="3600" dirty="0">
                <a:latin typeface="Agency FB" panose="020B0503020202020204" pitchFamily="34" charset="0"/>
              </a:rPr>
              <a:t>waves</a:t>
            </a:r>
          </a:p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transmit data by </a:t>
            </a:r>
            <a:r>
              <a:rPr lang="en-US" sz="3600" u="sng" dirty="0">
                <a:latin typeface="Agency FB" panose="020B0503020202020204" pitchFamily="34" charset="0"/>
              </a:rPr>
              <a:t>oscillating</a:t>
            </a:r>
            <a:r>
              <a:rPr lang="en-US" sz="3600" dirty="0">
                <a:latin typeface="Agency FB" panose="020B0503020202020204" pitchFamily="34" charset="0"/>
              </a:rPr>
              <a:t> at different frequencies. </a:t>
            </a:r>
            <a:r>
              <a:rPr lang="en-US" sz="3600" dirty="0" smtClean="0">
                <a:latin typeface="Agency FB" panose="020B0503020202020204" pitchFamily="34" charset="0"/>
              </a:rPr>
              <a:t>These waves </a:t>
            </a:r>
            <a:r>
              <a:rPr lang="en-US" sz="3600" dirty="0">
                <a:latin typeface="Agency FB" panose="020B0503020202020204" pitchFamily="34" charset="0"/>
              </a:rPr>
              <a:t>are necessary in why </a:t>
            </a:r>
            <a:r>
              <a:rPr lang="en-US" sz="3600" dirty="0">
                <a:solidFill>
                  <a:srgbClr val="92D050"/>
                </a:solidFill>
                <a:latin typeface="Agency FB" panose="020B0503020202020204" pitchFamily="34" charset="0"/>
              </a:rPr>
              <a:t>Wi-Fi</a:t>
            </a:r>
            <a:r>
              <a:rPr lang="en-US" sz="3600" dirty="0">
                <a:latin typeface="Agency FB" panose="020B0503020202020204" pitchFamily="34" charset="0"/>
              </a:rPr>
              <a:t> works.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25" y="4241598"/>
            <a:ext cx="3241675" cy="1080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84" y="1520389"/>
            <a:ext cx="1422775" cy="14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80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8" y="4361790"/>
            <a:ext cx="339090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8" y="758624"/>
            <a:ext cx="3715220" cy="30930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75" y="1058990"/>
            <a:ext cx="4017179" cy="26331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99" y="4404093"/>
            <a:ext cx="6524625" cy="1781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75" y="5065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Type of Waves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81066"/>
            <a:ext cx="555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amplitude</a:t>
            </a:r>
            <a:r>
              <a:rPr lang="en-US" sz="800" dirty="0" smtClean="0"/>
              <a:t> :</a:t>
            </a:r>
            <a:r>
              <a:rPr lang="en-US" sz="900" i="1" dirty="0" smtClean="0"/>
              <a:t>the maximum extent of a vibration or oscillation</a:t>
            </a:r>
          </a:p>
          <a:p>
            <a:r>
              <a:rPr lang="en-US" sz="900" b="1" dirty="0" smtClean="0"/>
              <a:t>propagating</a:t>
            </a:r>
            <a:r>
              <a:rPr lang="en-US" sz="900" dirty="0"/>
              <a:t>:</a:t>
            </a:r>
            <a:r>
              <a:rPr lang="en-US" sz="900" i="1" dirty="0"/>
              <a:t> </a:t>
            </a:r>
            <a:r>
              <a:rPr lang="en-US" sz="900" i="1" dirty="0" smtClean="0"/>
              <a:t>increase in </a:t>
            </a:r>
            <a:r>
              <a:rPr lang="en-US" sz="900" i="1" dirty="0"/>
              <a:t>numbers</a:t>
            </a:r>
            <a:r>
              <a:rPr lang="en-US" sz="900" i="1" dirty="0" smtClean="0"/>
              <a:t>. the </a:t>
            </a:r>
            <a:r>
              <a:rPr lang="en-US" sz="900" i="1" dirty="0"/>
              <a:t>spreading of </a:t>
            </a:r>
            <a:r>
              <a:rPr lang="en-US" sz="900" i="1" dirty="0" smtClean="0"/>
              <a:t>something</a:t>
            </a:r>
            <a:endParaRPr lang="en-US" sz="9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39" y="1966054"/>
            <a:ext cx="7028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Electromagnetic: </a:t>
            </a:r>
            <a:r>
              <a:rPr lang="en-US" sz="2400" dirty="0" smtClean="0"/>
              <a:t>Radio </a:t>
            </a:r>
            <a:r>
              <a:rPr lang="en-US" sz="2400" dirty="0" smtClean="0">
                <a:solidFill>
                  <a:srgbClr val="92D050"/>
                </a:solidFill>
              </a:rPr>
              <a:t>Wave, </a:t>
            </a:r>
            <a:r>
              <a:rPr lang="en-US" sz="2400" dirty="0" smtClean="0"/>
              <a:t>Micro-waves, Visible Light Rays.Ultraviolet </a:t>
            </a:r>
            <a:r>
              <a:rPr lang="en-US" sz="2400" dirty="0" smtClean="0">
                <a:solidFill>
                  <a:srgbClr val="92D050"/>
                </a:solidFill>
              </a:rPr>
              <a:t>Waves</a:t>
            </a:r>
            <a:r>
              <a:rPr lang="en-US" sz="2400" dirty="0" smtClean="0"/>
              <a:t>,X-rays,Gamma Rays.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Mechanical:</a:t>
            </a:r>
            <a:r>
              <a:rPr lang="en-US" sz="2400" dirty="0" smtClean="0"/>
              <a:t> Mechanical </a:t>
            </a:r>
            <a:r>
              <a:rPr lang="en-US" sz="2400" dirty="0">
                <a:solidFill>
                  <a:srgbClr val="92D050"/>
                </a:solidFill>
              </a:rPr>
              <a:t>waves</a:t>
            </a:r>
            <a:r>
              <a:rPr lang="en-US" sz="2400" dirty="0"/>
              <a:t> include water </a:t>
            </a:r>
            <a:r>
              <a:rPr lang="en-US" sz="2400" dirty="0">
                <a:solidFill>
                  <a:srgbClr val="92D050"/>
                </a:solidFill>
              </a:rPr>
              <a:t>waves</a:t>
            </a:r>
            <a:r>
              <a:rPr lang="en-US" sz="2400" dirty="0"/>
              <a:t>, sound </a:t>
            </a:r>
            <a:r>
              <a:rPr lang="en-US" sz="2400" dirty="0">
                <a:solidFill>
                  <a:srgbClr val="92D050"/>
                </a:solidFill>
              </a:rPr>
              <a:t>waves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92D050"/>
                </a:solidFill>
              </a:rPr>
              <a:t>waves</a:t>
            </a:r>
            <a:r>
              <a:rPr lang="en-US" sz="2400" dirty="0"/>
              <a:t> on ropes or springs</a:t>
            </a:r>
            <a:r>
              <a:rPr lang="en-US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787506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34" y="349378"/>
            <a:ext cx="8596668" cy="795251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How it Works</a:t>
            </a:r>
            <a:endParaRPr lang="fr-FR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23" y="14297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92D050"/>
                </a:solidFill>
              </a:rPr>
              <a:t>W</a:t>
            </a:r>
            <a:r>
              <a:rPr lang="en-US" sz="2000" dirty="0" smtClean="0"/>
              <a:t>aves </a:t>
            </a:r>
            <a:r>
              <a:rPr lang="en-US" sz="2000" dirty="0"/>
              <a:t>travel at </a:t>
            </a:r>
            <a:r>
              <a:rPr lang="en-US" sz="2000" dirty="0" smtClean="0"/>
              <a:t>the speed of light, these </a:t>
            </a:r>
            <a:r>
              <a:rPr lang="en-US" sz="2000" dirty="0" smtClean="0">
                <a:solidFill>
                  <a:srgbClr val="92D050"/>
                </a:solidFill>
              </a:rPr>
              <a:t>waves</a:t>
            </a:r>
            <a:r>
              <a:rPr lang="en-US" sz="2000" dirty="0" smtClean="0"/>
              <a:t> moves at the speed of light which make data transfer fast. The only issue is how much data can be </a:t>
            </a:r>
            <a:r>
              <a:rPr lang="en-US" sz="2000" dirty="0" smtClean="0"/>
              <a:t>sent. Speed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rgbClr val="92D050"/>
                </a:solidFill>
              </a:rPr>
              <a:t>waves</a:t>
            </a:r>
            <a:r>
              <a:rPr lang="en-US" sz="2000" dirty="0" smtClean="0"/>
              <a:t> are measure using the Hz unit</a:t>
            </a:r>
          </a:p>
          <a:p>
            <a:pPr marL="0" indent="0">
              <a:buNone/>
            </a:pPr>
            <a:r>
              <a:rPr lang="en-US" sz="2000" dirty="0" smtClean="0"/>
              <a:t>the lower it is the longer distance which can move </a:t>
            </a:r>
            <a:r>
              <a:rPr lang="en-US" sz="2000" dirty="0" smtClean="0"/>
              <a:t>but </a:t>
            </a:r>
            <a:r>
              <a:rPr lang="en-US" sz="2000" dirty="0" smtClean="0"/>
              <a:t>cannot transferring </a:t>
            </a:r>
            <a:r>
              <a:rPr lang="en-US" sz="2000" dirty="0" smtClean="0"/>
              <a:t>large </a:t>
            </a:r>
            <a:r>
              <a:rPr lang="en-US" sz="2000" dirty="0" smtClean="0"/>
              <a:t>amount </a:t>
            </a:r>
            <a:r>
              <a:rPr lang="en-US" sz="2000" dirty="0" smtClean="0"/>
              <a:t>of data in transmissions.</a:t>
            </a:r>
          </a:p>
          <a:p>
            <a:pPr marL="0" indent="0">
              <a:buNone/>
            </a:pPr>
            <a:r>
              <a:rPr lang="en-US" sz="2000" dirty="0" smtClean="0"/>
              <a:t>While the higher oscillating have much greater speed it allows for more data to be transferred.</a:t>
            </a:r>
          </a:p>
          <a:p>
            <a:pPr marL="0" indent="0">
              <a:buNone/>
            </a:pPr>
            <a:r>
              <a:rPr lang="en-US" sz="2000" dirty="0" smtClean="0"/>
              <a:t>The major issues with radio </a:t>
            </a:r>
            <a:r>
              <a:rPr lang="en-US" sz="2000" dirty="0" smtClean="0">
                <a:solidFill>
                  <a:srgbClr val="92D050"/>
                </a:solidFill>
              </a:rPr>
              <a:t>waves</a:t>
            </a:r>
            <a:r>
              <a:rPr lang="en-US" sz="2000" dirty="0" smtClean="0"/>
              <a:t> is they reflect around. The faster the </a:t>
            </a:r>
            <a:r>
              <a:rPr lang="en-US" sz="2000" dirty="0" smtClean="0">
                <a:solidFill>
                  <a:srgbClr val="92D050"/>
                </a:solidFill>
              </a:rPr>
              <a:t>waves</a:t>
            </a:r>
            <a:r>
              <a:rPr lang="en-US" sz="2000" dirty="0" smtClean="0"/>
              <a:t> the easier they are reflected.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57" y="2795361"/>
            <a:ext cx="2859809" cy="2859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62" y="1217074"/>
            <a:ext cx="2817204" cy="12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07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Now we can get into the important qualities of radio waves</a:t>
            </a:r>
          </a:p>
          <a:p>
            <a:pPr marL="0" indent="0">
              <a:buNone/>
            </a:pPr>
            <a:r>
              <a:rPr lang="en-US" sz="2400" dirty="0"/>
              <a:t>and how they shape our world of </a:t>
            </a:r>
            <a:r>
              <a:rPr lang="en-US" sz="2400" dirty="0" smtClean="0"/>
              <a:t>Wi-Fi </a:t>
            </a:r>
            <a:r>
              <a:rPr lang="en-US" sz="2400" dirty="0"/>
              <a:t>"..different radio</a:t>
            </a:r>
          </a:p>
          <a:p>
            <a:pPr marL="0" indent="0">
              <a:buNone/>
            </a:pPr>
            <a:r>
              <a:rPr lang="en-US" sz="2400" dirty="0"/>
              <a:t>frequencies behave differently in different environments. The</a:t>
            </a:r>
          </a:p>
          <a:p>
            <a:pPr marL="0" indent="0">
              <a:buNone/>
            </a:pPr>
            <a:r>
              <a:rPr lang="en-US" sz="2400" dirty="0"/>
              <a:t>higher the frequency, the more easily radio waves are</a:t>
            </a:r>
          </a:p>
          <a:p>
            <a:pPr marL="0" indent="0">
              <a:buNone/>
            </a:pPr>
            <a:r>
              <a:rPr lang="en-US" sz="2400" dirty="0"/>
              <a:t>absorbed or reflected by things like ordinary building</a:t>
            </a:r>
          </a:p>
          <a:p>
            <a:pPr marL="0" indent="0">
              <a:buNone/>
            </a:pPr>
            <a:r>
              <a:rPr lang="en-US" sz="2400" dirty="0"/>
              <a:t>materials and vegetation. Visible light, though far higher up</a:t>
            </a:r>
          </a:p>
          <a:p>
            <a:pPr marL="0" indent="0">
              <a:buNone/>
            </a:pPr>
            <a:r>
              <a:rPr lang="en-US" sz="2400" dirty="0"/>
              <a:t>the electromagnetic spectrum, demonstrates the principle</a:t>
            </a:r>
          </a:p>
          <a:p>
            <a:pPr marL="0" indent="0">
              <a:buNone/>
            </a:pPr>
            <a:r>
              <a:rPr lang="en-US" sz="2400" dirty="0"/>
              <a:t>nicely. A sheet of typing paper will let some light through, but</a:t>
            </a:r>
          </a:p>
          <a:p>
            <a:pPr marL="0" indent="0">
              <a:buNone/>
            </a:pPr>
            <a:r>
              <a:rPr lang="en-US" sz="2400" dirty="0"/>
              <a:t>a ½ inch piece of plywood will block it entirely. Radio waves</a:t>
            </a:r>
          </a:p>
          <a:p>
            <a:pPr marL="0" indent="0">
              <a:buNone/>
            </a:pPr>
            <a:r>
              <a:rPr lang="en-US" sz="2400" dirty="0"/>
              <a:t>behave in a similar fashion. They have much better</a:t>
            </a:r>
          </a:p>
          <a:p>
            <a:pPr marL="0" indent="0">
              <a:buNone/>
            </a:pPr>
            <a:r>
              <a:rPr lang="en-US" sz="2400" dirty="0"/>
              <a:t>penetration than visible light, but you wouldn't bother trying</a:t>
            </a:r>
          </a:p>
          <a:p>
            <a:pPr marL="0" indent="0">
              <a:buNone/>
            </a:pPr>
            <a:r>
              <a:rPr lang="en-US" sz="2400" dirty="0" smtClean="0"/>
              <a:t>to pick up the Cubs game if you were working in a bank vault.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012961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Because higher frequencies are more easily reflected, they</a:t>
            </a:r>
          </a:p>
          <a:p>
            <a:pPr marL="0" indent="0">
              <a:buNone/>
            </a:pPr>
            <a:r>
              <a:rPr lang="en-US" sz="1400" dirty="0"/>
              <a:t>produce more multipath propagation, a phenomenon that</a:t>
            </a:r>
          </a:p>
          <a:p>
            <a:pPr marL="0" indent="0">
              <a:buNone/>
            </a:pPr>
            <a:r>
              <a:rPr lang="en-US" sz="1400" dirty="0"/>
              <a:t>occurs when transmitted signals bounce off an intervening</a:t>
            </a:r>
          </a:p>
          <a:p>
            <a:pPr marL="0" indent="0">
              <a:buNone/>
            </a:pPr>
            <a:r>
              <a:rPr lang="en-US" sz="1400" dirty="0"/>
              <a:t>object – even ordinary raindrops. The reflections cause</a:t>
            </a:r>
          </a:p>
          <a:p>
            <a:pPr marL="0" indent="0">
              <a:buNone/>
            </a:pPr>
            <a:r>
              <a:rPr lang="en-US" sz="1400" dirty="0"/>
              <a:t>different parts of the signal to arrive at the receiver at different</a:t>
            </a:r>
          </a:p>
          <a:p>
            <a:pPr marL="0" indent="0">
              <a:buNone/>
            </a:pPr>
            <a:r>
              <a:rPr lang="en-US" sz="1400" dirty="0"/>
              <a:t>times, and out of sequence. The worse the multipath</a:t>
            </a:r>
          </a:p>
          <a:p>
            <a:pPr marL="0" indent="0">
              <a:buNone/>
            </a:pPr>
            <a:r>
              <a:rPr lang="en-US" sz="1400" dirty="0"/>
              <a:t>propagation becomes, the more the signal begins to merge</a:t>
            </a:r>
          </a:p>
          <a:p>
            <a:pPr marL="0" indent="0">
              <a:buNone/>
            </a:pPr>
            <a:r>
              <a:rPr lang="en-US" sz="1400" dirty="0"/>
              <a:t>with the noise floor. " (automation.com) The issues with WIFİ</a:t>
            </a:r>
          </a:p>
          <a:p>
            <a:pPr marL="0" indent="0">
              <a:buNone/>
            </a:pPr>
            <a:r>
              <a:rPr lang="en-US" sz="1400" dirty="0"/>
              <a:t>come down to the physics of radio waves. As the distance is</a:t>
            </a:r>
          </a:p>
          <a:p>
            <a:pPr marL="0" indent="0">
              <a:buNone/>
            </a:pPr>
            <a:r>
              <a:rPr lang="en-US" sz="1400" dirty="0"/>
              <a:t>added to the waves the faster they oscillate the more prone</a:t>
            </a:r>
          </a:p>
          <a:p>
            <a:pPr marL="0" indent="0">
              <a:buNone/>
            </a:pPr>
            <a:r>
              <a:rPr lang="en-US" sz="1400" dirty="0"/>
              <a:t>they are to what is called path loss. While with greater</a:t>
            </a:r>
          </a:p>
          <a:p>
            <a:pPr marL="0" indent="0">
              <a:buNone/>
            </a:pPr>
            <a:r>
              <a:rPr lang="en-US" sz="1400" dirty="0"/>
              <a:t>frequencies we are able to transfer greater </a:t>
            </a:r>
            <a:r>
              <a:rPr lang="en-US" sz="1400" dirty="0" smtClean="0"/>
              <a:t>amounts </a:t>
            </a:r>
            <a:r>
              <a:rPr lang="en-US" sz="1400" dirty="0"/>
              <a:t>of data.</a:t>
            </a:r>
          </a:p>
          <a:p>
            <a:pPr marL="0" indent="0">
              <a:buNone/>
            </a:pPr>
            <a:r>
              <a:rPr lang="en-US" sz="1400" dirty="0"/>
              <a:t>That data can not travel as far It is </a:t>
            </a:r>
            <a:r>
              <a:rPr lang="en-US" sz="1400" dirty="0" smtClean="0"/>
              <a:t>balance between </a:t>
            </a:r>
            <a:r>
              <a:rPr lang="en-US" sz="1400" dirty="0"/>
              <a:t>amount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487453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Because higher frequencies are more easily reflected, they</a:t>
            </a:r>
          </a:p>
          <a:p>
            <a:pPr marL="0" indent="0">
              <a:buNone/>
            </a:pPr>
            <a:r>
              <a:rPr lang="en-US" sz="2000" dirty="0"/>
              <a:t>produce more multipath propagation, a phenomenon that</a:t>
            </a:r>
          </a:p>
          <a:p>
            <a:pPr marL="0" indent="0">
              <a:buNone/>
            </a:pPr>
            <a:r>
              <a:rPr lang="en-US" sz="2000" dirty="0"/>
              <a:t>occurs when transmitted signals bounce off an intervening</a:t>
            </a:r>
          </a:p>
          <a:p>
            <a:pPr marL="0" indent="0">
              <a:buNone/>
            </a:pPr>
            <a:r>
              <a:rPr lang="en-US" sz="2000" dirty="0"/>
              <a:t>object – even ordinary raindrops. The reflections cause</a:t>
            </a:r>
          </a:p>
          <a:p>
            <a:pPr marL="0" indent="0">
              <a:buNone/>
            </a:pPr>
            <a:r>
              <a:rPr lang="en-US" sz="2000" dirty="0"/>
              <a:t>different parts of the signal to arrive at the receiver at different</a:t>
            </a:r>
          </a:p>
          <a:p>
            <a:pPr marL="0" indent="0">
              <a:buNone/>
            </a:pPr>
            <a:r>
              <a:rPr lang="en-US" sz="2000" dirty="0"/>
              <a:t>times, and out of sequence. 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846717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worse the </a:t>
            </a:r>
            <a:r>
              <a:rPr lang="en-US" dirty="0" smtClean="0"/>
              <a:t>multipath propagation </a:t>
            </a:r>
            <a:r>
              <a:rPr lang="en-US" dirty="0"/>
              <a:t>becomes, the more the signal begins to </a:t>
            </a:r>
            <a:r>
              <a:rPr lang="en-US" dirty="0" smtClean="0"/>
              <a:t>merge with </a:t>
            </a:r>
            <a:r>
              <a:rPr lang="en-US" dirty="0"/>
              <a:t>the noise floor. </a:t>
            </a:r>
            <a:r>
              <a:rPr lang="en-US" dirty="0" smtClean="0"/>
              <a:t>" </a:t>
            </a:r>
            <a:r>
              <a:rPr lang="en-US" dirty="0"/>
              <a:t>(automation.com) The issues with </a:t>
            </a:r>
            <a:r>
              <a:rPr lang="en-US" dirty="0" smtClean="0"/>
              <a:t>WI-FI come </a:t>
            </a:r>
            <a:r>
              <a:rPr lang="en-US" dirty="0"/>
              <a:t>down to the physics of radio waves. </a:t>
            </a:r>
            <a:r>
              <a:rPr lang="en-US" dirty="0" smtClean="0"/>
              <a:t>As </a:t>
            </a:r>
            <a:r>
              <a:rPr lang="en-US" dirty="0"/>
              <a:t>the distance </a:t>
            </a:r>
            <a:r>
              <a:rPr lang="en-US" dirty="0" smtClean="0"/>
              <a:t>is added </a:t>
            </a:r>
            <a:r>
              <a:rPr lang="en-US" dirty="0"/>
              <a:t>to the waves the faster they oscillate the more </a:t>
            </a:r>
            <a:r>
              <a:rPr lang="en-US" dirty="0" smtClean="0"/>
              <a:t>prone they </a:t>
            </a:r>
            <a:r>
              <a:rPr lang="en-US" dirty="0"/>
              <a:t>are to what is called path loss. While with </a:t>
            </a:r>
            <a:r>
              <a:rPr lang="en-US" dirty="0" smtClean="0"/>
              <a:t>greater frequencies </a:t>
            </a:r>
            <a:r>
              <a:rPr lang="en-US" dirty="0"/>
              <a:t>we are able to transfer greater amounts of </a:t>
            </a:r>
            <a:r>
              <a:rPr lang="en-US" dirty="0" smtClean="0"/>
              <a:t>data. That </a:t>
            </a:r>
            <a:r>
              <a:rPr lang="en-US" dirty="0"/>
              <a:t>data can not travel as far It is balance between </a:t>
            </a:r>
            <a:r>
              <a:rPr lang="en-US" dirty="0" smtClean="0"/>
              <a:t>amount by </a:t>
            </a:r>
            <a:r>
              <a:rPr lang="en-US" dirty="0"/>
              <a:t>creating multiple sources of the signal to effectively </a:t>
            </a:r>
            <a:r>
              <a:rPr lang="en-US" dirty="0" smtClean="0"/>
              <a:t>cover an </a:t>
            </a:r>
            <a:r>
              <a:rPr lang="en-US" dirty="0"/>
              <a:t>area with signal.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17" y="4264585"/>
            <a:ext cx="5590462" cy="23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36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C0C0C0"/>
      </a:dk1>
      <a:lt1>
        <a:sysClr val="window" lastClr="222222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</TotalTime>
  <Words>672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</vt:lpstr>
      <vt:lpstr>The Physics of W</vt:lpstr>
      <vt:lpstr>What is Wi-Fi</vt:lpstr>
      <vt:lpstr>How it Works</vt:lpstr>
      <vt:lpstr>Type of Waves</vt:lpstr>
      <vt:lpstr>How it Works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Physics of WiFi</dc:title>
  <dc:creator>Freddy Bicandy</dc:creator>
  <cp:lastModifiedBy>Freddy Bicandy</cp:lastModifiedBy>
  <cp:revision>62</cp:revision>
  <dcterms:created xsi:type="dcterms:W3CDTF">2021-12-06T17:00:47Z</dcterms:created>
  <dcterms:modified xsi:type="dcterms:W3CDTF">2021-12-10T11:21:22Z</dcterms:modified>
</cp:coreProperties>
</file>