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3" r:id="rId1"/>
  </p:sldMasterIdLst>
  <p:sldIdLst>
    <p:sldId id="256" r:id="rId2"/>
    <p:sldId id="258" r:id="rId3"/>
    <p:sldId id="267" r:id="rId4"/>
    <p:sldId id="268" r:id="rId5"/>
    <p:sldId id="259" r:id="rId6"/>
    <p:sldId id="260" r:id="rId7"/>
    <p:sldId id="261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502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40037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0264780"/>
      </p:ext>
    </p:extLst>
  </p:cSld>
  <p:clrMapOvr>
    <a:masterClrMapping/>
  </p:clrMapOvr>
  <p:transition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31804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9956680"/>
      </p:ext>
    </p:extLst>
  </p:cSld>
  <p:clrMapOvr>
    <a:masterClrMapping/>
  </p:clrMapOvr>
  <p:transition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19510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3302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6511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2256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20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1032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8238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161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4156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1614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1233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56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transition>
    <p:push dir="u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31003" y="3722521"/>
            <a:ext cx="2229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i-Fi</a:t>
            </a:r>
            <a:endParaRPr lang="fr-FR" sz="5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85029" y="3581400"/>
            <a:ext cx="472948" cy="48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567" y="2999549"/>
            <a:ext cx="7766936" cy="1646302"/>
          </a:xfrm>
        </p:spPr>
        <p:txBody>
          <a:bodyPr/>
          <a:lstStyle/>
          <a:p>
            <a:r>
              <a:rPr lang="en-US" dirty="0" smtClean="0"/>
              <a:t>The Physics of 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7678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22" y="1305140"/>
            <a:ext cx="3188239" cy="31355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475" y="27999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Agency FB" panose="020B0503020202020204" pitchFamily="34" charset="0"/>
              </a:rPr>
              <a:t>What is Wi-Fi</a:t>
            </a:r>
            <a:endParaRPr lang="fr-FR" sz="7200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799"/>
            <a:ext cx="8204200" cy="4520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b="1" dirty="0" smtClean="0">
                <a:solidFill>
                  <a:srgbClr val="92D050"/>
                </a:solidFill>
                <a:latin typeface="Agency FB" panose="020B0503020202020204" pitchFamily="34" charset="0"/>
              </a:rPr>
              <a:t>W</a:t>
            </a:r>
            <a:r>
              <a:rPr lang="en-US" sz="3600" b="1" dirty="0" smtClean="0">
                <a:solidFill>
                  <a:srgbClr val="92D050"/>
                </a:solidFill>
                <a:latin typeface="Agency FB" panose="020B0503020202020204" pitchFamily="34" charset="0"/>
              </a:rPr>
              <a:t>i-Fi</a:t>
            </a:r>
            <a:r>
              <a:rPr lang="en-US" sz="3600" dirty="0" smtClean="0">
                <a:latin typeface="Agency FB" panose="020B0503020202020204" pitchFamily="34" charset="0"/>
              </a:rPr>
              <a:t> </a:t>
            </a:r>
            <a:r>
              <a:rPr lang="en-US" sz="3600" dirty="0">
                <a:latin typeface="Agency FB" panose="020B0503020202020204" pitchFamily="34" charset="0"/>
              </a:rPr>
              <a:t>is the wireless technology used to connect </a:t>
            </a:r>
            <a:r>
              <a:rPr lang="en-US" sz="3600" dirty="0" smtClean="0">
                <a:latin typeface="Agency FB" panose="020B0503020202020204" pitchFamily="34" charset="0"/>
              </a:rPr>
              <a:t>our devices </a:t>
            </a:r>
            <a:r>
              <a:rPr lang="en-US" sz="3600" dirty="0">
                <a:latin typeface="Agency FB" panose="020B0503020202020204" pitchFamily="34" charset="0"/>
              </a:rPr>
              <a:t>to the </a:t>
            </a:r>
            <a:r>
              <a:rPr lang="en-US" sz="3600" dirty="0" smtClean="0">
                <a:latin typeface="Agency FB" panose="020B0503020202020204" pitchFamily="34" charset="0"/>
              </a:rPr>
              <a:t>internet, buy sending signal to router and vice versa Translating these signals into </a:t>
            </a:r>
            <a:r>
              <a:rPr lang="en-US" sz="3600" dirty="0">
                <a:latin typeface="Agency FB" panose="020B0503020202020204" pitchFamily="34" charset="0"/>
              </a:rPr>
              <a:t>data you can see and </a:t>
            </a:r>
            <a:r>
              <a:rPr lang="en-US" sz="3600" dirty="0" smtClean="0">
                <a:latin typeface="Agency FB" panose="020B0503020202020204" pitchFamily="34" charset="0"/>
              </a:rPr>
              <a:t>use</a:t>
            </a:r>
            <a:endParaRPr lang="en-US" sz="3600" dirty="0">
              <a:latin typeface="Agency FB" panose="020B0503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936" y="2257132"/>
            <a:ext cx="1592372" cy="119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196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275" y="50657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Agency FB" panose="020B0503020202020204" pitchFamily="34" charset="0"/>
              </a:rPr>
              <a:t>How it Works</a:t>
            </a:r>
            <a:endParaRPr lang="fr-FR" sz="7200" dirty="0"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181066"/>
            <a:ext cx="4083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/>
              <a:t>oscillate</a:t>
            </a:r>
            <a:r>
              <a:rPr lang="fr-FR" sz="900" i="1" dirty="0"/>
              <a:t> </a:t>
            </a:r>
            <a:r>
              <a:rPr lang="fr-FR" sz="900" dirty="0"/>
              <a:t>:</a:t>
            </a:r>
            <a:r>
              <a:rPr lang="en-US" sz="900" i="1" dirty="0"/>
              <a:t>move or swing back and forth in a regular rhythm</a:t>
            </a:r>
            <a:r>
              <a:rPr lang="en-US" sz="900" i="1" dirty="0" smtClean="0"/>
              <a:t>.</a:t>
            </a:r>
            <a:endParaRPr lang="en-US" sz="900" b="1" i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275" y="166303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rgbClr val="92D050"/>
                </a:solidFill>
                <a:latin typeface="Agency FB" panose="020B0503020202020204" pitchFamily="34" charset="0"/>
              </a:rPr>
              <a:t>N</a:t>
            </a:r>
            <a:r>
              <a:rPr lang="en-US" sz="3600" dirty="0">
                <a:latin typeface="Agency FB" panose="020B0503020202020204" pitchFamily="34" charset="0"/>
              </a:rPr>
              <a:t>ow we know </a:t>
            </a:r>
            <a:r>
              <a:rPr lang="en-US" sz="3600" dirty="0">
                <a:latin typeface="Agency FB" panose="020B0503020202020204" pitchFamily="34" charset="0"/>
              </a:rPr>
              <a:t>that</a:t>
            </a:r>
            <a:r>
              <a:rPr lang="en-US" sz="3600" dirty="0">
                <a:latin typeface="Agency FB" panose="020B0503020202020204" pitchFamily="34" charset="0"/>
              </a:rPr>
              <a:t> </a:t>
            </a:r>
            <a:r>
              <a:rPr lang="en-US" sz="3600" dirty="0">
                <a:solidFill>
                  <a:srgbClr val="92D050"/>
                </a:solidFill>
                <a:latin typeface="Agency FB" panose="020B0503020202020204" pitchFamily="34" charset="0"/>
              </a:rPr>
              <a:t>Wi-Fi</a:t>
            </a:r>
            <a:r>
              <a:rPr lang="en-US" sz="3600" dirty="0">
                <a:latin typeface="Agency FB" panose="020B0503020202020204" pitchFamily="34" charset="0"/>
              </a:rPr>
              <a:t> is possible through waves. </a:t>
            </a:r>
            <a:r>
              <a:rPr lang="en-US" sz="3600" dirty="0" smtClean="0">
                <a:latin typeface="Agency FB" panose="020B0503020202020204" pitchFamily="34" charset="0"/>
              </a:rPr>
              <a:t>These</a:t>
            </a:r>
            <a:endParaRPr lang="en-US" sz="36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gency FB" panose="020B0503020202020204" pitchFamily="34" charset="0"/>
              </a:rPr>
              <a:t>waves are known as r</a:t>
            </a:r>
            <a:r>
              <a:rPr lang="en-US" sz="3600" dirty="0" smtClean="0">
                <a:latin typeface="Agency FB" panose="020B0503020202020204" pitchFamily="34" charset="0"/>
              </a:rPr>
              <a:t>adio </a:t>
            </a:r>
            <a:r>
              <a:rPr lang="en-US" sz="3600" dirty="0">
                <a:latin typeface="Agency FB" panose="020B0503020202020204" pitchFamily="34" charset="0"/>
              </a:rPr>
              <a:t>waves. </a:t>
            </a:r>
            <a:r>
              <a:rPr lang="en-US" sz="3600" dirty="0" smtClean="0">
                <a:latin typeface="Agency FB" panose="020B0503020202020204" pitchFamily="34" charset="0"/>
              </a:rPr>
              <a:t>These </a:t>
            </a:r>
            <a:r>
              <a:rPr lang="en-US" sz="3600" dirty="0">
                <a:latin typeface="Agency FB" panose="020B0503020202020204" pitchFamily="34" charset="0"/>
              </a:rPr>
              <a:t>waves</a:t>
            </a:r>
          </a:p>
          <a:p>
            <a:pPr marL="0" indent="0">
              <a:buNone/>
            </a:pPr>
            <a:r>
              <a:rPr lang="en-US" sz="3600" dirty="0">
                <a:latin typeface="Agency FB" panose="020B0503020202020204" pitchFamily="34" charset="0"/>
              </a:rPr>
              <a:t>transmit data by </a:t>
            </a:r>
            <a:r>
              <a:rPr lang="en-US" sz="3600" u="sng" dirty="0">
                <a:latin typeface="Agency FB" panose="020B0503020202020204" pitchFamily="34" charset="0"/>
              </a:rPr>
              <a:t>oscillating</a:t>
            </a:r>
            <a:r>
              <a:rPr lang="en-US" sz="3600" dirty="0">
                <a:latin typeface="Agency FB" panose="020B0503020202020204" pitchFamily="34" charset="0"/>
              </a:rPr>
              <a:t> at different frequencies. </a:t>
            </a:r>
            <a:r>
              <a:rPr lang="en-US" sz="3600" dirty="0" smtClean="0">
                <a:latin typeface="Agency FB" panose="020B0503020202020204" pitchFamily="34" charset="0"/>
              </a:rPr>
              <a:t>These waves </a:t>
            </a:r>
            <a:r>
              <a:rPr lang="en-US" sz="3600" dirty="0">
                <a:latin typeface="Agency FB" panose="020B0503020202020204" pitchFamily="34" charset="0"/>
              </a:rPr>
              <a:t>are </a:t>
            </a:r>
            <a:r>
              <a:rPr lang="en-US" sz="3600" dirty="0">
                <a:latin typeface="Agency FB" panose="020B0503020202020204" pitchFamily="34" charset="0"/>
              </a:rPr>
              <a:t>necessary</a:t>
            </a:r>
            <a:r>
              <a:rPr lang="en-US" sz="3600" dirty="0">
                <a:latin typeface="Agency FB" panose="020B0503020202020204" pitchFamily="34" charset="0"/>
              </a:rPr>
              <a:t> in why </a:t>
            </a:r>
            <a:r>
              <a:rPr lang="en-US" sz="3600" dirty="0">
                <a:solidFill>
                  <a:srgbClr val="92D050"/>
                </a:solidFill>
                <a:latin typeface="Agency FB" panose="020B0503020202020204" pitchFamily="34" charset="0"/>
              </a:rPr>
              <a:t>Wi-Fi</a:t>
            </a:r>
            <a:r>
              <a:rPr lang="en-US" sz="3600" dirty="0">
                <a:latin typeface="Agency FB" panose="020B0503020202020204" pitchFamily="34" charset="0"/>
              </a:rPr>
              <a:t> works. </a:t>
            </a:r>
            <a:endParaRPr lang="en-US" sz="3600" dirty="0">
              <a:latin typeface="Agency FB" panose="020B05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325" y="4241598"/>
            <a:ext cx="3241675" cy="10805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084" y="1520389"/>
            <a:ext cx="1422775" cy="143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1808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338" y="4361790"/>
            <a:ext cx="3390900" cy="1857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338" y="758624"/>
            <a:ext cx="3715220" cy="30930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675" y="1058990"/>
            <a:ext cx="4017179" cy="26331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299" y="4404093"/>
            <a:ext cx="6524625" cy="1781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275" y="50657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Agency FB" panose="020B0503020202020204" pitchFamily="34" charset="0"/>
              </a:rPr>
              <a:t>Type of Waves</a:t>
            </a:r>
            <a:endParaRPr lang="fr-FR" sz="7200" dirty="0"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181066"/>
            <a:ext cx="555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 smtClean="0"/>
              <a:t>amplitude</a:t>
            </a:r>
            <a:r>
              <a:rPr lang="en-US" sz="800" dirty="0" smtClean="0"/>
              <a:t> </a:t>
            </a:r>
            <a:r>
              <a:rPr lang="en-US" sz="800" dirty="0" smtClean="0"/>
              <a:t>:</a:t>
            </a:r>
            <a:r>
              <a:rPr lang="en-US" sz="900" i="1" dirty="0" smtClean="0"/>
              <a:t>the maximum extent of a vibration or </a:t>
            </a:r>
            <a:r>
              <a:rPr lang="en-US" sz="900" i="1" dirty="0" smtClean="0"/>
              <a:t>oscillation</a:t>
            </a:r>
          </a:p>
          <a:p>
            <a:r>
              <a:rPr lang="en-US" sz="900" b="1" dirty="0" smtClean="0"/>
              <a:t>propagating</a:t>
            </a:r>
            <a:r>
              <a:rPr lang="en-US" sz="900" dirty="0"/>
              <a:t>:</a:t>
            </a:r>
            <a:r>
              <a:rPr lang="en-US" sz="900" i="1" dirty="0"/>
              <a:t> </a:t>
            </a:r>
            <a:r>
              <a:rPr lang="en-US" sz="900" i="1" dirty="0" smtClean="0"/>
              <a:t>increase in </a:t>
            </a:r>
            <a:r>
              <a:rPr lang="en-US" sz="900" i="1" dirty="0"/>
              <a:t>numbers</a:t>
            </a:r>
            <a:r>
              <a:rPr lang="en-US" sz="900" i="1" dirty="0" smtClean="0"/>
              <a:t>. the </a:t>
            </a:r>
            <a:r>
              <a:rPr lang="en-US" sz="900" i="1" dirty="0"/>
              <a:t>spreading of </a:t>
            </a:r>
            <a:r>
              <a:rPr lang="en-US" sz="900" i="1" dirty="0" smtClean="0"/>
              <a:t>something</a:t>
            </a:r>
            <a:endParaRPr lang="en-US" sz="9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86639" y="1966054"/>
            <a:ext cx="702831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Electromagnetic: </a:t>
            </a:r>
            <a:r>
              <a:rPr lang="en-US" dirty="0" smtClean="0"/>
              <a:t>Radio </a:t>
            </a:r>
            <a:r>
              <a:rPr lang="en-US" dirty="0" smtClean="0">
                <a:solidFill>
                  <a:srgbClr val="92D050"/>
                </a:solidFill>
              </a:rPr>
              <a:t>Wave, </a:t>
            </a:r>
            <a:r>
              <a:rPr lang="en-US" dirty="0" smtClean="0"/>
              <a:t>Micro-waves, Visible Light Rays.Ultraviolet </a:t>
            </a:r>
            <a:r>
              <a:rPr lang="en-US" dirty="0" smtClean="0">
                <a:solidFill>
                  <a:srgbClr val="92D050"/>
                </a:solidFill>
              </a:rPr>
              <a:t>Waves</a:t>
            </a:r>
            <a:r>
              <a:rPr lang="en-US" dirty="0" smtClean="0"/>
              <a:t>,X-rays,Gamma Rays.</a:t>
            </a:r>
          </a:p>
          <a:p>
            <a:endParaRPr lang="en-US" sz="2000" b="1" dirty="0"/>
          </a:p>
          <a:p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Mechanical:</a:t>
            </a:r>
            <a:r>
              <a:rPr lang="en-US" sz="2000" dirty="0" smtClean="0"/>
              <a:t> Mechanical </a:t>
            </a:r>
            <a:r>
              <a:rPr lang="en-US" sz="2000" dirty="0">
                <a:solidFill>
                  <a:srgbClr val="92D050"/>
                </a:solidFill>
              </a:rPr>
              <a:t>waves</a:t>
            </a:r>
            <a:r>
              <a:rPr lang="en-US" sz="2000" dirty="0"/>
              <a:t> include water </a:t>
            </a:r>
            <a:r>
              <a:rPr lang="en-US" sz="2000" dirty="0">
                <a:solidFill>
                  <a:srgbClr val="92D050"/>
                </a:solidFill>
              </a:rPr>
              <a:t>waves</a:t>
            </a:r>
            <a:r>
              <a:rPr lang="en-US" sz="2000" dirty="0"/>
              <a:t>, sound </a:t>
            </a:r>
            <a:r>
              <a:rPr lang="en-US" sz="2000" dirty="0">
                <a:solidFill>
                  <a:srgbClr val="92D050"/>
                </a:solidFill>
              </a:rPr>
              <a:t>waves</a:t>
            </a:r>
            <a:r>
              <a:rPr lang="en-US" sz="2000" dirty="0"/>
              <a:t>, and </a:t>
            </a:r>
            <a:r>
              <a:rPr lang="en-US" sz="2000" dirty="0">
                <a:solidFill>
                  <a:srgbClr val="92D050"/>
                </a:solidFill>
              </a:rPr>
              <a:t>waves</a:t>
            </a:r>
            <a:r>
              <a:rPr lang="en-US" sz="2000" dirty="0"/>
              <a:t> on ropes or springs. Mechanical </a:t>
            </a:r>
            <a:r>
              <a:rPr lang="en-US" sz="2000" dirty="0">
                <a:solidFill>
                  <a:srgbClr val="92D050"/>
                </a:solidFill>
              </a:rPr>
              <a:t>waves</a:t>
            </a:r>
            <a:r>
              <a:rPr lang="en-US" sz="2000" dirty="0"/>
              <a:t> travel in a medium (such as air, water, glass, or rock</a:t>
            </a:r>
            <a:r>
              <a:rPr lang="en-US" sz="2000" dirty="0" smtClean="0"/>
              <a:t>).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1787506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251"/>
          </a:xfrm>
        </p:spPr>
        <p:txBody>
          <a:bodyPr/>
          <a:lstStyle/>
          <a:p>
            <a:pPr algn="ctr"/>
            <a:r>
              <a:rPr lang="en-US" dirty="0" smtClean="0"/>
              <a:t>How it Works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523" y="1429789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rgbClr val="92D050"/>
                </a:solidFill>
              </a:rPr>
              <a:t>W</a:t>
            </a:r>
            <a:r>
              <a:rPr lang="en-US" sz="1600" dirty="0" smtClean="0"/>
              <a:t>aves </a:t>
            </a:r>
            <a:r>
              <a:rPr lang="en-US" sz="1600" dirty="0"/>
              <a:t>travel at </a:t>
            </a:r>
            <a:r>
              <a:rPr lang="en-US" sz="1600" dirty="0" smtClean="0"/>
              <a:t>the speed of light, these </a:t>
            </a:r>
            <a:r>
              <a:rPr lang="en-US" sz="1600" dirty="0" smtClean="0">
                <a:solidFill>
                  <a:srgbClr val="92D050"/>
                </a:solidFill>
              </a:rPr>
              <a:t>waves</a:t>
            </a:r>
            <a:r>
              <a:rPr lang="en-US" sz="1600" dirty="0" smtClean="0"/>
              <a:t> moves at the speed of light which make data transfer </a:t>
            </a:r>
            <a:r>
              <a:rPr lang="en-US" sz="1600" dirty="0" smtClean="0"/>
              <a:t>fast. </a:t>
            </a:r>
            <a:r>
              <a:rPr lang="en-US" sz="1600" dirty="0" smtClean="0"/>
              <a:t>The </a:t>
            </a:r>
            <a:r>
              <a:rPr lang="en-US" sz="1600" dirty="0" smtClean="0"/>
              <a:t>only issue is how much data can be sent. </a:t>
            </a:r>
          </a:p>
          <a:p>
            <a:pPr marL="0" indent="0">
              <a:buNone/>
            </a:pPr>
            <a:r>
              <a:rPr lang="en-US" sz="1600" dirty="0" smtClean="0"/>
              <a:t>While 915 </a:t>
            </a:r>
            <a:r>
              <a:rPr lang="en-US" sz="1600" i="1" dirty="0" smtClean="0"/>
              <a:t>mhz</a:t>
            </a:r>
            <a:r>
              <a:rPr lang="en-US" sz="1600" dirty="0" smtClean="0"/>
              <a:t> is great at going long distances it is moving so slow it is not capable of transferring large amount of data in transmissions.</a:t>
            </a:r>
          </a:p>
          <a:p>
            <a:pPr marL="0" indent="0">
              <a:buNone/>
            </a:pPr>
            <a:r>
              <a:rPr lang="en-US" sz="1600" dirty="0" smtClean="0"/>
              <a:t>While the stand 2.4 Ghz is oscillating at a much greater speed it allows for more data to be transferred. </a:t>
            </a:r>
          </a:p>
          <a:p>
            <a:pPr marL="0" indent="0">
              <a:buNone/>
            </a:pPr>
            <a:r>
              <a:rPr lang="en-US" sz="1600" dirty="0" smtClean="0"/>
              <a:t>The </a:t>
            </a:r>
            <a:r>
              <a:rPr lang="en-US" sz="1600" dirty="0" smtClean="0"/>
              <a:t>major issues with radio waves is they reflect around. The faster the waves the easier they are reflected. </a:t>
            </a:r>
          </a:p>
          <a:p>
            <a:pPr marL="0" indent="0">
              <a:buNone/>
            </a:pPr>
            <a:r>
              <a:rPr lang="en-US" sz="1600" dirty="0" smtClean="0"/>
              <a:t>So the new 5.0GHZ waves are more prone to being jumbled up and because of this they often only perform better in smaller areas.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04694507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Now we can get into the important qualities of radio waves</a:t>
            </a:r>
          </a:p>
          <a:p>
            <a:pPr marL="0" indent="0">
              <a:buNone/>
            </a:pPr>
            <a:r>
              <a:rPr lang="en-US" dirty="0"/>
              <a:t>and how they shape our world of </a:t>
            </a:r>
            <a:r>
              <a:rPr lang="en-US" dirty="0" smtClean="0"/>
              <a:t>Wi-Fi </a:t>
            </a:r>
            <a:r>
              <a:rPr lang="en-US" dirty="0"/>
              <a:t>"..different radio</a:t>
            </a:r>
          </a:p>
          <a:p>
            <a:pPr marL="0" indent="0">
              <a:buNone/>
            </a:pPr>
            <a:r>
              <a:rPr lang="en-US" dirty="0"/>
              <a:t>frequencies behave differently in different environments. The</a:t>
            </a:r>
          </a:p>
          <a:p>
            <a:pPr marL="0" indent="0">
              <a:buNone/>
            </a:pPr>
            <a:r>
              <a:rPr lang="en-US" dirty="0"/>
              <a:t>higher the frequency, the more easily radio waves are</a:t>
            </a:r>
          </a:p>
          <a:p>
            <a:pPr marL="0" indent="0">
              <a:buNone/>
            </a:pPr>
            <a:r>
              <a:rPr lang="en-US" dirty="0"/>
              <a:t>absorbed or reflected by things like ordinary building</a:t>
            </a:r>
          </a:p>
          <a:p>
            <a:pPr marL="0" indent="0">
              <a:buNone/>
            </a:pPr>
            <a:r>
              <a:rPr lang="en-US" dirty="0"/>
              <a:t>materials and vegetation. Visible light, though far higher up</a:t>
            </a:r>
          </a:p>
          <a:p>
            <a:pPr marL="0" indent="0">
              <a:buNone/>
            </a:pPr>
            <a:r>
              <a:rPr lang="en-US" dirty="0"/>
              <a:t>the electromagnetic spectrum, demonstrates the principle</a:t>
            </a:r>
          </a:p>
          <a:p>
            <a:pPr marL="0" indent="0">
              <a:buNone/>
            </a:pPr>
            <a:r>
              <a:rPr lang="en-US" dirty="0"/>
              <a:t>nicely. A sheet of typing paper will let some light through, but</a:t>
            </a:r>
          </a:p>
          <a:p>
            <a:pPr marL="0" indent="0">
              <a:buNone/>
            </a:pPr>
            <a:r>
              <a:rPr lang="en-US" dirty="0"/>
              <a:t>a ½ inch piece of plywood will block it entirely. Radio waves</a:t>
            </a:r>
          </a:p>
          <a:p>
            <a:pPr marL="0" indent="0">
              <a:buNone/>
            </a:pPr>
            <a:r>
              <a:rPr lang="en-US" dirty="0"/>
              <a:t>behave in a similar fashion. They have much better</a:t>
            </a:r>
          </a:p>
          <a:p>
            <a:pPr marL="0" indent="0">
              <a:buNone/>
            </a:pPr>
            <a:r>
              <a:rPr lang="en-US" dirty="0"/>
              <a:t>penetration than visible light, but you wouldn't bother trying</a:t>
            </a:r>
          </a:p>
          <a:p>
            <a:pPr marL="0" indent="0">
              <a:buNone/>
            </a:pPr>
            <a:r>
              <a:rPr lang="en-US" dirty="0" smtClean="0"/>
              <a:t>to pick up the Cubs game if you were working in a bank vault.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129611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Because higher frequencies are more easily reflected, they</a:t>
            </a:r>
          </a:p>
          <a:p>
            <a:pPr marL="0" indent="0">
              <a:buNone/>
            </a:pPr>
            <a:r>
              <a:rPr lang="en-US" sz="1400" dirty="0"/>
              <a:t>produce more multipath propagation, a phenomenon that</a:t>
            </a:r>
          </a:p>
          <a:p>
            <a:pPr marL="0" indent="0">
              <a:buNone/>
            </a:pPr>
            <a:r>
              <a:rPr lang="en-US" sz="1400" dirty="0"/>
              <a:t>occurs when transmitted signals bounce off an intervening</a:t>
            </a:r>
          </a:p>
          <a:p>
            <a:pPr marL="0" indent="0">
              <a:buNone/>
            </a:pPr>
            <a:r>
              <a:rPr lang="en-US" sz="1400" dirty="0"/>
              <a:t>object – even ordinary raindrops. The reflections cause</a:t>
            </a:r>
          </a:p>
          <a:p>
            <a:pPr marL="0" indent="0">
              <a:buNone/>
            </a:pPr>
            <a:r>
              <a:rPr lang="en-US" sz="1400" dirty="0"/>
              <a:t>different parts of the signal to arrive at the receiver at different</a:t>
            </a:r>
          </a:p>
          <a:p>
            <a:pPr marL="0" indent="0">
              <a:buNone/>
            </a:pPr>
            <a:r>
              <a:rPr lang="en-US" sz="1400" dirty="0"/>
              <a:t>times, and out of sequence. The worse the multipath</a:t>
            </a:r>
          </a:p>
          <a:p>
            <a:pPr marL="0" indent="0">
              <a:buNone/>
            </a:pPr>
            <a:r>
              <a:rPr lang="en-US" sz="1400" dirty="0"/>
              <a:t>propagation becomes, the more the signal begins to merge</a:t>
            </a:r>
          </a:p>
          <a:p>
            <a:pPr marL="0" indent="0">
              <a:buNone/>
            </a:pPr>
            <a:r>
              <a:rPr lang="en-US" sz="1400" dirty="0"/>
              <a:t>with the noise floor. " (automation.com) The issues with WIFİ</a:t>
            </a:r>
          </a:p>
          <a:p>
            <a:pPr marL="0" indent="0">
              <a:buNone/>
            </a:pPr>
            <a:r>
              <a:rPr lang="en-US" sz="1400" dirty="0"/>
              <a:t>come down to the physics of radio waves. As the distance is</a:t>
            </a:r>
          </a:p>
          <a:p>
            <a:pPr marL="0" indent="0">
              <a:buNone/>
            </a:pPr>
            <a:r>
              <a:rPr lang="en-US" sz="1400" dirty="0"/>
              <a:t>added to the waves the faster they oscillate the more prone</a:t>
            </a:r>
          </a:p>
          <a:p>
            <a:pPr marL="0" indent="0">
              <a:buNone/>
            </a:pPr>
            <a:r>
              <a:rPr lang="en-US" sz="1400" dirty="0"/>
              <a:t>they are to what is called path loss. While with greater</a:t>
            </a:r>
          </a:p>
          <a:p>
            <a:pPr marL="0" indent="0">
              <a:buNone/>
            </a:pPr>
            <a:r>
              <a:rPr lang="en-US" sz="1400" dirty="0"/>
              <a:t>frequencies we are able to transfer greater </a:t>
            </a:r>
            <a:r>
              <a:rPr lang="en-US" sz="1400" dirty="0" smtClean="0"/>
              <a:t>amounts </a:t>
            </a:r>
            <a:r>
              <a:rPr lang="en-US" sz="1400" dirty="0"/>
              <a:t>of data.</a:t>
            </a:r>
          </a:p>
          <a:p>
            <a:pPr marL="0" indent="0">
              <a:buNone/>
            </a:pPr>
            <a:r>
              <a:rPr lang="en-US" sz="1400" dirty="0"/>
              <a:t>That data can not travel as far It is </a:t>
            </a:r>
            <a:r>
              <a:rPr lang="en-US" sz="1400" dirty="0" smtClean="0"/>
              <a:t>balance between </a:t>
            </a:r>
            <a:r>
              <a:rPr lang="en-US" sz="1400" dirty="0"/>
              <a:t>amount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4874534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Because higher frequencies are more easily reflected, they</a:t>
            </a:r>
          </a:p>
          <a:p>
            <a:pPr marL="0" indent="0">
              <a:buNone/>
            </a:pPr>
            <a:r>
              <a:rPr lang="en-US" sz="2000" dirty="0"/>
              <a:t>produce more multipath propagation, a phenomenon that</a:t>
            </a:r>
          </a:p>
          <a:p>
            <a:pPr marL="0" indent="0">
              <a:buNone/>
            </a:pPr>
            <a:r>
              <a:rPr lang="en-US" sz="2000" dirty="0"/>
              <a:t>occurs when transmitted signals bounce off an intervening</a:t>
            </a:r>
          </a:p>
          <a:p>
            <a:pPr marL="0" indent="0">
              <a:buNone/>
            </a:pPr>
            <a:r>
              <a:rPr lang="en-US" sz="2000" dirty="0"/>
              <a:t>object – even ordinary raindrops. The reflections cause</a:t>
            </a:r>
          </a:p>
          <a:p>
            <a:pPr marL="0" indent="0">
              <a:buNone/>
            </a:pPr>
            <a:r>
              <a:rPr lang="en-US" sz="2000" dirty="0"/>
              <a:t>different parts of the signal to arrive at the receiver at different</a:t>
            </a:r>
          </a:p>
          <a:p>
            <a:pPr marL="0" indent="0">
              <a:buNone/>
            </a:pPr>
            <a:r>
              <a:rPr lang="en-US" sz="2000" dirty="0"/>
              <a:t>times, and out of sequence. 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8467178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worse the </a:t>
            </a:r>
            <a:r>
              <a:rPr lang="en-US" dirty="0" smtClean="0"/>
              <a:t>multipath propagation </a:t>
            </a:r>
            <a:r>
              <a:rPr lang="en-US" dirty="0"/>
              <a:t>becomes, the more the signal begins to </a:t>
            </a:r>
            <a:r>
              <a:rPr lang="en-US" dirty="0" smtClean="0"/>
              <a:t>merge with </a:t>
            </a:r>
            <a:r>
              <a:rPr lang="en-US" dirty="0"/>
              <a:t>the noise floor. </a:t>
            </a:r>
            <a:r>
              <a:rPr lang="en-US" dirty="0" smtClean="0"/>
              <a:t>" </a:t>
            </a:r>
            <a:r>
              <a:rPr lang="en-US" dirty="0"/>
              <a:t>(automation.com) The issues with </a:t>
            </a:r>
            <a:r>
              <a:rPr lang="en-US" dirty="0" smtClean="0"/>
              <a:t>WI-FI come </a:t>
            </a:r>
            <a:r>
              <a:rPr lang="en-US" dirty="0"/>
              <a:t>down to the physics of radio waves. </a:t>
            </a:r>
            <a:r>
              <a:rPr lang="en-US" dirty="0" smtClean="0"/>
              <a:t>As </a:t>
            </a:r>
            <a:r>
              <a:rPr lang="en-US" dirty="0"/>
              <a:t>the distance </a:t>
            </a:r>
            <a:r>
              <a:rPr lang="en-US" dirty="0" smtClean="0"/>
              <a:t>is added </a:t>
            </a:r>
            <a:r>
              <a:rPr lang="en-US" dirty="0"/>
              <a:t>to the waves the faster they oscillate the more </a:t>
            </a:r>
            <a:r>
              <a:rPr lang="en-US" dirty="0" smtClean="0"/>
              <a:t>prone they </a:t>
            </a:r>
            <a:r>
              <a:rPr lang="en-US" dirty="0"/>
              <a:t>are to what is called path loss. While with </a:t>
            </a:r>
            <a:r>
              <a:rPr lang="en-US" dirty="0" smtClean="0"/>
              <a:t>greater frequencies </a:t>
            </a:r>
            <a:r>
              <a:rPr lang="en-US" dirty="0"/>
              <a:t>we are able to transfer greater amounts of </a:t>
            </a:r>
            <a:r>
              <a:rPr lang="en-US" dirty="0" smtClean="0"/>
              <a:t>data. That </a:t>
            </a:r>
            <a:r>
              <a:rPr lang="en-US" dirty="0"/>
              <a:t>data can not travel as far It is balance between </a:t>
            </a:r>
            <a:r>
              <a:rPr lang="en-US" dirty="0" smtClean="0"/>
              <a:t>amount by </a:t>
            </a:r>
            <a:r>
              <a:rPr lang="en-US" dirty="0"/>
              <a:t>creating multiple sources of the signal to effectively </a:t>
            </a:r>
            <a:r>
              <a:rPr lang="en-US" dirty="0" smtClean="0"/>
              <a:t>cover an </a:t>
            </a:r>
            <a:r>
              <a:rPr lang="en-US" dirty="0"/>
              <a:t>area with signal.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17" y="4264585"/>
            <a:ext cx="5590462" cy="238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4369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C0C0C0"/>
      </a:dk1>
      <a:lt1>
        <a:sysClr val="window" lastClr="222222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696</TotalTime>
  <Words>717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Agency FB</vt:lpstr>
      <vt:lpstr>Arial</vt:lpstr>
      <vt:lpstr>Trebuchet MS</vt:lpstr>
      <vt:lpstr>Wingdings 3</vt:lpstr>
      <vt:lpstr>Facet</vt:lpstr>
      <vt:lpstr>The Physics of W</vt:lpstr>
      <vt:lpstr>What is Wi-Fi</vt:lpstr>
      <vt:lpstr>How it Works</vt:lpstr>
      <vt:lpstr>Type of Waves</vt:lpstr>
      <vt:lpstr>How it Works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Physics of WiFi</dc:title>
  <dc:creator>Freddy Bicandy</dc:creator>
  <cp:lastModifiedBy>Freddy Bicandy</cp:lastModifiedBy>
  <cp:revision>46</cp:revision>
  <dcterms:created xsi:type="dcterms:W3CDTF">2021-12-06T17:00:47Z</dcterms:created>
  <dcterms:modified xsi:type="dcterms:W3CDTF">2021-12-09T17:41:11Z</dcterms:modified>
</cp:coreProperties>
</file>