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22" r:id="rId3"/>
    <p:sldId id="323" r:id="rId4"/>
    <p:sldId id="324" r:id="rId5"/>
    <p:sldId id="325" r:id="rId6"/>
    <p:sldId id="330" r:id="rId7"/>
    <p:sldId id="331" r:id="rId8"/>
    <p:sldId id="332" r:id="rId9"/>
    <p:sldId id="333" r:id="rId10"/>
    <p:sldId id="334" r:id="rId11"/>
    <p:sldId id="335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VT323" panose="020B0604020202020204" charset="0"/>
      <p:regular r:id="rId18"/>
    </p:embeddedFont>
    <p:embeddedFont>
      <p:font typeface="Work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88B94-A960-4714-990F-DFA6F876A1AE}">
  <a:tblStyle styleId="{C5288B94-A960-4714-990F-DFA6F876A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B79D63-99AC-4BA3-AE55-D0E32E9FA0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34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13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9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4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19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5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2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06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1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4" name="Google Shape;104;p2"/>
          <p:cNvSpPr/>
          <p:nvPr/>
        </p:nvSpPr>
        <p:spPr>
          <a:xfrm rot="10800000" flipH="1">
            <a:off x="76" y="6842328"/>
            <a:ext cx="719925" cy="9700"/>
          </a:xfrm>
          <a:custGeom>
            <a:avLst/>
            <a:gdLst/>
            <a:ahLst/>
            <a:cxnLst/>
            <a:rect l="l" t="t" r="r" b="b"/>
            <a:pathLst>
              <a:path w="7679" h="290" extrusionOk="0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-124857" y="30499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-124851" y="2794788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74960" y="3987025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 flipH="1">
            <a:off x="155699" y="2577142"/>
            <a:ext cx="74076" cy="305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8714419" y="4576485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74945" y="45592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90361" y="82442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9993" y="1466197"/>
            <a:ext cx="334983" cy="99153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75133" y="3724493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67521" y="4339638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95292" y="4131925"/>
            <a:ext cx="74076" cy="7597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952261" y="247067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5409" y="34868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05409" y="212516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2">
            <a:alphaModFix/>
          </a:blip>
          <a:srcRect l="-758" t="19250" r="11496" b="21041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8550143" y="213287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560" name="Google Shape;560;p7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7"/>
          <p:cNvSpPr txBox="1">
            <a:spLocks noGrp="1"/>
          </p:cNvSpPr>
          <p:nvPr>
            <p:ph type="subTitle" idx="1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5" name="Google Shape;655;p7"/>
          <p:cNvSpPr/>
          <p:nvPr/>
        </p:nvSpPr>
        <p:spPr>
          <a:xfrm rot="10800000">
            <a:off x="5362076" y="4830125"/>
            <a:ext cx="362699" cy="49825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"/>
          <p:cNvSpPr/>
          <p:nvPr/>
        </p:nvSpPr>
        <p:spPr>
          <a:xfrm rot="10800000">
            <a:off x="8296834" y="4375746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"/>
          <p:cNvSpPr/>
          <p:nvPr/>
        </p:nvSpPr>
        <p:spPr>
          <a:xfrm rot="10800000">
            <a:off x="8575855" y="194869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"/>
          <p:cNvSpPr/>
          <p:nvPr/>
        </p:nvSpPr>
        <p:spPr>
          <a:xfrm rot="10800000">
            <a:off x="-291159" y="978807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9" name="Google Shape;6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2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29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05" name="Google Shape;29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3"/>
          <p:cNvSpPr txBox="1">
            <a:spLocks noGrp="1"/>
          </p:cNvSpPr>
          <p:nvPr>
            <p:ph type="ctrTitle"/>
          </p:nvPr>
        </p:nvSpPr>
        <p:spPr>
          <a:xfrm>
            <a:off x="1304853" y="147411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SOLUCIONARIO EXAMEN DBA I                          </a:t>
            </a:r>
            <a:endParaRPr lang="es-MX" b="0" dirty="0"/>
          </a:p>
        </p:txBody>
      </p:sp>
      <p:sp>
        <p:nvSpPr>
          <p:cNvPr id="2920" name="Google Shape;2920;p33"/>
          <p:cNvSpPr txBox="1"/>
          <p:nvPr/>
        </p:nvSpPr>
        <p:spPr>
          <a:xfrm>
            <a:off x="5172962" y="4391823"/>
            <a:ext cx="3190313" cy="52877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rPr>
              <a:t>FREDDY MACHACA MAMANI</a:t>
            </a:r>
            <a:endParaRPr sz="800" dirty="0">
              <a:solidFill>
                <a:schemeClr val="accent2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81835" y="1455558"/>
            <a:ext cx="3255834" cy="36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CREAR UNA TABLA</a:t>
            </a:r>
            <a:endParaRPr sz="24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69;p37">
            <a:extLst>
              <a:ext uri="{FF2B5EF4-FFF2-40B4-BE49-F238E27FC236}">
                <a16:creationId xmlns:a16="http://schemas.microsoft.com/office/drawing/2014/main" id="{48AB5AB8-A585-47A9-ADD8-EBACF0E4FD84}"/>
              </a:ext>
            </a:extLst>
          </p:cNvPr>
          <p:cNvSpPr txBox="1">
            <a:spLocks/>
          </p:cNvSpPr>
          <p:nvPr/>
        </p:nvSpPr>
        <p:spPr>
          <a:xfrm>
            <a:off x="173576" y="3228348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INSERTAR 2 REGISTROS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BFCED-DF9D-48B9-915B-A52824BB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58" y="842424"/>
            <a:ext cx="4489161" cy="13133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D843EE-809E-46C3-A781-12655D11B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458" y="3038736"/>
            <a:ext cx="4398424" cy="1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69;p37">
            <a:extLst>
              <a:ext uri="{FF2B5EF4-FFF2-40B4-BE49-F238E27FC236}">
                <a16:creationId xmlns:a16="http://schemas.microsoft.com/office/drawing/2014/main" id="{48AB5AB8-A585-47A9-ADD8-EBACF0E4FD84}"/>
              </a:ext>
            </a:extLst>
          </p:cNvPr>
          <p:cNvSpPr txBox="1">
            <a:spLocks/>
          </p:cNvSpPr>
          <p:nvPr/>
        </p:nvSpPr>
        <p:spPr>
          <a:xfrm>
            <a:off x="454733" y="385456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MODELO ER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0CE541-7CB4-4C1C-80B3-E0DE49E1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22862"/>
            <a:ext cx="5496970" cy="331489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683AD38-6020-4536-B96F-25A25569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36" y="956973"/>
            <a:ext cx="3422764" cy="4186527"/>
          </a:xfrm>
          <a:prstGeom prst="rect">
            <a:avLst/>
          </a:prstGeom>
        </p:spPr>
      </p:pic>
      <p:sp>
        <p:nvSpPr>
          <p:cNvPr id="20" name="Google Shape;2969;p37">
            <a:extLst>
              <a:ext uri="{FF2B5EF4-FFF2-40B4-BE49-F238E27FC236}">
                <a16:creationId xmlns:a16="http://schemas.microsoft.com/office/drawing/2014/main" id="{A0014D28-EC3A-481D-AE0D-D11F60E29D4F}"/>
              </a:ext>
            </a:extLst>
          </p:cNvPr>
          <p:cNvSpPr txBox="1">
            <a:spLocks/>
          </p:cNvSpPr>
          <p:nvPr/>
        </p:nvSpPr>
        <p:spPr>
          <a:xfrm>
            <a:off x="5446535" y="385456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CODIGO SQL</a:t>
            </a:r>
          </a:p>
        </p:txBody>
      </p:sp>
    </p:spTree>
    <p:extLst>
      <p:ext uri="{BB962C8B-B14F-4D97-AF65-F5344CB8AC3E}">
        <p14:creationId xmlns:p14="http://schemas.microsoft.com/office/powerpoint/2010/main" val="33718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BASE DE DATOS RELACIONALES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58669" y="2571749"/>
            <a:ext cx="4898068" cy="24188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l" rtl="0"/>
            <a:r>
              <a:rPr lang="es-ES" sz="1600" b="0" i="0" u="none" strike="noStrike" dirty="0">
                <a:solidFill>
                  <a:schemeClr val="bg1"/>
                </a:solidFill>
                <a:effectLst/>
                <a:latin typeface="Poppins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1600" b="0" i="0" dirty="0">
                <a:solidFill>
                  <a:schemeClr val="bg1"/>
                </a:solidFill>
                <a:effectLst/>
                <a:latin typeface="Poppins"/>
              </a:rPr>
              <a:t> relacionales: Es un conjunto de tablas formada por filas, registros, columnas y campos</a:t>
            </a:r>
          </a:p>
          <a:p>
            <a:pPr algn="l" rtl="0"/>
            <a:r>
              <a:rPr lang="es-ES" sz="1600" b="0" i="0" u="none" strike="noStrike" dirty="0">
                <a:solidFill>
                  <a:schemeClr val="bg1"/>
                </a:solidFill>
                <a:effectLst/>
                <a:latin typeface="Poppins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1600" b="0" i="0" dirty="0">
                <a:solidFill>
                  <a:schemeClr val="bg1"/>
                </a:solidFill>
                <a:effectLst/>
                <a:latin typeface="Poppins"/>
              </a:rPr>
              <a:t> No relacionales: Se conoce como NOT ONLY SQL, es caracterizado por no usar SQL como el lenguaje de consultas, es capas de almacenar grandes cantidades asimismo enfocándose en rendimiento mas que en consistencia </a:t>
            </a:r>
          </a:p>
          <a:p>
            <a:pPr marL="139700" indent="0" algn="just">
              <a:buNone/>
            </a:pPr>
            <a:br>
              <a:rPr lang="es-ES" sz="1200" dirty="0">
                <a:solidFill>
                  <a:schemeClr val="bg1"/>
                </a:solidFill>
              </a:rPr>
            </a:br>
            <a:br>
              <a:rPr lang="es-ES" sz="1050" dirty="0">
                <a:solidFill>
                  <a:schemeClr val="bg1"/>
                </a:solidFill>
              </a:rPr>
            </a:br>
            <a:endParaRPr lang="es-MX" sz="105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4"/>
          <a:srcRect l="12414" r="12414"/>
          <a:stretch/>
        </p:blipFill>
        <p:spPr>
          <a:xfrm>
            <a:off x="5363959" y="898199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6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 ENTIDAD RELACION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19601" y="2279309"/>
            <a:ext cx="4661168" cy="22297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ES" sz="1800" b="0" i="0" dirty="0">
                <a:solidFill>
                  <a:schemeClr val="bg1"/>
                </a:solidFill>
                <a:effectLst/>
                <a:latin typeface="Poppins"/>
              </a:rPr>
              <a:t>Esta formado por un conjunto de conceptos que permiten describir la realidad mediante un conjunto de representaciones graficas, en pocas palabras nos permite visualizar la estructura de una </a:t>
            </a:r>
            <a:r>
              <a:rPr lang="es-ES" sz="1800" b="0" i="0" u="none" strike="noStrike" dirty="0">
                <a:solidFill>
                  <a:schemeClr val="bg1"/>
                </a:solidFill>
                <a:effectLst/>
                <a:latin typeface="Poppins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Poppins"/>
              </a:rPr>
              <a:t> y las relaciones entre ellas</a:t>
            </a:r>
            <a:br>
              <a:rPr lang="es-ES" dirty="0">
                <a:solidFill>
                  <a:schemeClr val="bg1"/>
                </a:solidFill>
              </a:rPr>
            </a:br>
            <a:br>
              <a:rPr lang="es-ES" sz="1100" dirty="0">
                <a:solidFill>
                  <a:schemeClr val="bg1"/>
                </a:solidFill>
              </a:rPr>
            </a:br>
            <a:endParaRPr lang="es-MX" sz="11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4"/>
          <a:srcRect l="10975" r="10975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0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504265" y="1151300"/>
            <a:ext cx="4000535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DIAGRAMA ENTIDAD RELACION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119601" y="2279309"/>
            <a:ext cx="4661168" cy="222975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800" b="0" i="0" dirty="0">
                <a:solidFill>
                  <a:schemeClr val="bg1"/>
                </a:solidFill>
                <a:effectLst/>
                <a:latin typeface="Poppins"/>
              </a:rPr>
              <a:t>Herramienta para modelar nuestra </a:t>
            </a:r>
            <a:r>
              <a:rPr lang="es-ES" sz="2800" b="0" i="0" u="none" strike="noStrike" dirty="0">
                <a:solidFill>
                  <a:schemeClr val="bg1"/>
                </a:solidFill>
                <a:effectLst/>
                <a:latin typeface="Poppins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2800" b="0" i="0" dirty="0">
                <a:solidFill>
                  <a:schemeClr val="bg1"/>
                </a:solidFill>
                <a:effectLst/>
                <a:latin typeface="Poppins"/>
              </a:rPr>
              <a:t> y analizarla </a:t>
            </a:r>
          </a:p>
          <a:p>
            <a:pPr marL="139700" indent="0" algn="ctr">
              <a:buNone/>
            </a:pPr>
            <a:br>
              <a:rPr lang="es-ES" sz="2800" dirty="0">
                <a:solidFill>
                  <a:schemeClr val="bg1"/>
                </a:solidFill>
              </a:rPr>
            </a:br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4"/>
          <a:srcRect l="16215" r="16215"/>
          <a:stretch/>
        </p:blipFill>
        <p:spPr>
          <a:xfrm>
            <a:off x="5056737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1337982" y="143564"/>
            <a:ext cx="6239436" cy="583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FIGURAS ENTIDAD RELACION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3042631" y="813437"/>
            <a:ext cx="5243326" cy="7918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sz="2000" dirty="0">
                <a:solidFill>
                  <a:schemeClr val="bg1"/>
                </a:solidFill>
              </a:rPr>
              <a:t>DONDE ALMACENAREMOS LA INFORMACION</a:t>
            </a:r>
            <a:br>
              <a:rPr lang="es-ES" sz="2000" dirty="0">
                <a:solidFill>
                  <a:schemeClr val="bg1"/>
                </a:solidFill>
              </a:rPr>
            </a:b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63C1B3-556C-4682-8027-9CA01D87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2" y="652608"/>
            <a:ext cx="1782655" cy="897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1A00E2-36A7-497F-BCA7-A1311AEA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5" y="1806873"/>
            <a:ext cx="2063990" cy="839356"/>
          </a:xfrm>
          <a:prstGeom prst="rect">
            <a:avLst/>
          </a:prstGeom>
        </p:spPr>
      </p:pic>
      <p:sp>
        <p:nvSpPr>
          <p:cNvPr id="19" name="Google Shape;2970;p37">
            <a:extLst>
              <a:ext uri="{FF2B5EF4-FFF2-40B4-BE49-F238E27FC236}">
                <a16:creationId xmlns:a16="http://schemas.microsoft.com/office/drawing/2014/main" id="{082DCB8B-C6BE-4001-973E-A3EC7B2905FD}"/>
              </a:ext>
            </a:extLst>
          </p:cNvPr>
          <p:cNvSpPr txBox="1">
            <a:spLocks/>
          </p:cNvSpPr>
          <p:nvPr/>
        </p:nvSpPr>
        <p:spPr>
          <a:xfrm>
            <a:off x="2835102" y="1957924"/>
            <a:ext cx="5243326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CARACTERISTICAS DE UNA ENTIDAD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408E68-07FE-45D7-B7CA-7CA25DD71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2" y="2885145"/>
            <a:ext cx="1880157" cy="839356"/>
          </a:xfrm>
          <a:prstGeom prst="rect">
            <a:avLst/>
          </a:prstGeom>
        </p:spPr>
      </p:pic>
      <p:sp>
        <p:nvSpPr>
          <p:cNvPr id="22" name="Google Shape;2970;p37">
            <a:extLst>
              <a:ext uri="{FF2B5EF4-FFF2-40B4-BE49-F238E27FC236}">
                <a16:creationId xmlns:a16="http://schemas.microsoft.com/office/drawing/2014/main" id="{3780A114-7B7A-493A-8D32-50E55C42CE66}"/>
              </a:ext>
            </a:extLst>
          </p:cNvPr>
          <p:cNvSpPr txBox="1">
            <a:spLocks/>
          </p:cNvSpPr>
          <p:nvPr/>
        </p:nvSpPr>
        <p:spPr>
          <a:xfrm>
            <a:off x="2786077" y="2893630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ATRIBUTO PRINCIPAL, NO SE DEBE REPETIR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4C42772-432C-4EBD-B902-6E14A66A2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696" y="3885511"/>
            <a:ext cx="1295400" cy="1114425"/>
          </a:xfrm>
          <a:prstGeom prst="rect">
            <a:avLst/>
          </a:prstGeom>
        </p:spPr>
      </p:pic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A3707FA3-60EF-498B-8B5F-1920C75EFA8F}"/>
              </a:ext>
            </a:extLst>
          </p:cNvPr>
          <p:cNvSpPr txBox="1">
            <a:spLocks/>
          </p:cNvSpPr>
          <p:nvPr/>
        </p:nvSpPr>
        <p:spPr>
          <a:xfrm>
            <a:off x="2514895" y="4098570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600" dirty="0">
                <a:solidFill>
                  <a:schemeClr val="bg1"/>
                </a:solidFill>
              </a:rPr>
              <a:t>RELACION ENTRE DOS TABLAS</a:t>
            </a:r>
          </a:p>
        </p:txBody>
      </p:sp>
    </p:spTree>
    <p:extLst>
      <p:ext uri="{BB962C8B-B14F-4D97-AF65-F5344CB8AC3E}">
        <p14:creationId xmlns:p14="http://schemas.microsoft.com/office/powerpoint/2010/main" val="17550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805178" y="783607"/>
            <a:ext cx="3255834" cy="36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CREAR UNA TABLA</a:t>
            </a:r>
            <a:endParaRPr sz="24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4F741B-36D9-43F6-80E2-3C00172D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08" y="249104"/>
            <a:ext cx="3134273" cy="1796474"/>
          </a:xfrm>
          <a:prstGeom prst="rect">
            <a:avLst/>
          </a:prstGeom>
        </p:spPr>
      </p:pic>
      <p:sp>
        <p:nvSpPr>
          <p:cNvPr id="21" name="Google Shape;2969;p37">
            <a:extLst>
              <a:ext uri="{FF2B5EF4-FFF2-40B4-BE49-F238E27FC236}">
                <a16:creationId xmlns:a16="http://schemas.microsoft.com/office/drawing/2014/main" id="{48AB5AB8-A585-47A9-ADD8-EBACF0E4FD84}"/>
              </a:ext>
            </a:extLst>
          </p:cNvPr>
          <p:cNvSpPr txBox="1">
            <a:spLocks/>
          </p:cNvSpPr>
          <p:nvPr/>
        </p:nvSpPr>
        <p:spPr>
          <a:xfrm>
            <a:off x="173576" y="3228348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INSERTAR 2 REGISTROS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B5E907-5138-4D00-8EE0-EFF0048D3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08" y="2498174"/>
            <a:ext cx="3610402" cy="19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805178" y="783607"/>
            <a:ext cx="3255834" cy="36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CREAR UNA TABLA</a:t>
            </a:r>
            <a:endParaRPr sz="24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69;p37">
            <a:extLst>
              <a:ext uri="{FF2B5EF4-FFF2-40B4-BE49-F238E27FC236}">
                <a16:creationId xmlns:a16="http://schemas.microsoft.com/office/drawing/2014/main" id="{48AB5AB8-A585-47A9-ADD8-EBACF0E4FD84}"/>
              </a:ext>
            </a:extLst>
          </p:cNvPr>
          <p:cNvSpPr txBox="1">
            <a:spLocks/>
          </p:cNvSpPr>
          <p:nvPr/>
        </p:nvSpPr>
        <p:spPr>
          <a:xfrm>
            <a:off x="173576" y="3228348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INSERTAR 2 REGISTROS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DEB349-DEB0-4BD9-844F-1006C15B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58" y="341185"/>
            <a:ext cx="3255834" cy="12690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ABF21C-7938-47BD-87E3-9113C3BDB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52807"/>
            <a:ext cx="3549900" cy="27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628105" y="490253"/>
            <a:ext cx="3255834" cy="36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DIAGRAMA ER</a:t>
            </a:r>
            <a:endParaRPr sz="24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69;p37">
            <a:extLst>
              <a:ext uri="{FF2B5EF4-FFF2-40B4-BE49-F238E27FC236}">
                <a16:creationId xmlns:a16="http://schemas.microsoft.com/office/drawing/2014/main" id="{48AB5AB8-A585-47A9-ADD8-EBACF0E4FD84}"/>
              </a:ext>
            </a:extLst>
          </p:cNvPr>
          <p:cNvSpPr txBox="1">
            <a:spLocks/>
          </p:cNvSpPr>
          <p:nvPr/>
        </p:nvSpPr>
        <p:spPr>
          <a:xfrm>
            <a:off x="4624552" y="490253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CONSULTA SQL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CA5353-A02D-4781-AF51-57069D8E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01" y="1207400"/>
            <a:ext cx="4558199" cy="3851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DC3B20-7105-4ED4-99C6-21EE54DF5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461" y="2176543"/>
            <a:ext cx="4377775" cy="22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3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5210320" y="293395"/>
            <a:ext cx="3255834" cy="367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REGISTROS</a:t>
            </a:r>
            <a:endParaRPr sz="24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969;p37">
            <a:extLst>
              <a:ext uri="{FF2B5EF4-FFF2-40B4-BE49-F238E27FC236}">
                <a16:creationId xmlns:a16="http://schemas.microsoft.com/office/drawing/2014/main" id="{48AB5AB8-A585-47A9-ADD8-EBACF0E4FD84}"/>
              </a:ext>
            </a:extLst>
          </p:cNvPr>
          <p:cNvSpPr txBox="1">
            <a:spLocks/>
          </p:cNvSpPr>
          <p:nvPr/>
        </p:nvSpPr>
        <p:spPr>
          <a:xfrm>
            <a:off x="308046" y="447868"/>
            <a:ext cx="4117267" cy="36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2400" dirty="0"/>
              <a:t>CONSULTA 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4AD42F-2B4E-420B-8395-1555C2F7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945"/>
            <a:ext cx="4371975" cy="42855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48E8C9-911E-4E7D-95EA-8C7F94831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24" y="1019140"/>
            <a:ext cx="3886200" cy="923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86367B-4E4A-4A10-9442-B62380B3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182" y="2369499"/>
            <a:ext cx="3492862" cy="8966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B33B77-BF08-44B0-8D6A-D7AF212591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647"/>
          <a:stretch/>
        </p:blipFill>
        <p:spPr>
          <a:xfrm>
            <a:off x="4832182" y="3610147"/>
            <a:ext cx="3648075" cy="10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31977"/>
      </p:ext>
    </p:extLst>
  </p:cSld>
  <p:clrMapOvr>
    <a:masterClrMapping/>
  </p:clrMapOvr>
</p:sld>
</file>

<file path=ppt/theme/theme1.xml><?xml version="1.0" encoding="utf-8"?>
<a:theme xmlns:a="http://schemas.openxmlformats.org/drawingml/2006/main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178</Words>
  <Application>Microsoft Office PowerPoint</Application>
  <PresentationFormat>Presentación en pantalla 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Proxima Nova</vt:lpstr>
      <vt:lpstr>Nunito Light</vt:lpstr>
      <vt:lpstr>Work Sans</vt:lpstr>
      <vt:lpstr>Poppins</vt:lpstr>
      <vt:lpstr>VT323</vt:lpstr>
      <vt:lpstr>Dark Mirror Series Newsletter by Slidesgo</vt:lpstr>
      <vt:lpstr>SOLUCIONARIO EXAMEN DBA I                          </vt:lpstr>
      <vt:lpstr> BASE DE DATOS RELACIONALES</vt:lpstr>
      <vt:lpstr> MODELO ENTIDAD RELACION</vt:lpstr>
      <vt:lpstr> DIAGRAMA ENTIDAD RELACION</vt:lpstr>
      <vt:lpstr>FIGURAS ENTIDAD RELACION</vt:lpstr>
      <vt:lpstr>CREAR UNA TABLA</vt:lpstr>
      <vt:lpstr>CREAR UNA TABLA</vt:lpstr>
      <vt:lpstr>DIAGRAMA ER</vt:lpstr>
      <vt:lpstr>REGISTROS</vt:lpstr>
      <vt:lpstr>CREAR UNA TABLA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PC</dc:creator>
  <cp:lastModifiedBy>Freddy Machaca</cp:lastModifiedBy>
  <cp:revision>16</cp:revision>
  <dcterms:modified xsi:type="dcterms:W3CDTF">2022-04-14T01:37:24Z</dcterms:modified>
</cp:coreProperties>
</file>