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312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9" r:id="rId11"/>
    <p:sldId id="330" r:id="rId12"/>
    <p:sldId id="320" r:id="rId13"/>
    <p:sldId id="258" r:id="rId14"/>
    <p:sldId id="259" r:id="rId15"/>
    <p:sldId id="309" r:id="rId16"/>
    <p:sldId id="310" r:id="rId17"/>
    <p:sldId id="311" r:id="rId18"/>
    <p:sldId id="319" r:id="rId19"/>
    <p:sldId id="314" r:id="rId20"/>
    <p:sldId id="316" r:id="rId21"/>
    <p:sldId id="317" r:id="rId22"/>
    <p:sldId id="318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T323" panose="020B0604020202020204" charset="0"/>
      <p:regular r:id="rId29"/>
    </p:embeddedFont>
    <p:embeddedFont>
      <p:font typeface="Work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27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5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9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e37a79ea6b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e37a79ea6b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7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26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04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3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10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5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0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9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9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8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avLst/>
            <a:gdLst/>
            <a:ahLst/>
            <a:cxnLst/>
            <a:rect l="l" t="t" r="r" b="b"/>
            <a:pathLst>
              <a:path w="74910" h="350" extrusionOk="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 hasCustomPrompt="1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>
            <a:spLocks noGrp="1"/>
          </p:cNvSpPr>
          <p:nvPr>
            <p:ph type="subTitle" idx="1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 flipH="1">
            <a:off x="1896476" y="35311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1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84" name="Google Shape;1084;p1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13"/>
          <p:cNvSpPr/>
          <p:nvPr/>
        </p:nvSpPr>
        <p:spPr>
          <a:xfrm rot="10800000">
            <a:off x="-9" y="4826432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3"/>
          <p:cNvSpPr/>
          <p:nvPr/>
        </p:nvSpPr>
        <p:spPr>
          <a:xfrm rot="10800000">
            <a:off x="5362076" y="48255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3"/>
          <p:cNvSpPr/>
          <p:nvPr/>
        </p:nvSpPr>
        <p:spPr>
          <a:xfrm rot="10800000">
            <a:off x="8767293" y="2562974"/>
            <a:ext cx="268198" cy="84726"/>
          </a:xfrm>
          <a:custGeom>
            <a:avLst/>
            <a:gdLst/>
            <a:ahLst/>
            <a:cxnLst/>
            <a:rect l="l" t="t" r="r" b="b"/>
            <a:pathLst>
              <a:path w="1320" h="417" extrusionOk="0">
                <a:moveTo>
                  <a:pt x="1" y="1"/>
                </a:moveTo>
                <a:lnTo>
                  <a:pt x="1" y="417"/>
                </a:lnTo>
                <a:lnTo>
                  <a:pt x="1320" y="417"/>
                </a:lnTo>
                <a:lnTo>
                  <a:pt x="13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3"/>
          <p:cNvSpPr/>
          <p:nvPr/>
        </p:nvSpPr>
        <p:spPr>
          <a:xfrm rot="10800000">
            <a:off x="8385497" y="266840"/>
            <a:ext cx="77005" cy="76193"/>
          </a:xfrm>
          <a:custGeom>
            <a:avLst/>
            <a:gdLst/>
            <a:ahLst/>
            <a:cxnLst/>
            <a:rect l="l" t="t" r="r" b="b"/>
            <a:pathLst>
              <a:path w="379" h="375" extrusionOk="0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13"/>
          <p:cNvSpPr/>
          <p:nvPr/>
        </p:nvSpPr>
        <p:spPr>
          <a:xfrm rot="10800000">
            <a:off x="873015" y="299010"/>
            <a:ext cx="690609" cy="59938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3"/>
          <p:cNvSpPr/>
          <p:nvPr/>
        </p:nvSpPr>
        <p:spPr>
          <a:xfrm rot="10800000">
            <a:off x="229184" y="1219890"/>
            <a:ext cx="77005" cy="76192"/>
          </a:xfrm>
          <a:custGeom>
            <a:avLst/>
            <a:gdLst/>
            <a:ahLst/>
            <a:cxnLst/>
            <a:rect l="l" t="t" r="r" b="b"/>
            <a:pathLst>
              <a:path w="379" h="375" extrusionOk="0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3"/>
          <p:cNvSpPr/>
          <p:nvPr/>
        </p:nvSpPr>
        <p:spPr>
          <a:xfrm rot="10800000">
            <a:off x="8690297" y="571640"/>
            <a:ext cx="77005" cy="76193"/>
          </a:xfrm>
          <a:custGeom>
            <a:avLst/>
            <a:gdLst/>
            <a:ahLst/>
            <a:cxnLst/>
            <a:rect l="l" t="t" r="r" b="b"/>
            <a:pathLst>
              <a:path w="379" h="375" extrusionOk="0">
                <a:moveTo>
                  <a:pt x="1" y="1"/>
                </a:moveTo>
                <a:lnTo>
                  <a:pt x="1" y="374"/>
                </a:lnTo>
                <a:lnTo>
                  <a:pt x="379" y="374"/>
                </a:lnTo>
                <a:lnTo>
                  <a:pt x="3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3"/>
          <p:cNvSpPr txBox="1">
            <a:spLocks noGrp="1"/>
          </p:cNvSpPr>
          <p:nvPr>
            <p:ph type="title" hasCustomPrompt="1"/>
          </p:nvPr>
        </p:nvSpPr>
        <p:spPr>
          <a:xfrm>
            <a:off x="3288900" y="84162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3"/>
          <p:cNvSpPr txBox="1">
            <a:spLocks noGrp="1"/>
          </p:cNvSpPr>
          <p:nvPr>
            <p:ph type="subTitle" idx="1"/>
          </p:nvPr>
        </p:nvSpPr>
        <p:spPr>
          <a:xfrm flipH="1">
            <a:off x="4122600" y="1261290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13"/>
          <p:cNvSpPr txBox="1">
            <a:spLocks noGrp="1"/>
          </p:cNvSpPr>
          <p:nvPr>
            <p:ph type="subTitle" idx="2"/>
          </p:nvPr>
        </p:nvSpPr>
        <p:spPr>
          <a:xfrm>
            <a:off x="4122450" y="842425"/>
            <a:ext cx="4301400" cy="36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87" name="Google Shape;1187;p13"/>
          <p:cNvSpPr txBox="1">
            <a:spLocks noGrp="1"/>
          </p:cNvSpPr>
          <p:nvPr>
            <p:ph type="title" idx="3" hasCustomPrompt="1"/>
          </p:nvPr>
        </p:nvSpPr>
        <p:spPr>
          <a:xfrm>
            <a:off x="3288900" y="177372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88" name="Google Shape;1188;p13"/>
          <p:cNvSpPr txBox="1">
            <a:spLocks noGrp="1"/>
          </p:cNvSpPr>
          <p:nvPr>
            <p:ph type="subTitle" idx="4"/>
          </p:nvPr>
        </p:nvSpPr>
        <p:spPr>
          <a:xfrm flipH="1">
            <a:off x="4122600" y="2193389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3"/>
          <p:cNvSpPr txBox="1">
            <a:spLocks noGrp="1"/>
          </p:cNvSpPr>
          <p:nvPr>
            <p:ph type="subTitle" idx="5"/>
          </p:nvPr>
        </p:nvSpPr>
        <p:spPr>
          <a:xfrm>
            <a:off x="4122450" y="1773725"/>
            <a:ext cx="4301400" cy="36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90" name="Google Shape;1190;p13"/>
          <p:cNvSpPr txBox="1">
            <a:spLocks noGrp="1"/>
          </p:cNvSpPr>
          <p:nvPr>
            <p:ph type="title" idx="6" hasCustomPrompt="1"/>
          </p:nvPr>
        </p:nvSpPr>
        <p:spPr>
          <a:xfrm>
            <a:off x="3288900" y="2715375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91" name="Google Shape;1191;p13"/>
          <p:cNvSpPr txBox="1">
            <a:spLocks noGrp="1"/>
          </p:cNvSpPr>
          <p:nvPr>
            <p:ph type="subTitle" idx="7"/>
          </p:nvPr>
        </p:nvSpPr>
        <p:spPr>
          <a:xfrm flipH="1">
            <a:off x="4122600" y="3135039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3"/>
          <p:cNvSpPr txBox="1">
            <a:spLocks noGrp="1"/>
          </p:cNvSpPr>
          <p:nvPr>
            <p:ph type="subTitle" idx="8"/>
          </p:nvPr>
        </p:nvSpPr>
        <p:spPr>
          <a:xfrm>
            <a:off x="4122450" y="2720774"/>
            <a:ext cx="4301400" cy="36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93" name="Google Shape;1193;p13"/>
          <p:cNvSpPr txBox="1">
            <a:spLocks noGrp="1"/>
          </p:cNvSpPr>
          <p:nvPr>
            <p:ph type="title" idx="9" hasCustomPrompt="1"/>
          </p:nvPr>
        </p:nvSpPr>
        <p:spPr>
          <a:xfrm>
            <a:off x="3288900" y="3657687"/>
            <a:ext cx="720000" cy="779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T323"/>
              <a:buNone/>
              <a:defRPr b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VT323"/>
              <a:buNone/>
              <a:defRPr sz="3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t>xx%</a:t>
            </a:r>
          </a:p>
        </p:txBody>
      </p:sp>
      <p:sp>
        <p:nvSpPr>
          <p:cNvPr id="1194" name="Google Shape;1194;p13"/>
          <p:cNvSpPr txBox="1">
            <a:spLocks noGrp="1"/>
          </p:cNvSpPr>
          <p:nvPr>
            <p:ph type="subTitle" idx="13"/>
          </p:nvPr>
        </p:nvSpPr>
        <p:spPr>
          <a:xfrm flipH="1">
            <a:off x="4122600" y="4077350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13"/>
          <p:cNvSpPr txBox="1">
            <a:spLocks noGrp="1"/>
          </p:cNvSpPr>
          <p:nvPr>
            <p:ph type="subTitle" idx="14"/>
          </p:nvPr>
        </p:nvSpPr>
        <p:spPr>
          <a:xfrm>
            <a:off x="4122450" y="3658485"/>
            <a:ext cx="4301400" cy="36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VT323"/>
              <a:buNone/>
              <a:defRPr sz="2000"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1196" name="Google Shape;1196;p13"/>
          <p:cNvSpPr txBox="1">
            <a:spLocks noGrp="1"/>
          </p:cNvSpPr>
          <p:nvPr>
            <p:ph type="title" idx="15"/>
          </p:nvPr>
        </p:nvSpPr>
        <p:spPr>
          <a:xfrm>
            <a:off x="720000" y="1261300"/>
            <a:ext cx="2209500" cy="2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13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3"/>
          <p:cNvSpPr/>
          <p:nvPr/>
        </p:nvSpPr>
        <p:spPr>
          <a:xfrm rot="10800000" flipH="1">
            <a:off x="8714420" y="1680966"/>
            <a:ext cx="535379" cy="49825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9" name="Google Shape;11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85048" y="2106850"/>
            <a:ext cx="3460373" cy="346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1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408" name="Google Shape;1408;p16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1" name="Google Shape;1501;p16"/>
          <p:cNvSpPr txBox="1">
            <a:spLocks noGrp="1"/>
          </p:cNvSpPr>
          <p:nvPr>
            <p:ph type="title"/>
          </p:nvPr>
        </p:nvSpPr>
        <p:spPr>
          <a:xfrm flipH="1">
            <a:off x="1183463" y="1700475"/>
            <a:ext cx="4780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2" name="Google Shape;150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83538" y="170047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3" name="Google Shape;1503;p16"/>
          <p:cNvSpPr txBox="1">
            <a:spLocks noGrp="1"/>
          </p:cNvSpPr>
          <p:nvPr>
            <p:ph type="subTitle" idx="1"/>
          </p:nvPr>
        </p:nvSpPr>
        <p:spPr>
          <a:xfrm flipH="1">
            <a:off x="2110538" y="2672575"/>
            <a:ext cx="38538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04" name="Google Shape;15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58690">
            <a:off x="-696715" y="-476814"/>
            <a:ext cx="2833431" cy="283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16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-899998" flipH="1">
            <a:off x="4877597" y="1104920"/>
            <a:ext cx="3670476" cy="26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49348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6"/>
          <p:cNvSpPr/>
          <p:nvPr/>
        </p:nvSpPr>
        <p:spPr>
          <a:xfrm rot="10800000" flipH="1">
            <a:off x="-1035207" y="13765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6"/>
          <p:cNvSpPr/>
          <p:nvPr/>
        </p:nvSpPr>
        <p:spPr>
          <a:xfrm rot="10800000" flipH="1">
            <a:off x="8723790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6"/>
          <p:cNvSpPr/>
          <p:nvPr/>
        </p:nvSpPr>
        <p:spPr>
          <a:xfrm rot="10800000" flipH="1">
            <a:off x="1555140" y="4470439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6"/>
          <p:cNvSpPr/>
          <p:nvPr/>
        </p:nvSpPr>
        <p:spPr>
          <a:xfrm flipH="1">
            <a:off x="288028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6"/>
          <p:cNvSpPr/>
          <p:nvPr/>
        </p:nvSpPr>
        <p:spPr>
          <a:xfrm rot="10800000" flipH="1">
            <a:off x="-1" y="4056507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6"/>
          <p:cNvSpPr/>
          <p:nvPr/>
        </p:nvSpPr>
        <p:spPr>
          <a:xfrm rot="10800000" flipH="1">
            <a:off x="5" y="4382619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6"/>
          <p:cNvSpPr/>
          <p:nvPr/>
        </p:nvSpPr>
        <p:spPr>
          <a:xfrm rot="10800000" flipH="1">
            <a:off x="1085415" y="462174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6"/>
          <p:cNvSpPr/>
          <p:nvPr/>
        </p:nvSpPr>
        <p:spPr>
          <a:xfrm rot="10800000" flipH="1">
            <a:off x="7849428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6"/>
          <p:cNvSpPr/>
          <p:nvPr/>
        </p:nvSpPr>
        <p:spPr>
          <a:xfrm rot="10800000" flipH="1">
            <a:off x="6385854" y="34444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2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                          </a:t>
            </a:r>
            <a:endParaRPr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2509978" y="175428"/>
            <a:ext cx="4401810" cy="79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FUNDAMENTOS SQL</a:t>
            </a:r>
            <a:endParaRPr sz="3200"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3238868" y="1382003"/>
            <a:ext cx="5243326" cy="7918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sz="2000" dirty="0">
                <a:solidFill>
                  <a:schemeClr val="bg1"/>
                </a:solidFill>
              </a:rPr>
              <a:t>COMANDO CREATE DATABASE</a:t>
            </a:r>
          </a:p>
          <a:p>
            <a:pPr marL="139700" indent="0" algn="ctr">
              <a:buNone/>
            </a:pPr>
            <a:r>
              <a:rPr lang="es-ES" sz="2000" dirty="0">
                <a:solidFill>
                  <a:schemeClr val="bg1"/>
                </a:solidFill>
              </a:rPr>
              <a:t>CON ESTE COMANDO CREAMOS UNA BASE DE DATOS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70;p37">
            <a:extLst>
              <a:ext uri="{FF2B5EF4-FFF2-40B4-BE49-F238E27FC236}">
                <a16:creationId xmlns:a16="http://schemas.microsoft.com/office/drawing/2014/main" id="{082DCB8B-C6BE-4001-973E-A3EC7B2905FD}"/>
              </a:ext>
            </a:extLst>
          </p:cNvPr>
          <p:cNvSpPr txBox="1">
            <a:spLocks/>
          </p:cNvSpPr>
          <p:nvPr/>
        </p:nvSpPr>
        <p:spPr>
          <a:xfrm>
            <a:off x="3238868" y="3305629"/>
            <a:ext cx="5243326" cy="89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COMANDO USE</a:t>
            </a:r>
          </a:p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 CON ESTE COMANDO USAMOS LA BASE DE DATOS QUE DESEAMOS UTILIZAR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C05460-EEBE-41B6-9E37-67072779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4" y="1561142"/>
            <a:ext cx="2564284" cy="6002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01B391-0409-45D3-A2DA-9673B9BA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4" y="3469540"/>
            <a:ext cx="2145769" cy="6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805178" y="783607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TABLA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F741B-36D9-43F6-80E2-3C00172D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79" y="261090"/>
            <a:ext cx="2343150" cy="1343025"/>
          </a:xfrm>
          <a:prstGeom prst="rect">
            <a:avLst/>
          </a:prstGeom>
        </p:spPr>
      </p:pic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166853" y="2609783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INSERTAR 3 REGISTROS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B5E907-5138-4D00-8EE0-EFF0048D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879" y="1812881"/>
            <a:ext cx="3412430" cy="187361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E68BAA4-BD76-4414-8C95-CA551938F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096" y="4067831"/>
            <a:ext cx="2303797" cy="639118"/>
          </a:xfrm>
          <a:prstGeom prst="rect">
            <a:avLst/>
          </a:prstGeom>
        </p:spPr>
      </p:pic>
      <p:sp>
        <p:nvSpPr>
          <p:cNvPr id="25" name="Google Shape;2969;p37">
            <a:extLst>
              <a:ext uri="{FF2B5EF4-FFF2-40B4-BE49-F238E27FC236}">
                <a16:creationId xmlns:a16="http://schemas.microsoft.com/office/drawing/2014/main" id="{DDD46942-808B-49EC-83EF-A2E0C7D80432}"/>
              </a:ext>
            </a:extLst>
          </p:cNvPr>
          <p:cNvSpPr txBox="1">
            <a:spLocks/>
          </p:cNvSpPr>
          <p:nvPr/>
        </p:nvSpPr>
        <p:spPr>
          <a:xfrm>
            <a:off x="292360" y="4227524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ELIMINAR UNA TABLA </a:t>
            </a:r>
          </a:p>
        </p:txBody>
      </p:sp>
    </p:spTree>
    <p:extLst>
      <p:ext uri="{BB962C8B-B14F-4D97-AF65-F5344CB8AC3E}">
        <p14:creationId xmlns:p14="http://schemas.microsoft.com/office/powerpoint/2010/main" val="386176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PRACTICA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4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35"/>
          <p:cNvSpPr txBox="1">
            <a:spLocks noGrp="1"/>
          </p:cNvSpPr>
          <p:nvPr>
            <p:ph type="title" idx="15"/>
          </p:nvPr>
        </p:nvSpPr>
        <p:spPr>
          <a:xfrm>
            <a:off x="100853" y="1261300"/>
            <a:ext cx="3089862" cy="2715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CREANDO UNA BASE DE DATOS</a:t>
            </a:r>
            <a:br>
              <a:rPr lang="en" dirty="0"/>
            </a:br>
            <a:r>
              <a:rPr lang="en" dirty="0"/>
              <a:t>(UNIVERSIDAD)</a:t>
            </a:r>
            <a:endParaRPr dirty="0"/>
          </a:p>
        </p:txBody>
      </p:sp>
      <p:sp>
        <p:nvSpPr>
          <p:cNvPr id="2932" name="Google Shape;2932;p35"/>
          <p:cNvSpPr txBox="1">
            <a:spLocks noGrp="1"/>
          </p:cNvSpPr>
          <p:nvPr>
            <p:ph type="title"/>
          </p:nvPr>
        </p:nvSpPr>
        <p:spPr>
          <a:xfrm>
            <a:off x="3288900" y="841625"/>
            <a:ext cx="7200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33" name="Google Shape;2933;p35"/>
          <p:cNvSpPr txBox="1">
            <a:spLocks noGrp="1"/>
          </p:cNvSpPr>
          <p:nvPr>
            <p:ph type="subTitle" idx="1"/>
          </p:nvPr>
        </p:nvSpPr>
        <p:spPr>
          <a:xfrm flipH="1">
            <a:off x="4122600" y="1261325"/>
            <a:ext cx="4301400" cy="360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ANALISE DE COSAS QUE DEBERIA TENER</a:t>
            </a:r>
            <a:endParaRPr dirty="0"/>
          </a:p>
        </p:txBody>
      </p:sp>
      <p:sp>
        <p:nvSpPr>
          <p:cNvPr id="2934" name="Google Shape;2934;p35"/>
          <p:cNvSpPr txBox="1">
            <a:spLocks noGrp="1"/>
          </p:cNvSpPr>
          <p:nvPr>
            <p:ph type="subTitle" idx="2"/>
          </p:nvPr>
        </p:nvSpPr>
        <p:spPr>
          <a:xfrm>
            <a:off x="4122450" y="842425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DISEÑO</a:t>
            </a:r>
            <a:endParaRPr dirty="0"/>
          </a:p>
        </p:txBody>
      </p:sp>
      <p:sp>
        <p:nvSpPr>
          <p:cNvPr id="2935" name="Google Shape;2935;p35"/>
          <p:cNvSpPr txBox="1">
            <a:spLocks noGrp="1"/>
          </p:cNvSpPr>
          <p:nvPr>
            <p:ph type="title" idx="3"/>
          </p:nvPr>
        </p:nvSpPr>
        <p:spPr>
          <a:xfrm>
            <a:off x="3288900" y="1773689"/>
            <a:ext cx="7200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6" name="Google Shape;2936;p35"/>
          <p:cNvSpPr txBox="1">
            <a:spLocks noGrp="1"/>
          </p:cNvSpPr>
          <p:nvPr>
            <p:ph type="subTitle" idx="4"/>
          </p:nvPr>
        </p:nvSpPr>
        <p:spPr>
          <a:xfrm flipH="1">
            <a:off x="4122600" y="2193389"/>
            <a:ext cx="4301400" cy="360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E-R EN BASE AL DISEÑO</a:t>
            </a:r>
            <a:endParaRPr dirty="0"/>
          </a:p>
        </p:txBody>
      </p:sp>
      <p:sp>
        <p:nvSpPr>
          <p:cNvPr id="2937" name="Google Shape;2937;p35"/>
          <p:cNvSpPr txBox="1">
            <a:spLocks noGrp="1"/>
          </p:cNvSpPr>
          <p:nvPr>
            <p:ph type="subTitle" idx="5"/>
          </p:nvPr>
        </p:nvSpPr>
        <p:spPr>
          <a:xfrm>
            <a:off x="4122450" y="1773445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DIAGRAMA ENTIDAD RELACION E-R</a:t>
            </a:r>
            <a:endParaRPr dirty="0"/>
          </a:p>
        </p:txBody>
      </p:sp>
      <p:sp>
        <p:nvSpPr>
          <p:cNvPr id="2938" name="Google Shape;2938;p35"/>
          <p:cNvSpPr txBox="1">
            <a:spLocks noGrp="1"/>
          </p:cNvSpPr>
          <p:nvPr>
            <p:ph type="title" idx="6"/>
          </p:nvPr>
        </p:nvSpPr>
        <p:spPr>
          <a:xfrm>
            <a:off x="3288900" y="2705265"/>
            <a:ext cx="7200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39" name="Google Shape;2939;p35"/>
          <p:cNvSpPr txBox="1">
            <a:spLocks noGrp="1"/>
          </p:cNvSpPr>
          <p:nvPr>
            <p:ph type="subTitle" idx="7"/>
          </p:nvPr>
        </p:nvSpPr>
        <p:spPr>
          <a:xfrm flipH="1">
            <a:off x="4122600" y="3124965"/>
            <a:ext cx="4301400" cy="360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LA BASE DE DATOS EN BASE A LA E-R</a:t>
            </a:r>
            <a:endParaRPr dirty="0"/>
          </a:p>
        </p:txBody>
      </p:sp>
      <p:sp>
        <p:nvSpPr>
          <p:cNvPr id="2940" name="Google Shape;2940;p35"/>
          <p:cNvSpPr txBox="1">
            <a:spLocks noGrp="1"/>
          </p:cNvSpPr>
          <p:nvPr>
            <p:ph type="subTitle" idx="8"/>
          </p:nvPr>
        </p:nvSpPr>
        <p:spPr>
          <a:xfrm>
            <a:off x="4122450" y="2705265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SQL SERVER</a:t>
            </a:r>
            <a:endParaRPr dirty="0"/>
          </a:p>
        </p:txBody>
      </p:sp>
      <p:sp>
        <p:nvSpPr>
          <p:cNvPr id="2941" name="Google Shape;2941;p35"/>
          <p:cNvSpPr txBox="1">
            <a:spLocks noGrp="1"/>
          </p:cNvSpPr>
          <p:nvPr>
            <p:ph type="title" idx="9"/>
          </p:nvPr>
        </p:nvSpPr>
        <p:spPr>
          <a:xfrm>
            <a:off x="3288900" y="3637085"/>
            <a:ext cx="7200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42" name="Google Shape;2942;p35"/>
          <p:cNvSpPr txBox="1">
            <a:spLocks noGrp="1"/>
          </p:cNvSpPr>
          <p:nvPr>
            <p:ph type="subTitle" idx="13"/>
          </p:nvPr>
        </p:nvSpPr>
        <p:spPr>
          <a:xfrm flipH="1">
            <a:off x="4122600" y="4056785"/>
            <a:ext cx="4301400" cy="360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INSERSION DE DATOS A LAS TABLAS </a:t>
            </a:r>
            <a:endParaRPr dirty="0"/>
          </a:p>
        </p:txBody>
      </p:sp>
      <p:sp>
        <p:nvSpPr>
          <p:cNvPr id="2943" name="Google Shape;2943;p35"/>
          <p:cNvSpPr txBox="1">
            <a:spLocks noGrp="1"/>
          </p:cNvSpPr>
          <p:nvPr>
            <p:ph type="subTitle" idx="14"/>
          </p:nvPr>
        </p:nvSpPr>
        <p:spPr>
          <a:xfrm>
            <a:off x="4122450" y="3637085"/>
            <a:ext cx="43014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REGISTROS</a:t>
            </a:r>
            <a:endParaRPr dirty="0"/>
          </a:p>
        </p:txBody>
      </p:sp>
      <p:sp>
        <p:nvSpPr>
          <p:cNvPr id="2944" name="Google Shape;2944;p35"/>
          <p:cNvSpPr/>
          <p:nvPr/>
        </p:nvSpPr>
        <p:spPr>
          <a:xfrm>
            <a:off x="3210925" y="1454201"/>
            <a:ext cx="256524" cy="77275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5" name="Google Shape;2945;p35"/>
          <p:cNvGrpSpPr/>
          <p:nvPr/>
        </p:nvGrpSpPr>
        <p:grpSpPr>
          <a:xfrm>
            <a:off x="3230404" y="2871175"/>
            <a:ext cx="815847" cy="558612"/>
            <a:chOff x="3230404" y="2871175"/>
            <a:chExt cx="815847" cy="558612"/>
          </a:xfrm>
        </p:grpSpPr>
        <p:sp>
          <p:nvSpPr>
            <p:cNvPr id="2946" name="Google Shape;2946;p35"/>
            <p:cNvSpPr/>
            <p:nvPr/>
          </p:nvSpPr>
          <p:spPr>
            <a:xfrm>
              <a:off x="3230404" y="3370563"/>
              <a:ext cx="152751" cy="5922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3893500" y="3232929"/>
              <a:ext cx="152751" cy="3797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3267064" y="2871175"/>
              <a:ext cx="79425" cy="59200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35"/>
          <p:cNvGrpSpPr/>
          <p:nvPr/>
        </p:nvGrpSpPr>
        <p:grpSpPr>
          <a:xfrm>
            <a:off x="3240979" y="1922025"/>
            <a:ext cx="815847" cy="470370"/>
            <a:chOff x="3240979" y="1922025"/>
            <a:chExt cx="815847" cy="470370"/>
          </a:xfrm>
        </p:grpSpPr>
        <p:sp>
          <p:nvSpPr>
            <p:cNvPr id="2950" name="Google Shape;2950;p35"/>
            <p:cNvSpPr/>
            <p:nvPr/>
          </p:nvSpPr>
          <p:spPr>
            <a:xfrm rot="10800000">
              <a:off x="3904075" y="1922025"/>
              <a:ext cx="152751" cy="5922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 rot="10800000">
              <a:off x="3240979" y="2354420"/>
              <a:ext cx="152751" cy="3797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35"/>
          <p:cNvGrpSpPr/>
          <p:nvPr/>
        </p:nvGrpSpPr>
        <p:grpSpPr>
          <a:xfrm>
            <a:off x="3210929" y="3818054"/>
            <a:ext cx="845901" cy="508783"/>
            <a:chOff x="3210929" y="3818054"/>
            <a:chExt cx="845901" cy="508783"/>
          </a:xfrm>
        </p:grpSpPr>
        <p:sp>
          <p:nvSpPr>
            <p:cNvPr id="2953" name="Google Shape;2953;p35"/>
            <p:cNvSpPr/>
            <p:nvPr/>
          </p:nvSpPr>
          <p:spPr>
            <a:xfrm>
              <a:off x="3904079" y="4267613"/>
              <a:ext cx="152751" cy="5922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3230400" y="3818054"/>
              <a:ext cx="152751" cy="3797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3940727" y="4077350"/>
              <a:ext cx="79425" cy="59200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 rot="10800000">
              <a:off x="3210929" y="4270070"/>
              <a:ext cx="152751" cy="37975"/>
            </a:xfrm>
            <a:custGeom>
              <a:avLst/>
              <a:gdLst/>
              <a:ahLst/>
              <a:cxnLst/>
              <a:rect l="l" t="t" r="r" b="b"/>
              <a:pathLst>
                <a:path w="2635" h="374" extrusionOk="0">
                  <a:moveTo>
                    <a:pt x="1" y="0"/>
                  </a:moveTo>
                  <a:lnTo>
                    <a:pt x="1" y="374"/>
                  </a:lnTo>
                  <a:lnTo>
                    <a:pt x="2634" y="374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3025588" y="303175"/>
            <a:ext cx="2118114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DISEÑO</a:t>
            </a:r>
            <a:endParaRPr sz="43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235325" y="155039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01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E0E04E-4640-438A-A7DF-7837F9A5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36" y="1325511"/>
            <a:ext cx="5814254" cy="33879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5ACDBB-065D-4237-A038-06429195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748" y="303175"/>
            <a:ext cx="3179733" cy="514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3032311" y="128363"/>
            <a:ext cx="2118114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E-R</a:t>
            </a:r>
            <a:endParaRPr sz="43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228602" y="-114300"/>
            <a:ext cx="1038386" cy="92136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E14FEF-5A32-4E10-8292-F8E1D52E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033"/>
            <a:ext cx="9144000" cy="41614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D5473AD-E282-46FE-9B57-6B92AFD7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623" y="206352"/>
            <a:ext cx="2928657" cy="4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109058" y="1757773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SQL SERVER</a:t>
            </a:r>
            <a:endParaRPr sz="43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235325" y="155039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03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6576D6-730E-4127-8184-AE45F7FA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64" y="430925"/>
            <a:ext cx="4533900" cy="4476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4743BB-7ADA-41BE-9023-2B6C38608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6" y="4333925"/>
            <a:ext cx="3204603" cy="5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-689560" y="2134650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REGISTROS</a:t>
            </a:r>
            <a:endParaRPr sz="43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235325" y="155039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04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8FED38-D13D-40EC-9D92-77808A3C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485" y="183144"/>
            <a:ext cx="3629107" cy="14928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4F0C8D-B980-42AA-83F6-446981C8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485" y="1815070"/>
            <a:ext cx="3511164" cy="15010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15249B-0F18-4BE7-B927-840ABB1A8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85" y="3472745"/>
            <a:ext cx="2424741" cy="1487611"/>
          </a:xfrm>
          <a:prstGeom prst="rect">
            <a:avLst/>
          </a:prstGeom>
        </p:spPr>
      </p:pic>
      <p:sp>
        <p:nvSpPr>
          <p:cNvPr id="12" name="Google Shape;2961;p36">
            <a:extLst>
              <a:ext uri="{FF2B5EF4-FFF2-40B4-BE49-F238E27FC236}">
                <a16:creationId xmlns:a16="http://schemas.microsoft.com/office/drawing/2014/main" id="{86F5F89E-F482-4A9C-A9B5-552BFA7A7D6B}"/>
              </a:ext>
            </a:extLst>
          </p:cNvPr>
          <p:cNvSpPr txBox="1">
            <a:spLocks/>
          </p:cNvSpPr>
          <p:nvPr/>
        </p:nvSpPr>
        <p:spPr>
          <a:xfrm flipH="1">
            <a:off x="3297493" y="666837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ESTUDIANTE</a:t>
            </a:r>
          </a:p>
        </p:txBody>
      </p:sp>
      <p:sp>
        <p:nvSpPr>
          <p:cNvPr id="13" name="Google Shape;2961;p36">
            <a:extLst>
              <a:ext uri="{FF2B5EF4-FFF2-40B4-BE49-F238E27FC236}">
                <a16:creationId xmlns:a16="http://schemas.microsoft.com/office/drawing/2014/main" id="{E381ECCB-FF81-4AF5-8F88-9F626F6E51DA}"/>
              </a:ext>
            </a:extLst>
          </p:cNvPr>
          <p:cNvSpPr txBox="1">
            <a:spLocks/>
          </p:cNvSpPr>
          <p:nvPr/>
        </p:nvSpPr>
        <p:spPr>
          <a:xfrm flipH="1">
            <a:off x="3349814" y="2309009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MATERIA</a:t>
            </a:r>
          </a:p>
        </p:txBody>
      </p:sp>
      <p:sp>
        <p:nvSpPr>
          <p:cNvPr id="14" name="Google Shape;2961;p36">
            <a:extLst>
              <a:ext uri="{FF2B5EF4-FFF2-40B4-BE49-F238E27FC236}">
                <a16:creationId xmlns:a16="http://schemas.microsoft.com/office/drawing/2014/main" id="{71F1CBA4-C247-4309-81D7-5048B1A9C54A}"/>
              </a:ext>
            </a:extLst>
          </p:cNvPr>
          <p:cNvSpPr txBox="1">
            <a:spLocks/>
          </p:cNvSpPr>
          <p:nvPr/>
        </p:nvSpPr>
        <p:spPr>
          <a:xfrm flipH="1">
            <a:off x="3356538" y="4046011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INSCRIPCIÓN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C3E40D-417D-4C1C-9DF0-EAFA31252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0" y="4571493"/>
            <a:ext cx="3183031" cy="4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61;p36">
            <a:extLst>
              <a:ext uri="{FF2B5EF4-FFF2-40B4-BE49-F238E27FC236}">
                <a16:creationId xmlns:a16="http://schemas.microsoft.com/office/drawing/2014/main" id="{91FCC413-1D6E-4B8E-AB31-FF454E7C0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754694" y="417825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MODELO E-R</a:t>
            </a:r>
            <a:endParaRPr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C23B41-80B4-4B4A-AB73-BE6EF942A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773"/>
            <a:ext cx="9144000" cy="3377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FD2696-6669-48D0-8906-275E7F5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3" y="267428"/>
            <a:ext cx="3963357" cy="4023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765AD1-42E6-4A74-BF31-39481CD8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4" y="662177"/>
            <a:ext cx="3963358" cy="8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048DAA-72A6-44E1-B862-0CB67872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32" y="0"/>
            <a:ext cx="3988468" cy="5143500"/>
          </a:xfrm>
          <a:prstGeom prst="rect">
            <a:avLst/>
          </a:prstGeom>
        </p:spPr>
      </p:pic>
      <p:sp>
        <p:nvSpPr>
          <p:cNvPr id="9" name="Google Shape;2961;p36">
            <a:extLst>
              <a:ext uri="{FF2B5EF4-FFF2-40B4-BE49-F238E27FC236}">
                <a16:creationId xmlns:a16="http://schemas.microsoft.com/office/drawing/2014/main" id="{25582123-9AB3-4254-AB54-8B3E7C3C3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92076" y="1953114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POLLOS COPA</a:t>
            </a:r>
            <a:endParaRPr sz="4300" dirty="0"/>
          </a:p>
        </p:txBody>
      </p:sp>
    </p:spTree>
    <p:extLst>
      <p:ext uri="{BB962C8B-B14F-4D97-AF65-F5344CB8AC3E}">
        <p14:creationId xmlns:p14="http://schemas.microsoft.com/office/powerpoint/2010/main" val="13047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TEORICA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-689560" y="2134650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REGISTROS</a:t>
            </a:r>
            <a:endParaRPr sz="43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61;p36">
            <a:extLst>
              <a:ext uri="{FF2B5EF4-FFF2-40B4-BE49-F238E27FC236}">
                <a16:creationId xmlns:a16="http://schemas.microsoft.com/office/drawing/2014/main" id="{86F5F89E-F482-4A9C-A9B5-552BFA7A7D6B}"/>
              </a:ext>
            </a:extLst>
          </p:cNvPr>
          <p:cNvSpPr txBox="1">
            <a:spLocks/>
          </p:cNvSpPr>
          <p:nvPr/>
        </p:nvSpPr>
        <p:spPr>
          <a:xfrm flipH="1">
            <a:off x="2534027" y="591035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CLIENTE</a:t>
            </a:r>
          </a:p>
        </p:txBody>
      </p:sp>
      <p:sp>
        <p:nvSpPr>
          <p:cNvPr id="13" name="Google Shape;2961;p36">
            <a:extLst>
              <a:ext uri="{FF2B5EF4-FFF2-40B4-BE49-F238E27FC236}">
                <a16:creationId xmlns:a16="http://schemas.microsoft.com/office/drawing/2014/main" id="{E381ECCB-FF81-4AF5-8F88-9F626F6E51DA}"/>
              </a:ext>
            </a:extLst>
          </p:cNvPr>
          <p:cNvSpPr txBox="1">
            <a:spLocks/>
          </p:cNvSpPr>
          <p:nvPr/>
        </p:nvSpPr>
        <p:spPr>
          <a:xfrm flipH="1">
            <a:off x="3349814" y="2309009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PEDIDO</a:t>
            </a:r>
          </a:p>
        </p:txBody>
      </p:sp>
      <p:sp>
        <p:nvSpPr>
          <p:cNvPr id="14" name="Google Shape;2961;p36">
            <a:extLst>
              <a:ext uri="{FF2B5EF4-FFF2-40B4-BE49-F238E27FC236}">
                <a16:creationId xmlns:a16="http://schemas.microsoft.com/office/drawing/2014/main" id="{71F1CBA4-C247-4309-81D7-5048B1A9C54A}"/>
              </a:ext>
            </a:extLst>
          </p:cNvPr>
          <p:cNvSpPr txBox="1">
            <a:spLocks/>
          </p:cNvSpPr>
          <p:nvPr/>
        </p:nvSpPr>
        <p:spPr>
          <a:xfrm flipH="1">
            <a:off x="3356538" y="4046011"/>
            <a:ext cx="1645021" cy="52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Work Sans"/>
              <a:buNone/>
              <a:defRPr sz="44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  <a:defRPr sz="3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1800" dirty="0"/>
              <a:t>REALIZA UN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3572A6-DA21-4D92-987B-254C4DEF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16" y="278339"/>
            <a:ext cx="4369307" cy="11508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AD59D6-DE64-41A4-95B0-78FF7388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450" y="1935070"/>
            <a:ext cx="3723973" cy="115181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A13F0E8-0770-4374-B3A6-5FFD50EF1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68" y="3634898"/>
            <a:ext cx="2646693" cy="12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52EF53-DAF0-4C92-AC69-68F72214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2" y="115735"/>
            <a:ext cx="2657308" cy="1220601"/>
          </a:xfrm>
          <a:prstGeom prst="rect">
            <a:avLst/>
          </a:prstGeom>
        </p:spPr>
      </p:pic>
      <p:sp>
        <p:nvSpPr>
          <p:cNvPr id="9" name="Google Shape;2961;p36">
            <a:extLst>
              <a:ext uri="{FF2B5EF4-FFF2-40B4-BE49-F238E27FC236}">
                <a16:creationId xmlns:a16="http://schemas.microsoft.com/office/drawing/2014/main" id="{91FCC413-1D6E-4B8E-AB31-FF454E7C0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505923" y="406702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MODELO E-R</a:t>
            </a:r>
            <a:endParaRPr sz="43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8D5B54-05F8-493D-A3F8-8608681D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59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61;p36">
            <a:extLst>
              <a:ext uri="{FF2B5EF4-FFF2-40B4-BE49-F238E27FC236}">
                <a16:creationId xmlns:a16="http://schemas.microsoft.com/office/drawing/2014/main" id="{91FCC413-1D6E-4B8E-AB31-FF454E7C0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0" y="2289291"/>
            <a:ext cx="3926541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300" dirty="0"/>
              <a:t>CODIGO SQL</a:t>
            </a:r>
            <a:endParaRPr sz="43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0B9819-9742-40CE-A212-DCDFC3C2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35" y="0"/>
            <a:ext cx="4276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7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BASE DE DATOS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720000" y="2262500"/>
            <a:ext cx="4137587" cy="250046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 rtl="0">
              <a:buNone/>
            </a:pPr>
            <a:r>
              <a:rPr lang="es-ES" sz="2800" b="0" i="0" strike="noStrike" dirty="0">
                <a:solidFill>
                  <a:srgbClr val="5F78FB"/>
                </a:solidFill>
                <a:effectLst/>
                <a:latin typeface="Poppins"/>
                <a:hlinkClick r:id="rId3" tooltip="Base de datos"/>
              </a:rPr>
              <a:t>Base de datos</a:t>
            </a:r>
            <a:r>
              <a:rPr lang="es-ES" sz="2800" b="0" i="0" dirty="0">
                <a:solidFill>
                  <a:srgbClr val="212121"/>
                </a:solidFill>
                <a:effectLst/>
                <a:latin typeface="Poppins"/>
              </a:rPr>
              <a:t> 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se define como un sistema formado por un conjunto de datos almacenados </a:t>
            </a:r>
          </a:p>
          <a:p>
            <a:pPr marL="139700" indent="0" algn="just">
              <a:buNone/>
            </a:pPr>
            <a:br>
              <a:rPr lang="es-ES" sz="2800" dirty="0"/>
            </a:br>
            <a:endParaRPr lang="es-MX" sz="2800" dirty="0"/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t="619" b="619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BASE DE DATOS RELACIONALES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58669" y="2571750"/>
            <a:ext cx="4661168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 rtl="0">
              <a:buNone/>
            </a:pP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 relacionales: Es un conjunto de tablas formada por filas, registros, columnas y campos</a:t>
            </a:r>
          </a:p>
          <a:p>
            <a:pPr marL="139700" indent="0" algn="just">
              <a:buNone/>
            </a:pPr>
            <a:br>
              <a:rPr lang="es-ES" sz="2800" dirty="0"/>
            </a:br>
            <a:br>
              <a:rPr lang="es-ES" sz="2000" dirty="0"/>
            </a:br>
            <a:endParaRPr lang="es-MX" sz="2000" dirty="0"/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2414" r="12414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69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79309"/>
            <a:ext cx="4661168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1800" b="0" i="0" dirty="0">
                <a:solidFill>
                  <a:schemeClr val="bg1"/>
                </a:solidFill>
                <a:effectLst/>
                <a:latin typeface="Poppins"/>
              </a:rPr>
              <a:t>Esta formado por un conjunto de conceptos que permiten describir la realidad mediante un conjunto de representaciones graficas, en pocas palabras nos permite visualizar la estructura de una </a:t>
            </a:r>
            <a:r>
              <a:rPr lang="es-ES" sz="18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Poppins"/>
              </a:rPr>
              <a:t> y las relaciones entre ellas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sz="1100" dirty="0">
                <a:solidFill>
                  <a:schemeClr val="bg1"/>
                </a:solidFill>
              </a:rPr>
            </a:br>
            <a:endParaRPr lang="es-MX" sz="11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0975" r="10975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504265" y="1151300"/>
            <a:ext cx="400053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79309"/>
            <a:ext cx="4661168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Herramienta para modelar nuestra 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 y analizarla </a:t>
            </a:r>
          </a:p>
          <a:p>
            <a:pPr marL="139700" indent="0" algn="ctr">
              <a:buNone/>
            </a:pPr>
            <a:br>
              <a:rPr lang="es-ES" sz="2800" dirty="0">
                <a:solidFill>
                  <a:schemeClr val="bg1"/>
                </a:solidFill>
              </a:rPr>
            </a:b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6215" r="16215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9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1337982" y="143564"/>
            <a:ext cx="6239436" cy="583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FIGURAS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3042631" y="813437"/>
            <a:ext cx="5243326" cy="7918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sz="2000" dirty="0">
                <a:solidFill>
                  <a:schemeClr val="bg1"/>
                </a:solidFill>
              </a:rPr>
              <a:t>DONDE ALMACENAREMOS LA INFORMACION</a:t>
            </a:r>
            <a:br>
              <a:rPr lang="es-ES" sz="2000" dirty="0">
                <a:solidFill>
                  <a:schemeClr val="bg1"/>
                </a:solidFill>
              </a:rPr>
            </a:b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63C1B3-556C-4682-8027-9CA01D87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2" y="652608"/>
            <a:ext cx="1782655" cy="897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1A00E2-36A7-497F-BCA7-A1311AEA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" y="1806873"/>
            <a:ext cx="2063990" cy="839356"/>
          </a:xfrm>
          <a:prstGeom prst="rect">
            <a:avLst/>
          </a:prstGeom>
        </p:spPr>
      </p:pic>
      <p:sp>
        <p:nvSpPr>
          <p:cNvPr id="19" name="Google Shape;2970;p37">
            <a:extLst>
              <a:ext uri="{FF2B5EF4-FFF2-40B4-BE49-F238E27FC236}">
                <a16:creationId xmlns:a16="http://schemas.microsoft.com/office/drawing/2014/main" id="{082DCB8B-C6BE-4001-973E-A3EC7B2905FD}"/>
              </a:ext>
            </a:extLst>
          </p:cNvPr>
          <p:cNvSpPr txBox="1">
            <a:spLocks/>
          </p:cNvSpPr>
          <p:nvPr/>
        </p:nvSpPr>
        <p:spPr>
          <a:xfrm>
            <a:off x="2835102" y="1957924"/>
            <a:ext cx="5243326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CARACTERISTICAS DE UNA ENTIDAD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408E68-07FE-45D7-B7CA-7CA25DD71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2" y="2885145"/>
            <a:ext cx="1880157" cy="839356"/>
          </a:xfrm>
          <a:prstGeom prst="rect">
            <a:avLst/>
          </a:prstGeom>
        </p:spPr>
      </p:pic>
      <p:sp>
        <p:nvSpPr>
          <p:cNvPr id="22" name="Google Shape;2970;p37">
            <a:extLst>
              <a:ext uri="{FF2B5EF4-FFF2-40B4-BE49-F238E27FC236}">
                <a16:creationId xmlns:a16="http://schemas.microsoft.com/office/drawing/2014/main" id="{3780A114-7B7A-493A-8D32-50E55C42CE66}"/>
              </a:ext>
            </a:extLst>
          </p:cNvPr>
          <p:cNvSpPr txBox="1">
            <a:spLocks/>
          </p:cNvSpPr>
          <p:nvPr/>
        </p:nvSpPr>
        <p:spPr>
          <a:xfrm>
            <a:off x="2786077" y="289363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ATRIBUTO PRINCIPAL, NO SE DEBE REPETIR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4C42772-432C-4EBD-B902-6E14A66A2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696" y="3885511"/>
            <a:ext cx="1295400" cy="1114425"/>
          </a:xfrm>
          <a:prstGeom prst="rect">
            <a:avLst/>
          </a:prstGeom>
        </p:spPr>
      </p:pic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A3707FA3-60EF-498B-8B5F-1920C75EFA8F}"/>
              </a:ext>
            </a:extLst>
          </p:cNvPr>
          <p:cNvSpPr txBox="1">
            <a:spLocks/>
          </p:cNvSpPr>
          <p:nvPr/>
        </p:nvSpPr>
        <p:spPr>
          <a:xfrm>
            <a:off x="2514895" y="409857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600" dirty="0">
                <a:solidFill>
                  <a:schemeClr val="bg1"/>
                </a:solidFill>
              </a:rPr>
              <a:t>RELACION ENTRE DOS TABLAS</a:t>
            </a:r>
          </a:p>
        </p:txBody>
      </p:sp>
    </p:spTree>
    <p:extLst>
      <p:ext uri="{BB962C8B-B14F-4D97-AF65-F5344CB8AC3E}">
        <p14:creationId xmlns:p14="http://schemas.microsoft.com/office/powerpoint/2010/main" val="175509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SQL SERVER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62500"/>
            <a:ext cx="4694589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1600" b="0" i="0" dirty="0">
                <a:solidFill>
                  <a:schemeClr val="bg1"/>
                </a:solidFill>
                <a:effectLst/>
                <a:latin typeface="Poppins"/>
              </a:rPr>
              <a:t>Microsoft SQL Server es un sistema de gestión de base de datos relacional, desarrollado por la empresa Microsoft. El lenguaje de desarrollo utilizado es </a:t>
            </a:r>
            <a:r>
              <a:rPr lang="es-ES" sz="1600" b="0" i="0" dirty="0" err="1">
                <a:solidFill>
                  <a:schemeClr val="bg1"/>
                </a:solidFill>
                <a:effectLst/>
                <a:latin typeface="Poppins"/>
              </a:rPr>
              <a:t>Transact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oppins"/>
              </a:rPr>
              <a:t>-SQL, una implementación del estándar ANSI del lenguaje SQL, utilizado para manipular y recuperar datos, crear tablas y definir relaciones entre ellas.</a:t>
            </a:r>
            <a:endParaRPr lang="es-MX" sz="1200" dirty="0">
              <a:solidFill>
                <a:schemeClr val="bg1"/>
              </a:solidFill>
              <a:latin typeface="Poppins"/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l="21839" r="21839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4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SQL SERVER MANAGEMENT STUDIO 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62500"/>
            <a:ext cx="4694589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1800" b="0" i="0" dirty="0">
                <a:solidFill>
                  <a:schemeClr val="bg1"/>
                </a:solidFill>
                <a:effectLst/>
                <a:latin typeface="Poppins"/>
              </a:rPr>
              <a:t>SQL Server Management Studio es una aplicación de software lanzada por primera vez con Microsoft SQL Server 2005 que se utiliza para configurar, administrar y administrar todos los componentes dentro de Microsoft SQL Server.</a:t>
            </a:r>
            <a:endParaRPr lang="es-MX" dirty="0">
              <a:solidFill>
                <a:schemeClr val="bg1"/>
              </a:solidFill>
              <a:latin typeface="Poppins"/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l="6979" r="6979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131797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340</Words>
  <Application>Microsoft Office PowerPoint</Application>
  <PresentationFormat>Presentación en pantalla (16:9)</PresentationFormat>
  <Paragraphs>71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Work Sans</vt:lpstr>
      <vt:lpstr>Arial</vt:lpstr>
      <vt:lpstr>VT323</vt:lpstr>
      <vt:lpstr>Poppins</vt:lpstr>
      <vt:lpstr>Nunito Light</vt:lpstr>
      <vt:lpstr>Proxima Nova</vt:lpstr>
      <vt:lpstr>Dark Mirror Series Newsletter by Slidesgo</vt:lpstr>
      <vt:lpstr>BASE DE DATOS                          </vt:lpstr>
      <vt:lpstr>PARTE TEORICA</vt:lpstr>
      <vt:lpstr>  QUE ES BASE DE DATOS</vt:lpstr>
      <vt:lpstr> BASE DE DATOS RELACIONALES</vt:lpstr>
      <vt:lpstr> MODELO ENTIDAD RELACION</vt:lpstr>
      <vt:lpstr> DIAGRAMA ENTIDAD RELACION</vt:lpstr>
      <vt:lpstr>FIGURAS ENTIDAD RELACION</vt:lpstr>
      <vt:lpstr>SQL SERVER</vt:lpstr>
      <vt:lpstr>SQL SERVER MANAGEMENT STUDIO </vt:lpstr>
      <vt:lpstr>FUNDAMENTOS SQL</vt:lpstr>
      <vt:lpstr>CREAR UNA TABLA</vt:lpstr>
      <vt:lpstr>PARTE PRACTICA</vt:lpstr>
      <vt:lpstr>CREANDO UNA BASE DE DATOS (UNIVERSIDAD)</vt:lpstr>
      <vt:lpstr>DISEÑO</vt:lpstr>
      <vt:lpstr>E-R</vt:lpstr>
      <vt:lpstr>SQL SERVER</vt:lpstr>
      <vt:lpstr>REGISTROS</vt:lpstr>
      <vt:lpstr>MODELO E-R</vt:lpstr>
      <vt:lpstr>POLLOS COPA</vt:lpstr>
      <vt:lpstr>REGISTROS</vt:lpstr>
      <vt:lpstr>MODELO E-R</vt:lpstr>
      <vt:lpstr>CODIGO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PC</dc:creator>
  <cp:lastModifiedBy>Freddy Machaca</cp:lastModifiedBy>
  <cp:revision>13</cp:revision>
  <dcterms:modified xsi:type="dcterms:W3CDTF">2022-04-07T02:46:32Z</dcterms:modified>
</cp:coreProperties>
</file>