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312" r:id="rId3"/>
    <p:sldId id="321" r:id="rId4"/>
    <p:sldId id="346" r:id="rId5"/>
    <p:sldId id="320" r:id="rId6"/>
    <p:sldId id="332" r:id="rId7"/>
    <p:sldId id="333" r:id="rId8"/>
    <p:sldId id="348" r:id="rId9"/>
    <p:sldId id="347" r:id="rId10"/>
    <p:sldId id="349" r:id="rId11"/>
    <p:sldId id="352" r:id="rId12"/>
    <p:sldId id="351" r:id="rId13"/>
    <p:sldId id="359" r:id="rId14"/>
    <p:sldId id="353" r:id="rId15"/>
    <p:sldId id="354" r:id="rId16"/>
    <p:sldId id="355" r:id="rId17"/>
    <p:sldId id="356" r:id="rId18"/>
    <p:sldId id="357" r:id="rId19"/>
    <p:sldId id="358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VT323" panose="020B0604020202020204" charset="0"/>
      <p:regular r:id="rId26"/>
    </p:embeddedFont>
    <p:embeddedFont>
      <p:font typeface="Work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882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3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208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99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188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25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3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02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0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1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54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9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67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70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659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76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avLst/>
            <a:gdLst/>
            <a:ahLst/>
            <a:cxnLst/>
            <a:rect l="l" t="t" r="r" b="b"/>
            <a:pathLst>
              <a:path w="74910" h="350" extrusionOk="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 hasCustomPrompt="1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>
            <a:spLocks noGrp="1"/>
          </p:cNvSpPr>
          <p:nvPr>
            <p:ph type="subTitle" idx="1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 flipH="1">
            <a:off x="1896476" y="35311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75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DE DATOS                          </a:t>
            </a:r>
            <a:endParaRPr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72294" y="580191"/>
            <a:ext cx="5483791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La función CONCAT() agrega dos o más cadenas juntas.</a:t>
            </a:r>
          </a:p>
          <a:p>
            <a:pPr marL="139700" indent="0" algn="just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SINTAXIS</a:t>
            </a:r>
          </a:p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CONCAT(string1, string2, ...., </a:t>
            </a:r>
            <a:r>
              <a:rPr lang="es-MX" dirty="0" err="1">
                <a:solidFill>
                  <a:schemeClr val="bg1"/>
                </a:solidFill>
              </a:rPr>
              <a:t>string_n</a:t>
            </a:r>
            <a:r>
              <a:rPr lang="es-MX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6B82A1-72AD-78DD-625E-9FA716C8D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94" y="262650"/>
            <a:ext cx="5667375" cy="2286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EDB68E-407F-8F64-0DFE-FE5F4D21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107" y="1890468"/>
            <a:ext cx="6665785" cy="28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6571" y="1690868"/>
            <a:ext cx="2875934" cy="38165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La cantidad de usuarios es 5.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3410" y="969736"/>
            <a:ext cx="3638710" cy="4731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COUNT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AVG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5524602" y="3306973"/>
            <a:ext cx="2663952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El promedio es 22. 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08C4991-0529-474C-E715-CFB676DF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52" y="925432"/>
            <a:ext cx="3327296" cy="171664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FEADCC9-D84A-68DE-6CC1-8AF6B0F20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228"/>
          <a:stretch/>
        </p:blipFill>
        <p:spPr>
          <a:xfrm>
            <a:off x="195072" y="72270"/>
            <a:ext cx="2804160" cy="2609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668034-12A0-3E29-ED67-702ABC430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51" y="2977474"/>
            <a:ext cx="3327295" cy="17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71703" y="912339"/>
            <a:ext cx="3638710" cy="35981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MAX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MIN</a:t>
            </a: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5139250" y="1950607"/>
            <a:ext cx="386462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La edad máxima es 32.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931088" y="3549885"/>
            <a:ext cx="2342416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La edad mínima es 15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FEADCC9-D84A-68DE-6CC1-8AF6B0F20B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72"/>
          <a:stretch/>
        </p:blipFill>
        <p:spPr>
          <a:xfrm>
            <a:off x="195072" y="333172"/>
            <a:ext cx="2804160" cy="1907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D54164F-32EE-3716-C486-D0F31901C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502" y="3053476"/>
            <a:ext cx="3741482" cy="16791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68078E-BD19-FD29-C088-66B4B71A8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502" y="1216285"/>
            <a:ext cx="3740521" cy="15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1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CONSULTAS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96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2AAEF7-1992-065F-5CE1-02C42B19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7" y="305939"/>
            <a:ext cx="4624744" cy="2145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14929D9-D4A4-77A0-529B-B674442EC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709" y="1194330"/>
            <a:ext cx="64103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55F45-2937-AB18-40C7-EB0891FA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" y="298180"/>
            <a:ext cx="4928020" cy="4345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3E84722-2474-7FE3-F6C0-E556301CF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868823"/>
            <a:ext cx="6000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5D99B-467C-EEC8-C39C-B9FE4C51C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8452"/>
            <a:ext cx="4759208" cy="5283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70A4EF-070A-B1B0-993E-335988DA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07" y="870830"/>
            <a:ext cx="6008586" cy="42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BD83F6-8EB7-2F14-95E5-80B87C6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909" y="857983"/>
            <a:ext cx="5228081" cy="423898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32C99F1-7EBB-E3E9-E047-E0996CC06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06" y="124865"/>
            <a:ext cx="3638084" cy="6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8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A31A7A-235A-EEE5-AD3B-14D1DABA4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22"/>
          <a:stretch/>
        </p:blipFill>
        <p:spPr>
          <a:xfrm>
            <a:off x="141947" y="151495"/>
            <a:ext cx="4129020" cy="2801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7E0C719-D2DC-F2D6-65CA-66B15ADB11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35"/>
          <a:stretch/>
        </p:blipFill>
        <p:spPr>
          <a:xfrm>
            <a:off x="141955" y="431600"/>
            <a:ext cx="4129012" cy="50390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17A22C-2524-7350-7083-E2853D19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629" y="975463"/>
            <a:ext cx="6244642" cy="40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61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E32B54-2824-8EEC-215C-82C48D0B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84478"/>
            <a:ext cx="3275821" cy="49106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A28B3A-7C13-D559-9C66-EA3297C43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039" y="636976"/>
            <a:ext cx="3275821" cy="44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DISEÑO DE BASE DE DATOS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77ABF-45B4-FB85-3852-1A3F92E5B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1" y="469760"/>
            <a:ext cx="1931758" cy="42039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24B2D1-4378-2DF3-50A2-54712D61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904" y="819150"/>
            <a:ext cx="5405499" cy="363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EC97E8E-75A4-8DDE-9B64-5B9AE999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3" y="225552"/>
            <a:ext cx="4129153" cy="45850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D22EB43-DE42-11F8-7AAB-7C0C3E696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342" y="1547068"/>
            <a:ext cx="4580255" cy="22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DE CONCEPTOS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38352" y="385221"/>
            <a:ext cx="5477882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ES" sz="2000" b="0" i="0" dirty="0">
                <a:solidFill>
                  <a:schemeClr val="bg1"/>
                </a:solidFill>
                <a:effectLst/>
                <a:latin typeface="Poppins"/>
              </a:rPr>
              <a:t>Esta formado por un conjunto de </a:t>
            </a:r>
            <a:r>
              <a:rPr lang="es-ES" sz="2000" dirty="0">
                <a:solidFill>
                  <a:schemeClr val="bg1"/>
                </a:solidFill>
                <a:latin typeface="Poppins"/>
              </a:rPr>
              <a:t>sentencias llamadas ddl que nos sirve para la creación de una base de datos y todos sus componentes</a:t>
            </a:r>
            <a:br>
              <a:rPr lang="es-ES" sz="1200" dirty="0">
                <a:solidFill>
                  <a:schemeClr val="bg1"/>
                </a:solidFill>
              </a:rPr>
            </a:br>
            <a:endParaRPr lang="es-MX" sz="1200" dirty="0">
              <a:solidFill>
                <a:schemeClr val="bg1"/>
              </a:solidFill>
            </a:endParaRP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17" y="615696"/>
            <a:ext cx="2892057" cy="43597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DDL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-CREATE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-DROP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-ALTER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-TRUNCATE</a:t>
            </a:r>
            <a:endParaRPr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EDF532-2129-F813-E7A4-576EE7A8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43" y="2214957"/>
            <a:ext cx="2781300" cy="5048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71F3C4-238E-198E-5983-FD2F9B33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56" y="2950975"/>
            <a:ext cx="1752600" cy="4953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7C0087-1794-8DE8-8971-0956668E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503" y="2932559"/>
            <a:ext cx="2105025" cy="4952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5C0A20A-F348-7C9C-4473-9920D33D2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5232" y="3583521"/>
            <a:ext cx="1981200" cy="7429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9C44E50-4086-4D11-9DD9-9E759CE85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925" y="4481344"/>
            <a:ext cx="2105025" cy="409575"/>
          </a:xfrm>
          <a:prstGeom prst="rect">
            <a:avLst/>
          </a:prstGeom>
        </p:spPr>
      </p:pic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6273284" y="2973544"/>
            <a:ext cx="2781299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Drop table borra la tabla</a:t>
            </a:r>
          </a:p>
        </p:txBody>
      </p:sp>
      <p:sp>
        <p:nvSpPr>
          <p:cNvPr id="26" name="Google Shape;2970;p37">
            <a:extLst>
              <a:ext uri="{FF2B5EF4-FFF2-40B4-BE49-F238E27FC236}">
                <a16:creationId xmlns:a16="http://schemas.microsoft.com/office/drawing/2014/main" id="{3A4CAD87-70A1-57F7-6C47-70D0EF4B4418}"/>
              </a:ext>
            </a:extLst>
          </p:cNvPr>
          <p:cNvSpPr txBox="1">
            <a:spLocks/>
          </p:cNvSpPr>
          <p:nvPr/>
        </p:nvSpPr>
        <p:spPr>
          <a:xfrm>
            <a:off x="5244243" y="4397473"/>
            <a:ext cx="2781299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Truncate vacía la tabla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244242" y="3608098"/>
            <a:ext cx="2781299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Modifica la estructura de una tabla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5455920" y="2260673"/>
            <a:ext cx="287797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Crea base de datos y nos permite crear tablas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8D2775-E323-0BED-F234-9613A769CE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590" y="153477"/>
            <a:ext cx="2916475" cy="2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159" y="439222"/>
            <a:ext cx="5483791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s-MX" dirty="0">
                <a:solidFill>
                  <a:schemeClr val="bg1"/>
                </a:solidFill>
              </a:rPr>
              <a:t>Las </a:t>
            </a:r>
            <a:r>
              <a:rPr lang="es-MX" sz="1600" dirty="0">
                <a:solidFill>
                  <a:schemeClr val="bg1"/>
                </a:solidFill>
              </a:rPr>
              <a:t>sentencias</a:t>
            </a:r>
            <a:r>
              <a:rPr lang="es-MX" dirty="0">
                <a:solidFill>
                  <a:schemeClr val="bg1"/>
                </a:solidFill>
              </a:rPr>
              <a:t> DML se utilizan para controlar información contenida en la base de datos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18973" y="755904"/>
            <a:ext cx="2892057" cy="4272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DML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-INSERT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-UPDATE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-DELETE</a:t>
            </a:r>
            <a:br>
              <a:rPr lang="es-MX" sz="2400" dirty="0"/>
            </a:br>
            <a:br>
              <a:rPr lang="es-MX" sz="2400" dirty="0"/>
            </a:br>
            <a:endParaRPr sz="2400" dirty="0"/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5157132" y="3117318"/>
            <a:ext cx="3553968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Modificación de la información de una tabla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4144272" y="3842100"/>
            <a:ext cx="3445795" cy="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just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Eliminar registros de una tabla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6492455" y="2393810"/>
            <a:ext cx="287797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sz="1200" dirty="0">
                <a:solidFill>
                  <a:schemeClr val="bg1"/>
                </a:solidFill>
              </a:rPr>
              <a:t>Insertar registros a una tabla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695C85-979D-9599-CFAA-F4A7CCB3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302" y="3860898"/>
            <a:ext cx="2457450" cy="54292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E777E31-975C-53A2-64A7-10DB8AD6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995" y="2979164"/>
            <a:ext cx="3171825" cy="5810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63D8954-62AA-332D-F264-CAF03B448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873" y="2360265"/>
            <a:ext cx="5321757" cy="4113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22AD3EA-D4CF-E626-3094-E0A6982A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64" y="253644"/>
            <a:ext cx="3080194" cy="2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6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893083" y="2750134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716" y="526443"/>
            <a:ext cx="7940328" cy="137557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b="0" i="0" dirty="0">
                <a:solidFill>
                  <a:schemeClr val="bg1"/>
                </a:solidFill>
                <a:effectLst/>
                <a:latin typeface="Work Sans" panose="020B0604020202020204" charset="0"/>
              </a:rPr>
              <a:t>Combina los registros de dos tablas si hay valores coincidentes en un campo común. De tal modo que sólo la intersección se mostrará en los resultados.</a:t>
            </a:r>
            <a:br>
              <a:rPr lang="es-ES" b="0" i="0" dirty="0">
                <a:solidFill>
                  <a:schemeClr val="bg1"/>
                </a:solidFill>
                <a:effectLst/>
                <a:latin typeface="Work Sans" panose="020B0604020202020204" charset="0"/>
              </a:rPr>
            </a:br>
            <a:endParaRPr lang="es-MX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3664A3-B7C3-F10E-930C-98113EE5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4" y="160014"/>
            <a:ext cx="3667125" cy="2571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F79FB15-D4C9-E51D-D3B2-19078D83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71" y="1459455"/>
            <a:ext cx="6757858" cy="1316864"/>
          </a:xfrm>
          <a:prstGeom prst="rect">
            <a:avLst/>
          </a:prstGeom>
        </p:spPr>
      </p:pic>
      <p:sp>
        <p:nvSpPr>
          <p:cNvPr id="24" name="Google Shape;2970;p37">
            <a:extLst>
              <a:ext uri="{FF2B5EF4-FFF2-40B4-BE49-F238E27FC236}">
                <a16:creationId xmlns:a16="http://schemas.microsoft.com/office/drawing/2014/main" id="{C7BCFE20-9DA0-C009-1F2D-56391A95A824}"/>
              </a:ext>
            </a:extLst>
          </p:cNvPr>
          <p:cNvSpPr txBox="1">
            <a:spLocks/>
          </p:cNvSpPr>
          <p:nvPr/>
        </p:nvSpPr>
        <p:spPr>
          <a:xfrm>
            <a:off x="345629" y="3539058"/>
            <a:ext cx="7940328" cy="9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i="0" dirty="0">
                <a:solidFill>
                  <a:schemeClr val="bg1"/>
                </a:solidFill>
                <a:effectLst/>
                <a:latin typeface="Work Sans" panose="020B0604020202020204" charset="0"/>
              </a:rPr>
              <a:t>Las funciones de agregación operan en un conjunto de valores para devolver un valor único. Por ejemplo, pueden proporcionar el valor de un indicador clave de rendimiento o una medida basada en un conjunto de métricas.</a:t>
            </a:r>
            <a:endParaRPr lang="es-MX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9D0723E-8C09-F6F9-25FF-6022AB3D1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4" y="3053949"/>
            <a:ext cx="4483072" cy="418527"/>
          </a:xfrm>
          <a:prstGeom prst="rect">
            <a:avLst/>
          </a:prstGeom>
        </p:spPr>
      </p:pic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402C2876-E862-7648-B08B-32AC45AFF5F2}"/>
              </a:ext>
            </a:extLst>
          </p:cNvPr>
          <p:cNvSpPr txBox="1">
            <a:spLocks/>
          </p:cNvSpPr>
          <p:nvPr/>
        </p:nvSpPr>
        <p:spPr>
          <a:xfrm>
            <a:off x="384716" y="4266932"/>
            <a:ext cx="7940328" cy="9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i="0" dirty="0">
                <a:solidFill>
                  <a:schemeClr val="bg1"/>
                </a:solidFill>
                <a:effectLst/>
                <a:latin typeface="Work Sans" panose="020B0604020202020204" charset="0"/>
              </a:rPr>
              <a:t>Las funciones de agregación que empleo y conozco son sum, </a:t>
            </a:r>
            <a:r>
              <a:rPr lang="es-ES" i="0" dirty="0" err="1">
                <a:solidFill>
                  <a:schemeClr val="bg1"/>
                </a:solidFill>
                <a:effectLst/>
                <a:latin typeface="Work Sans" panose="020B0604020202020204" charset="0"/>
              </a:rPr>
              <a:t>max</a:t>
            </a:r>
            <a:r>
              <a:rPr lang="es-ES" i="0" dirty="0">
                <a:solidFill>
                  <a:schemeClr val="bg1"/>
                </a:solidFill>
                <a:effectLst/>
                <a:latin typeface="Work Sans" panose="020B0604020202020204" charset="0"/>
              </a:rPr>
              <a:t>, min y </a:t>
            </a:r>
            <a:r>
              <a:rPr lang="es-ES" i="0" dirty="0" err="1">
                <a:solidFill>
                  <a:schemeClr val="bg1"/>
                </a:solidFill>
                <a:effectLst/>
                <a:latin typeface="Work Sans" panose="020B0604020202020204" charset="0"/>
              </a:rPr>
              <a:t>avg</a:t>
            </a:r>
            <a:r>
              <a:rPr lang="es-ES" i="0" dirty="0">
                <a:solidFill>
                  <a:schemeClr val="bg1"/>
                </a:solidFill>
                <a:effectLst/>
                <a:latin typeface="Work Sans" panose="020B0604020202020204" charset="0"/>
              </a:rPr>
              <a:t>.</a:t>
            </a:r>
            <a:endParaRPr lang="es-MX" dirty="0">
              <a:solidFill>
                <a:schemeClr val="bg1"/>
              </a:solidFill>
              <a:latin typeface="Work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2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970;p37">
            <a:extLst>
              <a:ext uri="{FF2B5EF4-FFF2-40B4-BE49-F238E27FC236}">
                <a16:creationId xmlns:a16="http://schemas.microsoft.com/office/drawing/2014/main" id="{B823891B-CAFB-EF0D-14C2-A968DA519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06194" y="975703"/>
            <a:ext cx="2405133" cy="381651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MX" dirty="0">
                <a:solidFill>
                  <a:schemeClr val="bg1"/>
                </a:solidFill>
              </a:rPr>
              <a:t>La media de valores.</a:t>
            </a:r>
          </a:p>
        </p:txBody>
      </p:sp>
      <p:sp>
        <p:nvSpPr>
          <p:cNvPr id="12" name="Google Shape;2969;p37">
            <a:extLst>
              <a:ext uri="{FF2B5EF4-FFF2-40B4-BE49-F238E27FC236}">
                <a16:creationId xmlns:a16="http://schemas.microsoft.com/office/drawing/2014/main" id="{3079B0A3-366A-5967-BF5D-99617EBA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71202" y="682752"/>
            <a:ext cx="2892057" cy="3998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AVG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COUNT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MAX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MIN</a:t>
            </a: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SUM</a:t>
            </a:r>
            <a:endParaRPr sz="2400" dirty="0"/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80D0869A-BD53-3F40-1FCF-A21F53AD09E5}"/>
              </a:ext>
            </a:extLst>
          </p:cNvPr>
          <p:cNvSpPr txBox="1">
            <a:spLocks/>
          </p:cNvSpPr>
          <p:nvPr/>
        </p:nvSpPr>
        <p:spPr>
          <a:xfrm>
            <a:off x="4339343" y="2687033"/>
            <a:ext cx="386462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El valor mas grande.</a:t>
            </a:r>
          </a:p>
        </p:txBody>
      </p:sp>
      <p:sp>
        <p:nvSpPr>
          <p:cNvPr id="27" name="Google Shape;2970;p37">
            <a:extLst>
              <a:ext uri="{FF2B5EF4-FFF2-40B4-BE49-F238E27FC236}">
                <a16:creationId xmlns:a16="http://schemas.microsoft.com/office/drawing/2014/main" id="{1F35BB42-A9CA-C4A4-3373-2D8D32B88849}"/>
              </a:ext>
            </a:extLst>
          </p:cNvPr>
          <p:cNvSpPr txBox="1">
            <a:spLocks/>
          </p:cNvSpPr>
          <p:nvPr/>
        </p:nvSpPr>
        <p:spPr>
          <a:xfrm>
            <a:off x="5224643" y="4083591"/>
            <a:ext cx="2342416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La suma de los valores</a:t>
            </a:r>
          </a:p>
        </p:txBody>
      </p:sp>
      <p:sp>
        <p:nvSpPr>
          <p:cNvPr id="28" name="Google Shape;2970;p37">
            <a:extLst>
              <a:ext uri="{FF2B5EF4-FFF2-40B4-BE49-F238E27FC236}">
                <a16:creationId xmlns:a16="http://schemas.microsoft.com/office/drawing/2014/main" id="{2964A925-077F-09E1-F4B1-167BC30F1F0D}"/>
              </a:ext>
            </a:extLst>
          </p:cNvPr>
          <p:cNvSpPr txBox="1">
            <a:spLocks/>
          </p:cNvSpPr>
          <p:nvPr/>
        </p:nvSpPr>
        <p:spPr>
          <a:xfrm>
            <a:off x="4848598" y="1882101"/>
            <a:ext cx="2663952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El numero de filas.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73702E-1288-E21D-02B5-4806BD031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" y="275606"/>
            <a:ext cx="6038850" cy="2190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34BC86B-77FA-4643-F221-7AFD20B28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972" y="1085846"/>
            <a:ext cx="1905000" cy="5619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65DFC52-06E0-CD48-7A2C-E8C5CFD9B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768" y="1883963"/>
            <a:ext cx="2495550" cy="6096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E7951D-AE93-9376-47DB-4AC440015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0467" y="2706035"/>
            <a:ext cx="1714500" cy="4953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BADF3D9-7618-6795-0E3D-0AD8278BA5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0467" y="3393375"/>
            <a:ext cx="1762125" cy="4667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63B5DC8-2C07-B2D5-A82A-4BC9455C9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9516" y="4048171"/>
            <a:ext cx="1724025" cy="581025"/>
          </a:xfrm>
          <a:prstGeom prst="rect">
            <a:avLst/>
          </a:prstGeom>
        </p:spPr>
      </p:pic>
      <p:sp>
        <p:nvSpPr>
          <p:cNvPr id="34" name="Google Shape;2970;p37">
            <a:extLst>
              <a:ext uri="{FF2B5EF4-FFF2-40B4-BE49-F238E27FC236}">
                <a16:creationId xmlns:a16="http://schemas.microsoft.com/office/drawing/2014/main" id="{200324F4-DAFC-F2DD-A2A2-82D92F7F31FD}"/>
              </a:ext>
            </a:extLst>
          </p:cNvPr>
          <p:cNvSpPr txBox="1">
            <a:spLocks/>
          </p:cNvSpPr>
          <p:nvPr/>
        </p:nvSpPr>
        <p:spPr>
          <a:xfrm>
            <a:off x="4421332" y="3385312"/>
            <a:ext cx="3864625" cy="37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MX" dirty="0">
                <a:solidFill>
                  <a:schemeClr val="bg1"/>
                </a:solidFill>
              </a:rPr>
              <a:t>El valor mas pequeño.</a:t>
            </a:r>
          </a:p>
        </p:txBody>
      </p:sp>
    </p:spTree>
    <p:extLst>
      <p:ext uri="{BB962C8B-B14F-4D97-AF65-F5344CB8AC3E}">
        <p14:creationId xmlns:p14="http://schemas.microsoft.com/office/powerpoint/2010/main" val="2672345391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326</Words>
  <Application>Microsoft Office PowerPoint</Application>
  <PresentationFormat>Presentación en pantalla (16:9)</PresentationFormat>
  <Paragraphs>38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Work Sans</vt:lpstr>
      <vt:lpstr>Nunito Light</vt:lpstr>
      <vt:lpstr>Proxima Nova</vt:lpstr>
      <vt:lpstr>Arial</vt:lpstr>
      <vt:lpstr>Poppins</vt:lpstr>
      <vt:lpstr>VT323</vt:lpstr>
      <vt:lpstr>Dark Mirror Series Newsletter by Slidesgo</vt:lpstr>
      <vt:lpstr>BASE DE DATOS                          </vt:lpstr>
      <vt:lpstr>DISEÑO DE BASE DE DATOS</vt:lpstr>
      <vt:lpstr>Presentación de PowerPoint</vt:lpstr>
      <vt:lpstr>Presentación de PowerPoint</vt:lpstr>
      <vt:lpstr>MANEJO DE CONCEPTOS</vt:lpstr>
      <vt:lpstr>DDL    -CREATE  -DROP  -ALTER  -TRUNCATE</vt:lpstr>
      <vt:lpstr>DML    -INSERT  -UPDATE  -DELETE  </vt:lpstr>
      <vt:lpstr>Presentación de PowerPoint</vt:lpstr>
      <vt:lpstr>AVG  COUNT  MAX  MIN  SUM</vt:lpstr>
      <vt:lpstr>Presentación de PowerPoint</vt:lpstr>
      <vt:lpstr>COUNT     AVG     </vt:lpstr>
      <vt:lpstr>MAX     MIN  </vt:lpstr>
      <vt:lpstr>MANEJO DE CONSULTAS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PC</dc:creator>
  <cp:lastModifiedBy>Freddy Machaca</cp:lastModifiedBy>
  <cp:revision>22</cp:revision>
  <dcterms:modified xsi:type="dcterms:W3CDTF">2022-06-15T14:23:17Z</dcterms:modified>
</cp:coreProperties>
</file>