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jpeg" ContentType="image/jpeg"/>
  <Override PartName="/ppt/media/image2.jpeg" ContentType="image/jpe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 hidden="1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equal.vote/" TargetMode="External"/><Relationship Id="rId2" Type="http://schemas.openxmlformats.org/officeDocument/2006/relationships/hyperlink" Target="https://www.starvoting.us/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de-DE" sz="8000" spc="-43" strike="noStrike">
                <a:solidFill>
                  <a:srgbClr val="262626"/>
                </a:solidFill>
                <a:latin typeface="Calibri Light"/>
                <a:ea typeface="DejaVu Sans"/>
              </a:rPr>
              <a:t>Star-Voting</a:t>
            </a:r>
            <a:endParaRPr b="0" lang="de-DE" sz="8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de-DE" sz="2400" spc="194" strike="noStrike" cap="all">
                <a:solidFill>
                  <a:srgbClr val="637052"/>
                </a:solidFill>
                <a:latin typeface="Calibri Light"/>
                <a:ea typeface="DejaVu Sans"/>
              </a:rPr>
              <a:t>Frederik Rieß &amp; Felix WillrichH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de-DE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Übersicht</a:t>
            </a:r>
            <a:endParaRPr b="0" lang="de-DE" sz="4800" spc="-1" strike="noStrike">
              <a:latin typeface="Arial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1"/>
          <a:srcRect l="0" t="12913" r="0" b="12845"/>
          <a:stretch/>
        </p:blipFill>
        <p:spPr>
          <a:xfrm>
            <a:off x="1938960" y="1846440"/>
            <a:ext cx="8373240" cy="402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de-DE" sz="4000" spc="-43" strike="noStrike">
                <a:solidFill>
                  <a:srgbClr val="404040"/>
                </a:solidFill>
                <a:latin typeface="Calibri Light"/>
                <a:ea typeface="DejaVu Sans"/>
              </a:rPr>
              <a:t>Gedanken/Probleme/Ideen Implementierung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Einlesen von Daten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de-DE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Mehr als zwei Kandidaten nach der Bewertungswahl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de-DE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Was passiert bei nur zwei eingelesenen Kandidaten?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de-DE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Geeignete Objektstruktur finden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de-DE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Logischerweise genügend technische Probleme…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198240" y="2961000"/>
            <a:ext cx="5873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Weiter geht’s im Code…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de-DE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Quellen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 u="sng">
                <a:solidFill>
                  <a:srgbClr val="2998e3"/>
                </a:solidFill>
                <a:uFillTx/>
                <a:latin typeface="Calibri"/>
                <a:ea typeface="DejaVu Sans"/>
                <a:hlinkClick r:id="rId1"/>
              </a:rPr>
              <a:t>https://www.equal.vote/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de-DE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 u="sng">
                <a:solidFill>
                  <a:srgbClr val="2998e3"/>
                </a:solidFill>
                <a:uFillTx/>
                <a:latin typeface="Calibri"/>
                <a:ea typeface="DejaVu Sans"/>
                <a:hlinkClick r:id="rId2"/>
              </a:rPr>
              <a:t>https://www.starvoting.us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232000"/>
            <a:ext cx="2375640" cy="302364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1296000" y="2520000"/>
            <a:ext cx="503640" cy="43164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2160000" y="4176000"/>
            <a:ext cx="503640" cy="43164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1512000" y="4248000"/>
            <a:ext cx="503640" cy="43164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>
            <a:off x="2088000" y="3600000"/>
            <a:ext cx="503640" cy="43164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7"/>
          <p:cNvSpPr/>
          <p:nvPr/>
        </p:nvSpPr>
        <p:spPr>
          <a:xfrm>
            <a:off x="1872000" y="2520000"/>
            <a:ext cx="503640" cy="43164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8"/>
          <p:cNvSpPr/>
          <p:nvPr/>
        </p:nvSpPr>
        <p:spPr>
          <a:xfrm>
            <a:off x="1800000" y="3024000"/>
            <a:ext cx="503640" cy="43164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9"/>
          <p:cNvSpPr/>
          <p:nvPr/>
        </p:nvSpPr>
        <p:spPr>
          <a:xfrm>
            <a:off x="1080000" y="3024000"/>
            <a:ext cx="503640" cy="43164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0"/>
          <p:cNvSpPr/>
          <p:nvPr/>
        </p:nvSpPr>
        <p:spPr>
          <a:xfrm>
            <a:off x="593280" y="3456000"/>
            <a:ext cx="503640" cy="43164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1"/>
          <p:cNvSpPr/>
          <p:nvPr/>
        </p:nvSpPr>
        <p:spPr>
          <a:xfrm>
            <a:off x="1440000" y="3672000"/>
            <a:ext cx="503640" cy="43164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2"/>
          <p:cNvSpPr/>
          <p:nvPr/>
        </p:nvSpPr>
        <p:spPr>
          <a:xfrm>
            <a:off x="864000" y="4248000"/>
            <a:ext cx="503640" cy="43164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3"/>
          <p:cNvSpPr/>
          <p:nvPr/>
        </p:nvSpPr>
        <p:spPr>
          <a:xfrm>
            <a:off x="864000" y="1944000"/>
            <a:ext cx="179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Wähler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3" name="CustomShape 14"/>
          <p:cNvSpPr/>
          <p:nvPr/>
        </p:nvSpPr>
        <p:spPr>
          <a:xfrm>
            <a:off x="4824000" y="1152000"/>
            <a:ext cx="503640" cy="431640"/>
          </a:xfrm>
          <a:prstGeom prst="smileyFace">
            <a:avLst>
              <a:gd name="adj" fmla="val 9282"/>
            </a:avLst>
          </a:prstGeom>
          <a:solidFill>
            <a:srgbClr val="f582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5"/>
          <p:cNvSpPr/>
          <p:nvPr/>
        </p:nvSpPr>
        <p:spPr>
          <a:xfrm>
            <a:off x="6768000" y="1152000"/>
            <a:ext cx="503640" cy="431640"/>
          </a:xfrm>
          <a:prstGeom prst="smileyFace">
            <a:avLst>
              <a:gd name="adj" fmla="val 9282"/>
            </a:avLst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6"/>
          <p:cNvSpPr/>
          <p:nvPr/>
        </p:nvSpPr>
        <p:spPr>
          <a:xfrm>
            <a:off x="6120000" y="1152000"/>
            <a:ext cx="503640" cy="431640"/>
          </a:xfrm>
          <a:prstGeom prst="smileyFace">
            <a:avLst>
              <a:gd name="adj" fmla="val 9282"/>
            </a:avLst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7"/>
          <p:cNvSpPr/>
          <p:nvPr/>
        </p:nvSpPr>
        <p:spPr>
          <a:xfrm>
            <a:off x="5472000" y="1152000"/>
            <a:ext cx="503640" cy="431640"/>
          </a:xfrm>
          <a:prstGeom prst="smileyFace">
            <a:avLst>
              <a:gd name="adj" fmla="val 9282"/>
            </a:avLst>
          </a:prstGeom>
          <a:solidFill>
            <a:srgbClr val="00a65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8"/>
          <p:cNvSpPr/>
          <p:nvPr/>
        </p:nvSpPr>
        <p:spPr>
          <a:xfrm>
            <a:off x="4536000" y="2232000"/>
            <a:ext cx="3455640" cy="316764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Wahlmethode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8" name="CustomShape 19"/>
          <p:cNvSpPr/>
          <p:nvPr/>
        </p:nvSpPr>
        <p:spPr>
          <a:xfrm>
            <a:off x="3024000" y="3456000"/>
            <a:ext cx="1223640" cy="647640"/>
          </a:xfrm>
          <a:custGeom>
            <a:avLst/>
            <a:gdLst/>
            <a:ahLst/>
            <a:rect l="l" t="t" r="r" b="b"/>
            <a:pathLst>
              <a:path w="3402" h="1801">
                <a:moveTo>
                  <a:pt x="0" y="450"/>
                </a:moveTo>
                <a:lnTo>
                  <a:pt x="2550" y="450"/>
                </a:lnTo>
                <a:lnTo>
                  <a:pt x="2550" y="0"/>
                </a:lnTo>
                <a:lnTo>
                  <a:pt x="3401" y="900"/>
                </a:lnTo>
                <a:lnTo>
                  <a:pt x="2550" y="1800"/>
                </a:lnTo>
                <a:lnTo>
                  <a:pt x="2550" y="1350"/>
                </a:lnTo>
                <a:lnTo>
                  <a:pt x="0" y="1350"/>
                </a:lnTo>
                <a:lnTo>
                  <a:pt x="0" y="450"/>
                </a:lnTo>
              </a:path>
            </a:pathLst>
          </a:cu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0"/>
          <p:cNvSpPr/>
          <p:nvPr/>
        </p:nvSpPr>
        <p:spPr>
          <a:xfrm>
            <a:off x="8280000" y="3456000"/>
            <a:ext cx="1223640" cy="647640"/>
          </a:xfrm>
          <a:custGeom>
            <a:avLst/>
            <a:gdLst/>
            <a:ahLst/>
            <a:rect l="l" t="t" r="r" b="b"/>
            <a:pathLst>
              <a:path w="3402" h="1801">
                <a:moveTo>
                  <a:pt x="0" y="450"/>
                </a:moveTo>
                <a:lnTo>
                  <a:pt x="2550" y="450"/>
                </a:lnTo>
                <a:lnTo>
                  <a:pt x="2550" y="0"/>
                </a:lnTo>
                <a:lnTo>
                  <a:pt x="3401" y="900"/>
                </a:lnTo>
                <a:lnTo>
                  <a:pt x="2550" y="1800"/>
                </a:lnTo>
                <a:lnTo>
                  <a:pt x="2550" y="1350"/>
                </a:lnTo>
                <a:lnTo>
                  <a:pt x="0" y="1350"/>
                </a:lnTo>
                <a:lnTo>
                  <a:pt x="0" y="450"/>
                </a:lnTo>
              </a:path>
            </a:pathLst>
          </a:cu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1"/>
          <p:cNvSpPr/>
          <p:nvPr/>
        </p:nvSpPr>
        <p:spPr>
          <a:xfrm>
            <a:off x="9792000" y="3528000"/>
            <a:ext cx="503640" cy="431640"/>
          </a:xfrm>
          <a:prstGeom prst="smileyFace">
            <a:avLst>
              <a:gd name="adj" fmla="val 9282"/>
            </a:avLst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2"/>
          <p:cNvSpPr/>
          <p:nvPr/>
        </p:nvSpPr>
        <p:spPr>
          <a:xfrm>
            <a:off x="5328000" y="720000"/>
            <a:ext cx="208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Kandidaten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2" name="CustomShape 23"/>
          <p:cNvSpPr/>
          <p:nvPr/>
        </p:nvSpPr>
        <p:spPr>
          <a:xfrm>
            <a:off x="9432000" y="2952000"/>
            <a:ext cx="158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Gewinner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584360" y="648000"/>
            <a:ext cx="914328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de-DE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Historie/Entwicklung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Entwickelt im Jahr 2014 von Rob Richie, Clay Shentrup &amp; Mark Frohnmayer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de-DE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Erstes Konzept hatte den Namen „score plus top two“ oder „score runoff voting (SRV)“ 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de-DE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Name entstand durch zwei Wahlmethoden: Bewertungswahl und Instant-Runoff-Voting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de-DE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Erste Erfolge im Jahr 2018, kleinere Wahlen in Oregon(USA)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de-DE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https://www.equal.vote/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 descr=""/>
          <p:cNvPicPr/>
          <p:nvPr/>
        </p:nvPicPr>
        <p:blipFill>
          <a:blip r:embed="rId1"/>
          <a:stretch/>
        </p:blipFill>
        <p:spPr>
          <a:xfrm>
            <a:off x="2507040" y="737280"/>
            <a:ext cx="7176960" cy="538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de-DE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Star-Voting Ablauf – Bewertungsbogen</a:t>
            </a:r>
            <a:endParaRPr b="0" lang="de-DE" sz="4800" spc="-1" strike="noStrike">
              <a:latin typeface="Arial"/>
            </a:endParaRPr>
          </a:p>
        </p:txBody>
      </p:sp>
      <p:pic>
        <p:nvPicPr>
          <p:cNvPr id="159" name="Inhaltsplatzhalter 3" descr=""/>
          <p:cNvPicPr/>
          <p:nvPr/>
        </p:nvPicPr>
        <p:blipFill>
          <a:blip r:embed="rId1"/>
          <a:stretch/>
        </p:blipFill>
        <p:spPr>
          <a:xfrm>
            <a:off x="4918320" y="1997280"/>
            <a:ext cx="2354040" cy="402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de-DE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Star-Voting Ablauf – Bewertungswahl</a:t>
            </a:r>
            <a:endParaRPr b="0" lang="de-DE" sz="4800" spc="-1" strike="noStrike">
              <a:latin typeface="Arial"/>
            </a:endParaRPr>
          </a:p>
        </p:txBody>
      </p:sp>
      <p:pic>
        <p:nvPicPr>
          <p:cNvPr id="161" name="Inhaltsplatzhalter 3" descr=""/>
          <p:cNvPicPr/>
          <p:nvPr/>
        </p:nvPicPr>
        <p:blipFill>
          <a:blip r:embed="rId1"/>
          <a:stretch/>
        </p:blipFill>
        <p:spPr>
          <a:xfrm>
            <a:off x="4801680" y="1930320"/>
            <a:ext cx="2648520" cy="402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de-DE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Star-Voting Ablauf – Runoff</a:t>
            </a:r>
            <a:endParaRPr b="0" lang="de-DE" sz="4800" spc="-1" strike="noStrike">
              <a:latin typeface="Arial"/>
            </a:endParaRPr>
          </a:p>
        </p:txBody>
      </p:sp>
      <p:pic>
        <p:nvPicPr>
          <p:cNvPr id="163" name="Inhaltsplatzhalter 3" descr=""/>
          <p:cNvPicPr/>
          <p:nvPr/>
        </p:nvPicPr>
        <p:blipFill>
          <a:blip r:embed="rId1"/>
          <a:stretch/>
        </p:blipFill>
        <p:spPr>
          <a:xfrm>
            <a:off x="4790880" y="1846440"/>
            <a:ext cx="2669400" cy="402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de-DE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Star-Voting Ablauf – Ergebnis</a:t>
            </a:r>
            <a:endParaRPr b="0" lang="de-DE" sz="4800" spc="-1" strike="noStrike">
              <a:latin typeface="Arial"/>
            </a:endParaRPr>
          </a:p>
        </p:txBody>
      </p:sp>
      <p:pic>
        <p:nvPicPr>
          <p:cNvPr id="165" name="Inhaltsplatzhalter 3" descr=""/>
          <p:cNvPicPr/>
          <p:nvPr/>
        </p:nvPicPr>
        <p:blipFill>
          <a:blip r:embed="rId1"/>
          <a:stretch/>
        </p:blipFill>
        <p:spPr>
          <a:xfrm>
            <a:off x="4920120" y="1846440"/>
            <a:ext cx="2411280" cy="402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Sitzungssaal</Template>
  <TotalTime>43</TotalTime>
  <Application>LibreOffice/6.0.6.2$Linux_X86_64 LibreOffice_project/00m0$Build-2</Application>
  <Words>103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2019-01-21T11:54:50Z</dcterms:created>
  <dc:creator>Arbeitslaptop</dc:creator>
  <dc:description/>
  <dc:language>de-DE</dc:language>
  <cp:lastModifiedBy/>
  <dcterms:modified xsi:type="dcterms:W3CDTF">2019-01-21T23:07:27Z</dcterms:modified>
  <cp:revision>10</cp:revision>
  <dc:subject/>
  <dc:title>Star-Voting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