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21" r:id="rId2"/>
    <p:sldId id="259" r:id="rId3"/>
    <p:sldId id="383" r:id="rId4"/>
    <p:sldId id="384" r:id="rId5"/>
    <p:sldId id="385" r:id="rId6"/>
    <p:sldId id="387" r:id="rId7"/>
    <p:sldId id="388" r:id="rId8"/>
    <p:sldId id="389" r:id="rId9"/>
    <p:sldId id="423" r:id="rId10"/>
    <p:sldId id="364" r:id="rId11"/>
    <p:sldId id="392" r:id="rId12"/>
    <p:sldId id="407" r:id="rId13"/>
    <p:sldId id="408" r:id="rId14"/>
    <p:sldId id="399" r:id="rId15"/>
    <p:sldId id="409" r:id="rId16"/>
    <p:sldId id="410" r:id="rId17"/>
    <p:sldId id="411" r:id="rId18"/>
    <p:sldId id="412" r:id="rId19"/>
    <p:sldId id="378" r:id="rId20"/>
    <p:sldId id="365" r:id="rId21"/>
    <p:sldId id="395" r:id="rId22"/>
    <p:sldId id="414" r:id="rId23"/>
    <p:sldId id="415" r:id="rId24"/>
    <p:sldId id="416" r:id="rId25"/>
    <p:sldId id="422" r:id="rId26"/>
    <p:sldId id="419" r:id="rId27"/>
    <p:sldId id="418" r:id="rId28"/>
    <p:sldId id="417" r:id="rId29"/>
    <p:sldId id="420" r:id="rId30"/>
    <p:sldId id="413" r:id="rId31"/>
    <p:sldId id="390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FF"/>
    <a:srgbClr val="FFD03B"/>
    <a:srgbClr val="5353FF"/>
    <a:srgbClr val="FFA042"/>
    <a:srgbClr val="EA9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8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FDAD-2029-446C-AD7B-EA0A1863D739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278F5-4E5A-4DDA-8DFA-D50B75C37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13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EDE4-6A69-3B1C-7ABE-8CB7791AF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4EFBA-46B3-5976-2279-A8210FCA8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27F6C-CB4F-92B3-FB17-C90D97B7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85109-876A-FBD2-04CD-45A879FA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5B46-54C7-FFC9-78C5-6A720BE1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299175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FDF8-1D1D-0DF1-A990-1B648025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44CB0-DA9B-0E0C-3393-F3BCBC0E6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C81AD-693E-948C-A39A-8AB3B84F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406BE-3F25-0C1A-0B8F-DB1BCB7B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EC111-043E-FDE2-29B4-E95EFC6D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991651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D6C04-C737-EF8F-E133-F8F586582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E01FC-B1BB-5F69-867F-8466AF6A9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5364-79D9-0793-5701-2DB935A0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7CF0E-8C4A-F3FB-9212-CD1ECD5A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A68AF-717A-9985-94D2-E25F7DFF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641788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B5E6-0488-66C9-BCB6-7FB63530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A88A-2236-9FE4-8182-0F5A57F51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05609-AB36-1DD0-09C4-B46096E1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CA631-F75B-3081-5620-C18C1010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CF462-3611-7DBE-96EA-8E5F71F0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988296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AA8A-4569-D0B2-81F7-00940A7D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D4B40-2CC7-AD6E-1B00-AFBA5B830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75C7B-635D-492D-56F2-37975C82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CE7F-C22D-DE09-C8A0-EC2FA74C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EEEF-BBD2-BA86-6F75-93C986E0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110239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1773-E9EB-AA10-AD57-DFEC9AB8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4D89-DB39-7626-EE43-F01D39591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A42A5-048E-AF77-08E6-454524945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56B3B-4CCA-6E8E-5F6F-AB72C36F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6A589-62E5-4EAD-41B8-B0EAAE71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36B5C-349F-19E3-FBE4-F46919E3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735510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D2F0-FA0E-127A-4F8E-A000A1F0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83205-281F-8D6D-C1F5-0866F75FD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3B3B1-6255-8D00-FC4C-154EECE89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8A9A3-7E75-DC12-89A7-4A92B9417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2747A-4679-BCC4-8E4E-403411724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E456A-A2FF-B6FE-5881-85BFD0BD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D1699-1C6F-531C-BE57-0D4D2CB5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215FE-8D8C-6B51-F5B3-BDE3E029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746828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20E1-9F48-7E2E-64B2-D2FB8ABB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9126C-4C1B-5C12-593E-DAEED2B1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D7F37-AFD7-2287-001C-4AC19B3F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9433B-4D2B-D381-5ADB-70E206AF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214903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68789-42F3-72EF-A299-C46E977F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615A6-0CFE-6197-C0CC-D8503461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02ABE-8F27-B343-76F0-251F3CA5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278239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76CE-2BBC-F9CC-1415-6FB81D0C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999DA-0295-8A67-6E54-394E1713F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4154F-218A-FBAF-561E-FB36C18CB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05CCA-F29C-1CD8-8745-D194C8DB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CFA3E-A3A6-CE95-4E66-780FE38B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B8D8-8E2E-DDEA-FD67-5E4608CD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122208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2808-9BF5-D956-72C4-76E07F67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03394-5E92-9E7D-C33E-FE8D64B5C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3445E-09E2-DEE5-A852-D7EF056E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53D11-1F1E-4036-3A30-5A17051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E8EBF-F58A-5B9B-BE2F-A3246351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B4D80-1CAB-11FC-3693-1DFA4012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229717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85F4-FDF1-F66E-2945-EA1C3773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6BD00-39EA-78F5-3524-7D59CF934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0719A-016C-AAFA-D5CB-BBB57CF99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F583-AECB-4829-8FF7-E6F6E348291A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78E12-2530-2C29-9DD4-0E125C6B7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0E4EC-AEE2-26E8-8B1C-676DD34D6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64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4.wdp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D381AE-A4E1-57CC-1290-0A9C624B3852}"/>
              </a:ext>
            </a:extLst>
          </p:cNvPr>
          <p:cNvSpPr/>
          <p:nvPr/>
        </p:nvSpPr>
        <p:spPr>
          <a:xfrm>
            <a:off x="0" y="-1"/>
            <a:ext cx="12192000" cy="5957741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8EF3E-801D-AB35-8B13-D1110FE38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95" y="900260"/>
            <a:ext cx="5553758" cy="41830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194C76F-E9B1-4A7C-20C7-6797386E5FE5}"/>
              </a:ext>
            </a:extLst>
          </p:cNvPr>
          <p:cNvSpPr txBox="1"/>
          <p:nvPr/>
        </p:nvSpPr>
        <p:spPr>
          <a:xfrm>
            <a:off x="6096000" y="1259197"/>
            <a:ext cx="534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de Sistemas</a:t>
            </a:r>
          </a:p>
        </p:txBody>
      </p:sp>
      <p:sp>
        <p:nvSpPr>
          <p:cNvPr id="34" name="CaixaDeTexto 5">
            <a:extLst>
              <a:ext uri="{FF2B5EF4-FFF2-40B4-BE49-F238E27FC236}">
                <a16:creationId xmlns:a16="http://schemas.microsoft.com/office/drawing/2014/main" id="{09E843E2-5D86-7934-EC6C-6D2ABCEE1BE6}"/>
              </a:ext>
            </a:extLst>
          </p:cNvPr>
          <p:cNvSpPr txBox="1"/>
          <p:nvPr/>
        </p:nvSpPr>
        <p:spPr>
          <a:xfrm>
            <a:off x="7142301" y="1782417"/>
            <a:ext cx="3251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Técnico 2025 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7613086" y="2932917"/>
            <a:ext cx="2703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 03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7107967" y="3301111"/>
            <a:ext cx="546405" cy="84447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727229-FBA2-9E34-3087-C9826CF314AE}"/>
              </a:ext>
            </a:extLst>
          </p:cNvPr>
          <p:cNvSpPr/>
          <p:nvPr/>
        </p:nvSpPr>
        <p:spPr>
          <a:xfrm>
            <a:off x="6548067" y="3945349"/>
            <a:ext cx="4417283" cy="593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D89798-C710-A6F6-CB2F-401E95C49982}"/>
              </a:ext>
            </a:extLst>
          </p:cNvPr>
          <p:cNvSpPr txBox="1"/>
          <p:nvPr/>
        </p:nvSpPr>
        <p:spPr>
          <a:xfrm>
            <a:off x="6555514" y="3986270"/>
            <a:ext cx="4417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Modelagem de Sistemas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91EC9-53BF-F54F-DA22-E0A73A2A0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904" y="6204929"/>
            <a:ext cx="1675766" cy="520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B05F77-7ECF-74A2-22BC-EF4712EFA886}"/>
              </a:ext>
            </a:extLst>
          </p:cNvPr>
          <p:cNvSpPr txBox="1"/>
          <p:nvPr/>
        </p:nvSpPr>
        <p:spPr>
          <a:xfrm>
            <a:off x="7613086" y="6265055"/>
            <a:ext cx="394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</a:t>
            </a:r>
            <a:r>
              <a:rPr lang="pt-BR" sz="20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pt-BR" sz="2000" b="1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Lucas Naspolini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6FD9DE-BF57-CD12-6BAE-51B566FAA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21" y="6006257"/>
            <a:ext cx="2365953" cy="8517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6DAB9F-9ECB-FDA7-9E0A-B00B668146F7}"/>
              </a:ext>
            </a:extLst>
          </p:cNvPr>
          <p:cNvSpPr/>
          <p:nvPr/>
        </p:nvSpPr>
        <p:spPr>
          <a:xfrm rot="5400000">
            <a:off x="8994068" y="6436027"/>
            <a:ext cx="281064" cy="58169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676467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3280527" y="3042030"/>
            <a:ext cx="7359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Engenharia de Requisitos</a:t>
            </a:r>
          </a:p>
        </p:txBody>
      </p:sp>
      <p:grpSp>
        <p:nvGrpSpPr>
          <p:cNvPr id="12" name="Google Shape;394;p38">
            <a:extLst>
              <a:ext uri="{FF2B5EF4-FFF2-40B4-BE49-F238E27FC236}">
                <a16:creationId xmlns:a16="http://schemas.microsoft.com/office/drawing/2014/main" id="{69975876-2DDA-6D66-A24D-982AA0162413}"/>
              </a:ext>
            </a:extLst>
          </p:cNvPr>
          <p:cNvGrpSpPr/>
          <p:nvPr/>
        </p:nvGrpSpPr>
        <p:grpSpPr>
          <a:xfrm>
            <a:off x="10484787" y="725864"/>
            <a:ext cx="825628" cy="104416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13" name="Google Shape;395;p38">
              <a:extLst>
                <a:ext uri="{FF2B5EF4-FFF2-40B4-BE49-F238E27FC236}">
                  <a16:creationId xmlns:a16="http://schemas.microsoft.com/office/drawing/2014/main" id="{7FEFD609-63D6-D06D-5086-F9C5EF2431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6;p38">
              <a:extLst>
                <a:ext uri="{FF2B5EF4-FFF2-40B4-BE49-F238E27FC236}">
                  <a16:creationId xmlns:a16="http://schemas.microsoft.com/office/drawing/2014/main" id="{360EC6DD-B97D-E1FE-53CB-746158A68D18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7;p38">
              <a:extLst>
                <a:ext uri="{FF2B5EF4-FFF2-40B4-BE49-F238E27FC236}">
                  <a16:creationId xmlns:a16="http://schemas.microsoft.com/office/drawing/2014/main" id="{EB888627-DEC5-84ED-2CB5-1D46DAC3185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127D451F-60C5-D90F-BDC8-80606FDF959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5688A3E6-36C5-FC9B-B5DD-A968D6BC92B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AFFDBAF9-3A2B-2DE0-CDBA-81BDA9EE0E4C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53C1041-9743-A87D-530C-B72966015919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80FD8EE-077F-414D-B575-C58E2627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A48624-1AC6-D13D-1BA8-9359A792B11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325159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 de Requisito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EB5DC-33D1-8DCC-F30D-51663BC0FFB3}"/>
              </a:ext>
            </a:extLst>
          </p:cNvPr>
          <p:cNvSpPr txBox="1"/>
          <p:nvPr/>
        </p:nvSpPr>
        <p:spPr>
          <a:xfrm>
            <a:off x="1100757" y="1658807"/>
            <a:ext cx="94384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Antes de iniciar qualquer projeto é fundamental saber o que se pretende entregar, qual o escopo do projeto, o que ele deve fazer ou não, as características, as entradas e saídas esperadas, enfim, compreender o que se deseja.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As tarefas que levam a entender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o que se espera do software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 (o que ele será),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o que o cliente quer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e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como os usuários irão interagir com o software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, é o que chamamos de requisitos.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6B9C3994-4887-C740-D4BF-1A9A85F95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62571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Resumo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EB5DC-33D1-8DCC-F30D-51663BC0FFB3}"/>
              </a:ext>
            </a:extLst>
          </p:cNvPr>
          <p:cNvSpPr txBox="1"/>
          <p:nvPr/>
        </p:nvSpPr>
        <p:spPr>
          <a:xfrm>
            <a:off x="1100757" y="1658807"/>
            <a:ext cx="94384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Requisitos são as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funções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 e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restrições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 que estabelecem exatamente o que o software deve fazer.</a:t>
            </a:r>
          </a:p>
        </p:txBody>
      </p:sp>
      <p:pic>
        <p:nvPicPr>
          <p:cNvPr id="2" name="Imagem 6">
            <a:extLst>
              <a:ext uri="{FF2B5EF4-FFF2-40B4-BE49-F238E27FC236}">
                <a16:creationId xmlns:a16="http://schemas.microsoft.com/office/drawing/2014/main" id="{3FB23649-D213-E94D-C4CD-05250D838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2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2025" y="2996452"/>
            <a:ext cx="6911049" cy="312627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540910A-80C0-B125-43C0-62B8AFD24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45120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842624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de Usuário x Sistema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EB5DC-33D1-8DCC-F30D-51663BC0FFB3}"/>
              </a:ext>
            </a:extLst>
          </p:cNvPr>
          <p:cNvSpPr txBox="1"/>
          <p:nvPr/>
        </p:nvSpPr>
        <p:spPr>
          <a:xfrm>
            <a:off x="1100757" y="1658807"/>
            <a:ext cx="94384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Muitos dos stakeholders (partes envolvidas) do projeto terão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diferentes visões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na especificação do sistema.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540910A-80C0-B125-43C0-62B8AFD24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pic>
        <p:nvPicPr>
          <p:cNvPr id="7" name="Imagem 4">
            <a:extLst>
              <a:ext uri="{FF2B5EF4-FFF2-40B4-BE49-F238E27FC236}">
                <a16:creationId xmlns:a16="http://schemas.microsoft.com/office/drawing/2014/main" id="{66617B4B-DFD4-CB4E-C69C-FFF90A1E7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9618" y="2905213"/>
            <a:ext cx="8890796" cy="362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73216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859B5F8-C478-C012-D073-3AB146159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Importância dos Requisitos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58022-6DD9-C59E-934F-9B5346D73D0B}"/>
              </a:ext>
            </a:extLst>
          </p:cNvPr>
          <p:cNvSpPr txBox="1"/>
          <p:nvPr/>
        </p:nvSpPr>
        <p:spPr>
          <a:xfrm>
            <a:off x="1625335" y="1754303"/>
            <a:ext cx="872873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Construir um software computacional não é uma tarefa fácil, como visto anteriormente, as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abstrações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 envolvidas no software podem dificultar entregas.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A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elicitação de requisitos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(com o cliente) auxilia a identificar o problema em conjunto e achar a solução.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É importante entender o que o cliente quer antes de iniciar qualquer trabalho para que o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valor final seja entregue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, esse é o papel da aquisição dos requisitos.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79D44-EF50-2DA6-454D-9CB5382E7315}"/>
              </a:ext>
            </a:extLst>
          </p:cNvPr>
          <p:cNvSpPr/>
          <p:nvPr/>
        </p:nvSpPr>
        <p:spPr>
          <a:xfrm rot="5400000">
            <a:off x="1325485" y="1893739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0D236B-16CE-3A19-A8BC-EC68DFADDEB3}"/>
              </a:ext>
            </a:extLst>
          </p:cNvPr>
          <p:cNvSpPr/>
          <p:nvPr/>
        </p:nvSpPr>
        <p:spPr>
          <a:xfrm rot="5400000">
            <a:off x="1327469" y="3632979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784E17-E837-4B98-DD7E-801C9D3127A7}"/>
              </a:ext>
            </a:extLst>
          </p:cNvPr>
          <p:cNvSpPr/>
          <p:nvPr/>
        </p:nvSpPr>
        <p:spPr>
          <a:xfrm rot="5400000">
            <a:off x="1325485" y="4896579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388032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859B5F8-C478-C012-D073-3AB146159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Elicitação de Requisitos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58022-6DD9-C59E-934F-9B5346D73D0B}"/>
              </a:ext>
            </a:extLst>
          </p:cNvPr>
          <p:cNvSpPr txBox="1"/>
          <p:nvPr/>
        </p:nvSpPr>
        <p:spPr>
          <a:xfrm>
            <a:off x="1625335" y="3424217"/>
            <a:ext cx="872873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A elicitação de requisitos pretende entender o problema como um todo, então, é fundamental que todos stakeholders conheçam os requisitos.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É sempre interessante ter um documento (mesmo que breve) com os requisitos identificados.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0D236B-16CE-3A19-A8BC-EC68DFADDEB3}"/>
              </a:ext>
            </a:extLst>
          </p:cNvPr>
          <p:cNvSpPr/>
          <p:nvPr/>
        </p:nvSpPr>
        <p:spPr>
          <a:xfrm rot="5400000">
            <a:off x="1327469" y="3591805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784E17-E837-4B98-DD7E-801C9D3127A7}"/>
              </a:ext>
            </a:extLst>
          </p:cNvPr>
          <p:cNvSpPr/>
          <p:nvPr/>
        </p:nvSpPr>
        <p:spPr>
          <a:xfrm rot="5400000">
            <a:off x="1325485" y="5314145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72138B-768A-3BD1-1065-D48B09181FB9}"/>
              </a:ext>
            </a:extLst>
          </p:cNvPr>
          <p:cNvSpPr txBox="1"/>
          <p:nvPr/>
        </p:nvSpPr>
        <p:spPr>
          <a:xfrm>
            <a:off x="1310545" y="1723384"/>
            <a:ext cx="90415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Os requisitos são mudados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frequentemente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 no processo de desenvolvimento. Ter contato com usuário e/ou cliente é fundamental para uma entrega de valor!</a:t>
            </a:r>
          </a:p>
        </p:txBody>
      </p:sp>
    </p:spTree>
    <p:extLst>
      <p:ext uri="{BB962C8B-B14F-4D97-AF65-F5344CB8AC3E}">
        <p14:creationId xmlns:p14="http://schemas.microsoft.com/office/powerpoint/2010/main" val="2272822274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3280527" y="3042030"/>
            <a:ext cx="7359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de Stakeholders</a:t>
            </a:r>
          </a:p>
        </p:txBody>
      </p:sp>
      <p:grpSp>
        <p:nvGrpSpPr>
          <p:cNvPr id="12" name="Google Shape;394;p38">
            <a:extLst>
              <a:ext uri="{FF2B5EF4-FFF2-40B4-BE49-F238E27FC236}">
                <a16:creationId xmlns:a16="http://schemas.microsoft.com/office/drawing/2014/main" id="{69975876-2DDA-6D66-A24D-982AA0162413}"/>
              </a:ext>
            </a:extLst>
          </p:cNvPr>
          <p:cNvGrpSpPr/>
          <p:nvPr/>
        </p:nvGrpSpPr>
        <p:grpSpPr>
          <a:xfrm>
            <a:off x="10484787" y="725864"/>
            <a:ext cx="825628" cy="104416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13" name="Google Shape;395;p38">
              <a:extLst>
                <a:ext uri="{FF2B5EF4-FFF2-40B4-BE49-F238E27FC236}">
                  <a16:creationId xmlns:a16="http://schemas.microsoft.com/office/drawing/2014/main" id="{7FEFD609-63D6-D06D-5086-F9C5EF2431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6;p38">
              <a:extLst>
                <a:ext uri="{FF2B5EF4-FFF2-40B4-BE49-F238E27FC236}">
                  <a16:creationId xmlns:a16="http://schemas.microsoft.com/office/drawing/2014/main" id="{360EC6DD-B97D-E1FE-53CB-746158A68D18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7;p38">
              <a:extLst>
                <a:ext uri="{FF2B5EF4-FFF2-40B4-BE49-F238E27FC236}">
                  <a16:creationId xmlns:a16="http://schemas.microsoft.com/office/drawing/2014/main" id="{EB888627-DEC5-84ED-2CB5-1D46DAC3185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127D451F-60C5-D90F-BDC8-80606FDF959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5688A3E6-36C5-FC9B-B5DD-A968D6BC92B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AFFDBAF9-3A2B-2DE0-CDBA-81BDA9EE0E4C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53C1041-9743-A87D-530C-B72966015919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80FD8EE-077F-414D-B575-C58E2627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A48624-1AC6-D13D-1BA8-9359A792B11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594588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842624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EB5DC-33D1-8DCC-F30D-51663BC0FFB3}"/>
              </a:ext>
            </a:extLst>
          </p:cNvPr>
          <p:cNvSpPr txBox="1"/>
          <p:nvPr/>
        </p:nvSpPr>
        <p:spPr>
          <a:xfrm>
            <a:off x="1100757" y="1658807"/>
            <a:ext cx="636684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Stakeholders, refere-se às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partes interessadas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 no produto / projeto que está sendo desenvolvido.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São todos aqueles que podem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contribuir de alguma maneira para a solução do problema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ou que podem ser impactados.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</p:txBody>
      </p:sp>
      <p:pic>
        <p:nvPicPr>
          <p:cNvPr id="2" name="Google Shape;310;p48">
            <a:extLst>
              <a:ext uri="{FF2B5EF4-FFF2-40B4-BE49-F238E27FC236}">
                <a16:creationId xmlns:a16="http://schemas.microsoft.com/office/drawing/2014/main" id="{0318D4EB-79CD-4D18-8FF1-90F86FDF85F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39402" y="1942805"/>
            <a:ext cx="2798118" cy="2266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23;p50">
            <a:extLst>
              <a:ext uri="{FF2B5EF4-FFF2-40B4-BE49-F238E27FC236}">
                <a16:creationId xmlns:a16="http://schemas.microsoft.com/office/drawing/2014/main" id="{098C7A0C-22B5-8C5C-9F66-D236E21C056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3332" y="4347046"/>
            <a:ext cx="2764188" cy="1554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3DB1CAA-4AF2-BB1E-C163-92B6D94A4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56112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842624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EA4C1-999B-FA3C-2D41-9E26747BB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50" y="1586974"/>
            <a:ext cx="7439630" cy="46172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39843BB-93F0-C082-639A-7FD3F4563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78166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836;p13">
            <a:extLst>
              <a:ext uri="{FF2B5EF4-FFF2-40B4-BE49-F238E27FC236}">
                <a16:creationId xmlns:a16="http://schemas.microsoft.com/office/drawing/2014/main" id="{9199CBC9-9442-4371-9793-BFDC992591B4}"/>
              </a:ext>
            </a:extLst>
          </p:cNvPr>
          <p:cNvSpPr txBox="1">
            <a:spLocks/>
          </p:cNvSpPr>
          <p:nvPr/>
        </p:nvSpPr>
        <p:spPr>
          <a:xfrm>
            <a:off x="3958288" y="2248162"/>
            <a:ext cx="6237061" cy="263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DÚVIDAS? </a:t>
            </a:r>
          </a:p>
          <a:p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PERGUNTAS?</a:t>
            </a:r>
          </a:p>
          <a:p>
            <a:pPr algn="r"/>
            <a:endParaRPr lang="pt-BR" sz="3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830ED1-6967-8EE0-1743-4AE7973C2C9B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984C3-2432-F2F8-07A8-28715AABE84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623286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FE222-EF3D-F0BA-9FFE-9766F80F5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94C76F-E9B1-4A7C-20C7-6797386E5FE5}"/>
              </a:ext>
            </a:extLst>
          </p:cNvPr>
          <p:cNvSpPr txBox="1"/>
          <p:nvPr/>
        </p:nvSpPr>
        <p:spPr>
          <a:xfrm>
            <a:off x="1165151" y="2503445"/>
            <a:ext cx="7809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Engenharia de Software e Requisitos</a:t>
            </a:r>
          </a:p>
        </p:txBody>
      </p:sp>
      <p:sp>
        <p:nvSpPr>
          <p:cNvPr id="34" name="CaixaDeTexto 5">
            <a:extLst>
              <a:ext uri="{FF2B5EF4-FFF2-40B4-BE49-F238E27FC236}">
                <a16:creationId xmlns:a16="http://schemas.microsoft.com/office/drawing/2014/main" id="{09E843E2-5D86-7934-EC6C-6D2ABCEE1BE6}"/>
              </a:ext>
            </a:extLst>
          </p:cNvPr>
          <p:cNvSpPr txBox="1"/>
          <p:nvPr/>
        </p:nvSpPr>
        <p:spPr>
          <a:xfrm>
            <a:off x="1803587" y="3486553"/>
            <a:ext cx="63411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Conceito de Engenharia de Software</a:t>
            </a: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Identificação de Stakeholders</a:t>
            </a: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Elicitação e Tipos de Requisitos</a:t>
            </a: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Funcionais e Não Funcionais</a:t>
            </a: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Atividades Práticas</a:t>
            </a: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1165152" y="1028705"/>
            <a:ext cx="3132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 03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533988" y="1477355"/>
            <a:ext cx="822277" cy="127083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6F95FB3-D6D5-34B0-44A5-860AE6BF857E}"/>
              </a:ext>
            </a:extLst>
          </p:cNvPr>
          <p:cNvSpPr/>
          <p:nvPr/>
        </p:nvSpPr>
        <p:spPr>
          <a:xfrm rot="5400000">
            <a:off x="1423151" y="3631119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A42DCEC-E414-5AF3-91B7-DF74FD47481D}"/>
              </a:ext>
            </a:extLst>
          </p:cNvPr>
          <p:cNvSpPr/>
          <p:nvPr/>
        </p:nvSpPr>
        <p:spPr>
          <a:xfrm rot="5400000">
            <a:off x="1423151" y="4118799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3D3B796-FCE1-0C84-EBB6-D9B8F49C4B69}"/>
              </a:ext>
            </a:extLst>
          </p:cNvPr>
          <p:cNvSpPr/>
          <p:nvPr/>
        </p:nvSpPr>
        <p:spPr>
          <a:xfrm rot="5400000">
            <a:off x="1419341" y="4608384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3B14A29-AD96-A2BC-F9F8-2C1759BB7BEB}"/>
              </a:ext>
            </a:extLst>
          </p:cNvPr>
          <p:cNvSpPr/>
          <p:nvPr/>
        </p:nvSpPr>
        <p:spPr>
          <a:xfrm rot="5400000">
            <a:off x="1419341" y="5100678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9DCA01-2242-3111-B18B-1112D937A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4410" y="440014"/>
            <a:ext cx="772009" cy="943566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D206161-63A3-1C97-F0D2-9D73A53DC912}"/>
              </a:ext>
            </a:extLst>
          </p:cNvPr>
          <p:cNvSpPr/>
          <p:nvPr/>
        </p:nvSpPr>
        <p:spPr>
          <a:xfrm rot="5400000">
            <a:off x="1420909" y="5564164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365580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FE222-EF3D-F0BA-9FFE-9766F80F5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1C6F5D-0958-6F77-E65F-DFDA2EBCE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6725" y="403590"/>
            <a:ext cx="1127377" cy="99258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1165151" y="1028705"/>
            <a:ext cx="9008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 I 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(Stakeholders)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533988" y="1477355"/>
            <a:ext cx="822277" cy="127083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5">
            <a:extLst>
              <a:ext uri="{FF2B5EF4-FFF2-40B4-BE49-F238E27FC236}">
                <a16:creationId xmlns:a16="http://schemas.microsoft.com/office/drawing/2014/main" id="{B2647845-39E2-DACD-3014-BC900850E97D}"/>
              </a:ext>
            </a:extLst>
          </p:cNvPr>
          <p:cNvSpPr txBox="1"/>
          <p:nvPr/>
        </p:nvSpPr>
        <p:spPr>
          <a:xfrm>
            <a:off x="1185468" y="2502381"/>
            <a:ext cx="98533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 algn="just">
              <a:buNone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Abrir arquivo disponível no AVA, escolher um dos cenários e realizar a identificação dos stakeholders, descrevendo as expectativas e os interesses, de acordo com o projeto.</a:t>
            </a:r>
          </a:p>
          <a:p>
            <a:pPr marL="76200" indent="0" algn="just">
              <a:buNone/>
            </a:pPr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6200" indent="0" algn="just">
              <a:buNone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Atividade em grupo: enviar o arquivo preenchido no AVA.</a:t>
            </a:r>
          </a:p>
        </p:txBody>
      </p:sp>
    </p:spTree>
    <p:extLst>
      <p:ext uri="{BB962C8B-B14F-4D97-AF65-F5344CB8AC3E}">
        <p14:creationId xmlns:p14="http://schemas.microsoft.com/office/powerpoint/2010/main" val="708833092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394;p38">
            <a:extLst>
              <a:ext uri="{FF2B5EF4-FFF2-40B4-BE49-F238E27FC236}">
                <a16:creationId xmlns:a16="http://schemas.microsoft.com/office/drawing/2014/main" id="{69975876-2DDA-6D66-A24D-982AA0162413}"/>
              </a:ext>
            </a:extLst>
          </p:cNvPr>
          <p:cNvGrpSpPr/>
          <p:nvPr/>
        </p:nvGrpSpPr>
        <p:grpSpPr>
          <a:xfrm>
            <a:off x="10484787" y="725864"/>
            <a:ext cx="825628" cy="104416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13" name="Google Shape;395;p38">
              <a:extLst>
                <a:ext uri="{FF2B5EF4-FFF2-40B4-BE49-F238E27FC236}">
                  <a16:creationId xmlns:a16="http://schemas.microsoft.com/office/drawing/2014/main" id="{7FEFD609-63D6-D06D-5086-F9C5EF2431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6;p38">
              <a:extLst>
                <a:ext uri="{FF2B5EF4-FFF2-40B4-BE49-F238E27FC236}">
                  <a16:creationId xmlns:a16="http://schemas.microsoft.com/office/drawing/2014/main" id="{360EC6DD-B97D-E1FE-53CB-746158A68D18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7;p38">
              <a:extLst>
                <a:ext uri="{FF2B5EF4-FFF2-40B4-BE49-F238E27FC236}">
                  <a16:creationId xmlns:a16="http://schemas.microsoft.com/office/drawing/2014/main" id="{EB888627-DEC5-84ED-2CB5-1D46DAC3185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127D451F-60C5-D90F-BDC8-80606FDF959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5688A3E6-36C5-FC9B-B5DD-A968D6BC92B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AFFDBAF9-3A2B-2DE0-CDBA-81BDA9EE0E4C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53C1041-9743-A87D-530C-B72966015919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80FD8EE-077F-414D-B575-C58E2627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A48624-1AC6-D13D-1BA8-9359A792B11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D74AE-2086-15B2-299A-0A8DA104DD80}"/>
              </a:ext>
            </a:extLst>
          </p:cNvPr>
          <p:cNvSpPr txBox="1"/>
          <p:nvPr/>
        </p:nvSpPr>
        <p:spPr>
          <a:xfrm>
            <a:off x="3280527" y="3042030"/>
            <a:ext cx="7359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Tipos de Requisitos</a:t>
            </a:r>
          </a:p>
        </p:txBody>
      </p:sp>
    </p:spTree>
    <p:extLst>
      <p:ext uri="{BB962C8B-B14F-4D97-AF65-F5344CB8AC3E}">
        <p14:creationId xmlns:p14="http://schemas.microsoft.com/office/powerpoint/2010/main" val="1477098321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Funcionais (RF)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58022-6DD9-C59E-934F-9B5346D73D0B}"/>
              </a:ext>
            </a:extLst>
          </p:cNvPr>
          <p:cNvSpPr txBox="1"/>
          <p:nvPr/>
        </p:nvSpPr>
        <p:spPr>
          <a:xfrm>
            <a:off x="1625335" y="1754303"/>
            <a:ext cx="872873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Declarações de serviços / ações que o sistema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deve fornecer ou fazer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. O que precisa ser feito.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Como o sistema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deve reagir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a entradas específicas.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Como o sistema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deve se comportar 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em situações específicas.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Em alguns casos, os requisitos funcionais também podem declarar explicitamente o que o sistema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não deve fazer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79D44-EF50-2DA6-454D-9CB5382E7315}"/>
              </a:ext>
            </a:extLst>
          </p:cNvPr>
          <p:cNvSpPr/>
          <p:nvPr/>
        </p:nvSpPr>
        <p:spPr>
          <a:xfrm rot="5400000">
            <a:off x="1325485" y="1914059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0D236B-16CE-3A19-A8BC-EC68DFADDEB3}"/>
              </a:ext>
            </a:extLst>
          </p:cNvPr>
          <p:cNvSpPr/>
          <p:nvPr/>
        </p:nvSpPr>
        <p:spPr>
          <a:xfrm rot="5400000">
            <a:off x="1327469" y="3765059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784E17-E837-4B98-DD7E-801C9D3127A7}"/>
              </a:ext>
            </a:extLst>
          </p:cNvPr>
          <p:cNvSpPr/>
          <p:nvPr/>
        </p:nvSpPr>
        <p:spPr>
          <a:xfrm rot="5400000">
            <a:off x="1325485" y="4866099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799DC2-A092-EE4B-1A51-6D2F9859A000}"/>
              </a:ext>
            </a:extLst>
          </p:cNvPr>
          <p:cNvSpPr/>
          <p:nvPr/>
        </p:nvSpPr>
        <p:spPr>
          <a:xfrm rot="5400000">
            <a:off x="1325485" y="3060803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C82F1EF-7DF9-54A1-551A-89F60D4B2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37777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Funcionais (RF)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58022-6DD9-C59E-934F-9B5346D73D0B}"/>
              </a:ext>
            </a:extLst>
          </p:cNvPr>
          <p:cNvSpPr txBox="1"/>
          <p:nvPr/>
        </p:nvSpPr>
        <p:spPr>
          <a:xfrm>
            <a:off x="1625335" y="2506143"/>
            <a:ext cx="872873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O usuário deve ser capaz de fazer o download do relatório de todas as análises feitas para o imóvel.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O software deve fornecer telas apropriadas para o usuário visualizar as fotos do imóvel.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Cada usuário deve ter um </a:t>
            </a:r>
            <a:r>
              <a:rPr lang="pt-BR" sz="2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username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 único e diferente dentro do sistema.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0D236B-16CE-3A19-A8BC-EC68DFADDEB3}"/>
              </a:ext>
            </a:extLst>
          </p:cNvPr>
          <p:cNvSpPr/>
          <p:nvPr/>
        </p:nvSpPr>
        <p:spPr>
          <a:xfrm rot="5400000">
            <a:off x="1327469" y="3947939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784E17-E837-4B98-DD7E-801C9D3127A7}"/>
              </a:ext>
            </a:extLst>
          </p:cNvPr>
          <p:cNvSpPr/>
          <p:nvPr/>
        </p:nvSpPr>
        <p:spPr>
          <a:xfrm rot="5400000">
            <a:off x="1325485" y="5242019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799DC2-A092-EE4B-1A51-6D2F9859A000}"/>
              </a:ext>
            </a:extLst>
          </p:cNvPr>
          <p:cNvSpPr/>
          <p:nvPr/>
        </p:nvSpPr>
        <p:spPr>
          <a:xfrm rot="5400000">
            <a:off x="1325485" y="2684883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C82F1EF-7DF9-54A1-551A-89F60D4B2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28C019-B553-08F9-CD00-74EBC62AB94D}"/>
              </a:ext>
            </a:extLst>
          </p:cNvPr>
          <p:cNvSpPr txBox="1"/>
          <p:nvPr/>
        </p:nvSpPr>
        <p:spPr>
          <a:xfrm>
            <a:off x="1100757" y="1658807"/>
            <a:ext cx="94384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Exemplos de RF (Sistema de Imóveis)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617936587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Não Funcionais (RNF)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58022-6DD9-C59E-934F-9B5346D73D0B}"/>
              </a:ext>
            </a:extLst>
          </p:cNvPr>
          <p:cNvSpPr txBox="1"/>
          <p:nvPr/>
        </p:nvSpPr>
        <p:spPr>
          <a:xfrm>
            <a:off x="1869175" y="3042626"/>
            <a:ext cx="3088905" cy="2835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3B55"/>
              </a:buClr>
              <a:buSzPts val="1100"/>
              <a:buFont typeface="Barlow Light"/>
              <a:buNone/>
              <a:tabLst/>
              <a:defRPr/>
            </a:pPr>
            <a:r>
              <a:rPr lang="pt-BR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T</a:t>
            </a: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empo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3B55"/>
              </a:buClr>
              <a:buSzPts val="1100"/>
              <a:buFont typeface="Barlow Light"/>
              <a:buNone/>
              <a:tabLst/>
              <a:defRPr/>
            </a:pPr>
            <a:r>
              <a:rPr lang="pt-BR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Confiabilidade</a:t>
            </a: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3B55"/>
              </a:buClr>
              <a:buSzPts val="1100"/>
              <a:buFont typeface="Barlow Light"/>
              <a:buNone/>
              <a:tabLst/>
              <a:defRPr/>
            </a:pPr>
            <a:r>
              <a:rPr lang="pt-BR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Desempenho</a:t>
            </a: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3B55"/>
              </a:buClr>
              <a:buSzPts val="1100"/>
              <a:buFont typeface="Barlow Light"/>
              <a:buNone/>
              <a:tabLst/>
              <a:defRPr/>
            </a:pPr>
            <a:r>
              <a:rPr lang="pt-BR" sz="2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Segurança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3B55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Usabilidade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479D44-EF50-2DA6-454D-9CB5382E7315}"/>
              </a:ext>
            </a:extLst>
          </p:cNvPr>
          <p:cNvSpPr/>
          <p:nvPr/>
        </p:nvSpPr>
        <p:spPr>
          <a:xfrm rot="5400000">
            <a:off x="1569325" y="3252574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0D236B-16CE-3A19-A8BC-EC68DFADDEB3}"/>
              </a:ext>
            </a:extLst>
          </p:cNvPr>
          <p:cNvSpPr/>
          <p:nvPr/>
        </p:nvSpPr>
        <p:spPr>
          <a:xfrm rot="5400000">
            <a:off x="1571309" y="4384819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784E17-E837-4B98-DD7E-801C9D3127A7}"/>
              </a:ext>
            </a:extLst>
          </p:cNvPr>
          <p:cNvSpPr/>
          <p:nvPr/>
        </p:nvSpPr>
        <p:spPr>
          <a:xfrm rot="5400000">
            <a:off x="1569325" y="4948112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799DC2-A092-EE4B-1A51-6D2F9859A000}"/>
              </a:ext>
            </a:extLst>
          </p:cNvPr>
          <p:cNvSpPr/>
          <p:nvPr/>
        </p:nvSpPr>
        <p:spPr>
          <a:xfrm rot="5400000">
            <a:off x="1569325" y="3802483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C82F1EF-7DF9-54A1-551A-89F60D4B2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5838CB-BC82-48F4-242D-1C6FFB7BEFD2}"/>
              </a:ext>
            </a:extLst>
          </p:cNvPr>
          <p:cNvSpPr txBox="1"/>
          <p:nvPr/>
        </p:nvSpPr>
        <p:spPr>
          <a:xfrm>
            <a:off x="1256124" y="1618622"/>
            <a:ext cx="91883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São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restrições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adequações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aos serviços ou funções oferecidos pelo sistema.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8C89EF-670F-1E96-ECB1-EB88386C284C}"/>
              </a:ext>
            </a:extLst>
          </p:cNvPr>
          <p:cNvSpPr/>
          <p:nvPr/>
        </p:nvSpPr>
        <p:spPr>
          <a:xfrm rot="5400000">
            <a:off x="1569324" y="5517064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280676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Funcionais (RNF)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58022-6DD9-C59E-934F-9B5346D73D0B}"/>
              </a:ext>
            </a:extLst>
          </p:cNvPr>
          <p:cNvSpPr txBox="1"/>
          <p:nvPr/>
        </p:nvSpPr>
        <p:spPr>
          <a:xfrm>
            <a:off x="1625335" y="2506143"/>
            <a:ext cx="87287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O software deve gerar o relatório do imóvel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instantaneamente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O software deve gerar o relatório do imóvel em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no máximo 10 segundos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O software deve gerar o relatório do imóvel em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no máximo 10 segundos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 em pelo menos </a:t>
            </a: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90% das requisições</a:t>
            </a: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 dos usuários.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0D236B-16CE-3A19-A8BC-EC68DFADDEB3}"/>
              </a:ext>
            </a:extLst>
          </p:cNvPr>
          <p:cNvSpPr/>
          <p:nvPr/>
        </p:nvSpPr>
        <p:spPr>
          <a:xfrm rot="5400000">
            <a:off x="1327469" y="3947939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784E17-E837-4B98-DD7E-801C9D3127A7}"/>
              </a:ext>
            </a:extLst>
          </p:cNvPr>
          <p:cNvSpPr/>
          <p:nvPr/>
        </p:nvSpPr>
        <p:spPr>
          <a:xfrm rot="5400000">
            <a:off x="1325485" y="5242019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799DC2-A092-EE4B-1A51-6D2F9859A000}"/>
              </a:ext>
            </a:extLst>
          </p:cNvPr>
          <p:cNvSpPr/>
          <p:nvPr/>
        </p:nvSpPr>
        <p:spPr>
          <a:xfrm rot="5400000">
            <a:off x="1325485" y="2684883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C82F1EF-7DF9-54A1-551A-89F60D4B2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28C019-B553-08F9-CD00-74EBC62AB94D}"/>
              </a:ext>
            </a:extLst>
          </p:cNvPr>
          <p:cNvSpPr txBox="1"/>
          <p:nvPr/>
        </p:nvSpPr>
        <p:spPr>
          <a:xfrm>
            <a:off x="1100757" y="1658807"/>
            <a:ext cx="94384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Exemplos de RNF (Sistema de Imóveis)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646823364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Métricas para RNF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C82F1EF-7DF9-54A1-551A-89F60D4B2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sp>
        <p:nvSpPr>
          <p:cNvPr id="2" name="Google Shape;558;p19">
            <a:extLst>
              <a:ext uri="{FF2B5EF4-FFF2-40B4-BE49-F238E27FC236}">
                <a16:creationId xmlns:a16="http://schemas.microsoft.com/office/drawing/2014/main" id="{90CCE2F8-BF17-56B3-EED7-2A35FD2B7CEF}"/>
              </a:ext>
            </a:extLst>
          </p:cNvPr>
          <p:cNvSpPr txBox="1">
            <a:spLocks noGrp="1"/>
          </p:cNvSpPr>
          <p:nvPr/>
        </p:nvSpPr>
        <p:spPr>
          <a:xfrm>
            <a:off x="961825" y="1789398"/>
            <a:ext cx="4677961" cy="3823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rgbClr val="8989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Velocidade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  . Transações por segundo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  . Tempo de resposta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  . Tempo de atualização de tela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rgbClr val="8989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Facilidade de uso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  . Tempo gasto em treinamento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  . Número de frames de ajuda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1400" b="1" i="0" u="none" strike="noStrike" kern="0" cap="none" spc="0" normalizeH="0" baseline="0" noProof="0" dirty="0">
              <a:ln>
                <a:noFill/>
              </a:ln>
              <a:solidFill>
                <a:srgbClr val="80359B"/>
              </a:solidFill>
              <a:effectLst/>
              <a:uLnTx/>
              <a:uFillTx/>
              <a:latin typeface="Miriam Libre" panose="00000500000000000000" pitchFamily="2" charset="-79"/>
              <a:cs typeface="Miriam Libre" panose="00000500000000000000" pitchFamily="2" charset="-79"/>
              <a:sym typeface="Barlow Light"/>
            </a:endParaRPr>
          </a:p>
        </p:txBody>
      </p:sp>
      <p:sp>
        <p:nvSpPr>
          <p:cNvPr id="6" name="CaixaDeTexto 8">
            <a:extLst>
              <a:ext uri="{FF2B5EF4-FFF2-40B4-BE49-F238E27FC236}">
                <a16:creationId xmlns:a16="http://schemas.microsoft.com/office/drawing/2014/main" id="{B6174AA1-7A68-A74E-13CE-5E93EC1F1F0A}"/>
              </a:ext>
            </a:extLst>
          </p:cNvPr>
          <p:cNvSpPr txBox="1"/>
          <p:nvPr/>
        </p:nvSpPr>
        <p:spPr>
          <a:xfrm>
            <a:off x="5998792" y="1817975"/>
            <a:ext cx="4839207" cy="4512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rgbClr val="8989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Confiabilidade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  . Tempo médio de falha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  . Probabilidade de indisponibilidade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  . Taxa de ocorrência de falhas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  . Taxa de disponibilidade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endParaRPr kumimoji="0" lang="pt-BR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Barlow Light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rgbClr val="8989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Robustez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  . Tempo de reinício após uma falha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  . Porcentagem de eventos que causam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     falhas no sistema</a:t>
            </a:r>
            <a:endParaRPr kumimoji="0" lang="pt-BR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8" name="Retângulo 9">
            <a:extLst>
              <a:ext uri="{FF2B5EF4-FFF2-40B4-BE49-F238E27FC236}">
                <a16:creationId xmlns:a16="http://schemas.microsoft.com/office/drawing/2014/main" id="{11676EC8-B601-7193-0784-64D22A3ACFA6}"/>
              </a:ext>
            </a:extLst>
          </p:cNvPr>
          <p:cNvSpPr/>
          <p:nvPr/>
        </p:nvSpPr>
        <p:spPr>
          <a:xfrm>
            <a:off x="878680" y="1789398"/>
            <a:ext cx="4787141" cy="1938085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112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9" name="Retângulo 10">
            <a:extLst>
              <a:ext uri="{FF2B5EF4-FFF2-40B4-BE49-F238E27FC236}">
                <a16:creationId xmlns:a16="http://schemas.microsoft.com/office/drawing/2014/main" id="{915DAAA7-F753-6C88-8CA9-3C9E08859479}"/>
              </a:ext>
            </a:extLst>
          </p:cNvPr>
          <p:cNvSpPr/>
          <p:nvPr/>
        </p:nvSpPr>
        <p:spPr>
          <a:xfrm>
            <a:off x="5972757" y="1786201"/>
            <a:ext cx="4677960" cy="2401936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112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0" name="Retângulo 12">
            <a:extLst>
              <a:ext uri="{FF2B5EF4-FFF2-40B4-BE49-F238E27FC236}">
                <a16:creationId xmlns:a16="http://schemas.microsoft.com/office/drawing/2014/main" id="{E25B3363-57D9-8F74-92F6-1D3F33FC57EB}"/>
              </a:ext>
            </a:extLst>
          </p:cNvPr>
          <p:cNvSpPr/>
          <p:nvPr/>
        </p:nvSpPr>
        <p:spPr>
          <a:xfrm>
            <a:off x="5972755" y="4561712"/>
            <a:ext cx="4894862" cy="1957918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112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Retângulo 13">
            <a:extLst>
              <a:ext uri="{FF2B5EF4-FFF2-40B4-BE49-F238E27FC236}">
                <a16:creationId xmlns:a16="http://schemas.microsoft.com/office/drawing/2014/main" id="{D694CD0D-C9EA-A1D5-1DF4-3D2658E6576E}"/>
              </a:ext>
            </a:extLst>
          </p:cNvPr>
          <p:cNvSpPr/>
          <p:nvPr/>
        </p:nvSpPr>
        <p:spPr>
          <a:xfrm>
            <a:off x="878680" y="4348352"/>
            <a:ext cx="4787140" cy="1564768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112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5067075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Não Funcionais (RNF)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C82F1EF-7DF9-54A1-551A-89F60D4B2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pic>
        <p:nvPicPr>
          <p:cNvPr id="3" name="Imagem 3">
            <a:extLst>
              <a:ext uri="{FF2B5EF4-FFF2-40B4-BE49-F238E27FC236}">
                <a16:creationId xmlns:a16="http://schemas.microsoft.com/office/drawing/2014/main" id="{8E8E30B8-2C55-020D-2726-0A85D72E7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contras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515" y="1688804"/>
            <a:ext cx="10178097" cy="426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55293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- Exemplos Lúdicos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11C464-8EBA-55CB-00E2-B36A53068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590" y="459704"/>
            <a:ext cx="870041" cy="870041"/>
          </a:xfrm>
          <a:prstGeom prst="rect">
            <a:avLst/>
          </a:prstGeom>
        </p:spPr>
      </p:pic>
      <p:pic>
        <p:nvPicPr>
          <p:cNvPr id="12" name="Imagem 9">
            <a:extLst>
              <a:ext uri="{FF2B5EF4-FFF2-40B4-BE49-F238E27FC236}">
                <a16:creationId xmlns:a16="http://schemas.microsoft.com/office/drawing/2014/main" id="{CA35E51C-D6DE-5790-E9BD-CD4CEBE20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3591" y="2298020"/>
            <a:ext cx="2356683" cy="2900533"/>
          </a:xfrm>
          <a:prstGeom prst="rect">
            <a:avLst/>
          </a:prstGeom>
        </p:spPr>
      </p:pic>
      <p:sp>
        <p:nvSpPr>
          <p:cNvPr id="13" name="Google Shape;558;p19">
            <a:extLst>
              <a:ext uri="{FF2B5EF4-FFF2-40B4-BE49-F238E27FC236}">
                <a16:creationId xmlns:a16="http://schemas.microsoft.com/office/drawing/2014/main" id="{FBD3D788-1D8E-216C-FBF4-67C80239D0B6}"/>
              </a:ext>
            </a:extLst>
          </p:cNvPr>
          <p:cNvSpPr txBox="1">
            <a:spLocks noGrp="1"/>
          </p:cNvSpPr>
          <p:nvPr/>
        </p:nvSpPr>
        <p:spPr>
          <a:xfrm>
            <a:off x="4010588" y="1518248"/>
            <a:ext cx="5011492" cy="49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b="1" i="0" u="none" strike="noStrike" kern="0" cap="none" spc="0" normalizeH="0" baseline="0" noProof="0" dirty="0">
                <a:ln>
                  <a:noFill/>
                </a:ln>
                <a:solidFill>
                  <a:srgbClr val="8989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Requisitos Funcionais (RF)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94EBEF-7886-F980-7520-9C4C8FFB863B}"/>
              </a:ext>
            </a:extLst>
          </p:cNvPr>
          <p:cNvSpPr txBox="1"/>
          <p:nvPr/>
        </p:nvSpPr>
        <p:spPr>
          <a:xfrm>
            <a:off x="3928317" y="2141097"/>
            <a:ext cx="711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RF01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A caneta deve permitir que o usuário escreva em papel.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3AB564-8318-F216-F26D-2F374725EB03}"/>
              </a:ext>
            </a:extLst>
          </p:cNvPr>
          <p:cNvSpPr txBox="1"/>
          <p:nvPr/>
        </p:nvSpPr>
        <p:spPr>
          <a:xfrm>
            <a:off x="3928318" y="2601342"/>
            <a:ext cx="647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RF02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A caneta deve ter um sistema retrátil para a ponta.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D41DC-B3F6-D698-7F07-3E80A28433F2}"/>
              </a:ext>
            </a:extLst>
          </p:cNvPr>
          <p:cNvSpPr txBox="1"/>
          <p:nvPr/>
        </p:nvSpPr>
        <p:spPr>
          <a:xfrm>
            <a:off x="3928318" y="3098781"/>
            <a:ext cx="6475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RF03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A caneta deve possuir um mecanismo que possibilite a substituição da carga de tinta. </a:t>
            </a:r>
          </a:p>
        </p:txBody>
      </p:sp>
      <p:sp>
        <p:nvSpPr>
          <p:cNvPr id="17" name="Google Shape;558;p19">
            <a:extLst>
              <a:ext uri="{FF2B5EF4-FFF2-40B4-BE49-F238E27FC236}">
                <a16:creationId xmlns:a16="http://schemas.microsoft.com/office/drawing/2014/main" id="{2AD4ABE6-5E7F-FAEA-91FA-EB0B5BBCD184}"/>
              </a:ext>
            </a:extLst>
          </p:cNvPr>
          <p:cNvSpPr txBox="1">
            <a:spLocks noGrp="1"/>
          </p:cNvSpPr>
          <p:nvPr/>
        </p:nvSpPr>
        <p:spPr>
          <a:xfrm>
            <a:off x="4010588" y="3950039"/>
            <a:ext cx="5011492" cy="49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b="1" i="0" u="none" strike="noStrike" kern="0" cap="none" spc="0" normalizeH="0" baseline="0" noProof="0" dirty="0">
                <a:ln>
                  <a:noFill/>
                </a:ln>
                <a:solidFill>
                  <a:srgbClr val="8989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Requisitos Não Funcionais (RNF)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07B0A0-94ED-F037-6B9D-F9B6D084DFE9}"/>
              </a:ext>
            </a:extLst>
          </p:cNvPr>
          <p:cNvSpPr txBox="1"/>
          <p:nvPr/>
        </p:nvSpPr>
        <p:spPr>
          <a:xfrm>
            <a:off x="3928318" y="4613770"/>
            <a:ext cx="677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RNF01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A tinta deve secar em no máximo 5 segundos.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53BCCE-6A2F-C962-CBFE-190487544F15}"/>
              </a:ext>
            </a:extLst>
          </p:cNvPr>
          <p:cNvSpPr txBox="1"/>
          <p:nvPr/>
        </p:nvSpPr>
        <p:spPr>
          <a:xfrm>
            <a:off x="3928317" y="5077780"/>
            <a:ext cx="6988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RNF02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A caneta deve pesar menos de 20 gramas.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A78FB-5553-2BB7-A649-CE22700BFDE8}"/>
              </a:ext>
            </a:extLst>
          </p:cNvPr>
          <p:cNvSpPr txBox="1"/>
          <p:nvPr/>
        </p:nvSpPr>
        <p:spPr>
          <a:xfrm>
            <a:off x="3928318" y="5531630"/>
            <a:ext cx="684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RNF03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A caneta deve ser confortável para uso prolongado. </a:t>
            </a:r>
          </a:p>
        </p:txBody>
      </p:sp>
    </p:spTree>
    <p:extLst>
      <p:ext uri="{BB962C8B-B14F-4D97-AF65-F5344CB8AC3E}">
        <p14:creationId xmlns:p14="http://schemas.microsoft.com/office/powerpoint/2010/main" val="44117004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  <p:bldP spid="19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3">
            <a:extLst>
              <a:ext uri="{FF2B5EF4-FFF2-40B4-BE49-F238E27FC236}">
                <a16:creationId xmlns:a16="http://schemas.microsoft.com/office/drawing/2014/main" id="{E001F56F-D9DD-53EC-0004-B2ED3769C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5052" y="2578437"/>
            <a:ext cx="2405222" cy="24792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- Exemplos Lúdicos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A11C464-8EBA-55CB-00E2-B36A53068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6590" y="459704"/>
            <a:ext cx="870041" cy="870041"/>
          </a:xfrm>
          <a:prstGeom prst="rect">
            <a:avLst/>
          </a:prstGeom>
        </p:spPr>
      </p:pic>
      <p:sp>
        <p:nvSpPr>
          <p:cNvPr id="13" name="Google Shape;558;p19">
            <a:extLst>
              <a:ext uri="{FF2B5EF4-FFF2-40B4-BE49-F238E27FC236}">
                <a16:creationId xmlns:a16="http://schemas.microsoft.com/office/drawing/2014/main" id="{FBD3D788-1D8E-216C-FBF4-67C80239D0B6}"/>
              </a:ext>
            </a:extLst>
          </p:cNvPr>
          <p:cNvSpPr txBox="1">
            <a:spLocks noGrp="1"/>
          </p:cNvSpPr>
          <p:nvPr/>
        </p:nvSpPr>
        <p:spPr>
          <a:xfrm>
            <a:off x="4010588" y="1518248"/>
            <a:ext cx="5011492" cy="49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b="1" i="0" u="none" strike="noStrike" kern="0" cap="none" spc="0" normalizeH="0" baseline="0" noProof="0" dirty="0">
                <a:ln>
                  <a:noFill/>
                </a:ln>
                <a:solidFill>
                  <a:srgbClr val="8989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Requisitos Funcionais (RF)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94EBEF-7886-F980-7520-9C4C8FFB863B}"/>
              </a:ext>
            </a:extLst>
          </p:cNvPr>
          <p:cNvSpPr txBox="1"/>
          <p:nvPr/>
        </p:nvSpPr>
        <p:spPr>
          <a:xfrm>
            <a:off x="3928317" y="2141097"/>
            <a:ext cx="711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RF01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- O elevador deve transportar pessoas aos andares.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3AB564-8318-F216-F26D-2F374725EB03}"/>
              </a:ext>
            </a:extLst>
          </p:cNvPr>
          <p:cNvSpPr txBox="1"/>
          <p:nvPr/>
        </p:nvSpPr>
        <p:spPr>
          <a:xfrm>
            <a:off x="3928318" y="2601342"/>
            <a:ext cx="647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RF02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O elevador deve abrir e fechar automaticamente.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D41DC-B3F6-D698-7F07-3E80A28433F2}"/>
              </a:ext>
            </a:extLst>
          </p:cNvPr>
          <p:cNvSpPr txBox="1"/>
          <p:nvPr/>
        </p:nvSpPr>
        <p:spPr>
          <a:xfrm>
            <a:off x="3928318" y="3098781"/>
            <a:ext cx="6475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RF03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O elevador deve parar em um andar quando um botão de chamada for pressionado. </a:t>
            </a:r>
          </a:p>
        </p:txBody>
      </p:sp>
      <p:sp>
        <p:nvSpPr>
          <p:cNvPr id="17" name="Google Shape;558;p19">
            <a:extLst>
              <a:ext uri="{FF2B5EF4-FFF2-40B4-BE49-F238E27FC236}">
                <a16:creationId xmlns:a16="http://schemas.microsoft.com/office/drawing/2014/main" id="{2AD4ABE6-5E7F-FAEA-91FA-EB0B5BBCD184}"/>
              </a:ext>
            </a:extLst>
          </p:cNvPr>
          <p:cNvSpPr txBox="1">
            <a:spLocks noGrp="1"/>
          </p:cNvSpPr>
          <p:nvPr/>
        </p:nvSpPr>
        <p:spPr>
          <a:xfrm>
            <a:off x="4010588" y="3950039"/>
            <a:ext cx="5011492" cy="49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None/>
              <a:tabLst/>
              <a:defRPr/>
            </a:pPr>
            <a:r>
              <a:rPr kumimoji="0" lang="pt-BR" b="1" i="0" u="none" strike="noStrike" kern="0" cap="none" spc="0" normalizeH="0" baseline="0" noProof="0" dirty="0">
                <a:ln>
                  <a:noFill/>
                </a:ln>
                <a:solidFill>
                  <a:srgbClr val="8989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Barlow Light"/>
              </a:rPr>
              <a:t>Requisitos Não Funcionais (RNF)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07B0A0-94ED-F037-6B9D-F9B6D084DFE9}"/>
              </a:ext>
            </a:extLst>
          </p:cNvPr>
          <p:cNvSpPr txBox="1"/>
          <p:nvPr/>
        </p:nvSpPr>
        <p:spPr>
          <a:xfrm>
            <a:off x="3928318" y="4613770"/>
            <a:ext cx="677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RNF01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O elevador deve transportar até 10 pessoas ou 800kg.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53BCCE-6A2F-C962-CBFE-190487544F15}"/>
              </a:ext>
            </a:extLst>
          </p:cNvPr>
          <p:cNvSpPr txBox="1"/>
          <p:nvPr/>
        </p:nvSpPr>
        <p:spPr>
          <a:xfrm>
            <a:off x="3928317" y="5077780"/>
            <a:ext cx="6988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RNF02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O tempo de espera para o elevador chegar deve ser de no máximo 30 segundos em horários de pico.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A78FB-5553-2BB7-A649-CE22700BFDE8}"/>
              </a:ext>
            </a:extLst>
          </p:cNvPr>
          <p:cNvSpPr txBox="1"/>
          <p:nvPr/>
        </p:nvSpPr>
        <p:spPr>
          <a:xfrm>
            <a:off x="3928318" y="5818789"/>
            <a:ext cx="6841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RNF03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O elevador deve ser silencioso, com níveis de ruído abaixo de 50 decibéis. </a:t>
            </a:r>
          </a:p>
        </p:txBody>
      </p:sp>
    </p:spTree>
    <p:extLst>
      <p:ext uri="{BB962C8B-B14F-4D97-AF65-F5344CB8AC3E}">
        <p14:creationId xmlns:p14="http://schemas.microsoft.com/office/powerpoint/2010/main" val="344642214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3750080" y="3042030"/>
            <a:ext cx="6517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Engenharia de Software</a:t>
            </a:r>
          </a:p>
        </p:txBody>
      </p:sp>
      <p:grpSp>
        <p:nvGrpSpPr>
          <p:cNvPr id="12" name="Google Shape;394;p38">
            <a:extLst>
              <a:ext uri="{FF2B5EF4-FFF2-40B4-BE49-F238E27FC236}">
                <a16:creationId xmlns:a16="http://schemas.microsoft.com/office/drawing/2014/main" id="{69975876-2DDA-6D66-A24D-982AA0162413}"/>
              </a:ext>
            </a:extLst>
          </p:cNvPr>
          <p:cNvGrpSpPr/>
          <p:nvPr/>
        </p:nvGrpSpPr>
        <p:grpSpPr>
          <a:xfrm>
            <a:off x="10484787" y="725864"/>
            <a:ext cx="825628" cy="104416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13" name="Google Shape;395;p38">
              <a:extLst>
                <a:ext uri="{FF2B5EF4-FFF2-40B4-BE49-F238E27FC236}">
                  <a16:creationId xmlns:a16="http://schemas.microsoft.com/office/drawing/2014/main" id="{7FEFD609-63D6-D06D-5086-F9C5EF2431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6;p38">
              <a:extLst>
                <a:ext uri="{FF2B5EF4-FFF2-40B4-BE49-F238E27FC236}">
                  <a16:creationId xmlns:a16="http://schemas.microsoft.com/office/drawing/2014/main" id="{360EC6DD-B97D-E1FE-53CB-746158A68D18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7;p38">
              <a:extLst>
                <a:ext uri="{FF2B5EF4-FFF2-40B4-BE49-F238E27FC236}">
                  <a16:creationId xmlns:a16="http://schemas.microsoft.com/office/drawing/2014/main" id="{EB888627-DEC5-84ED-2CB5-1D46DAC3185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127D451F-60C5-D90F-BDC8-80606FDF959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5688A3E6-36C5-FC9B-B5DD-A968D6BC92B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AFFDBAF9-3A2B-2DE0-CDBA-81BDA9EE0E4C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53C1041-9743-A87D-530C-B72966015919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80FD8EE-077F-414D-B575-C58E2627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A48624-1AC6-D13D-1BA8-9359A792B11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239670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836;p13">
            <a:extLst>
              <a:ext uri="{FF2B5EF4-FFF2-40B4-BE49-F238E27FC236}">
                <a16:creationId xmlns:a16="http://schemas.microsoft.com/office/drawing/2014/main" id="{9199CBC9-9442-4371-9793-BFDC992591B4}"/>
              </a:ext>
            </a:extLst>
          </p:cNvPr>
          <p:cNvSpPr txBox="1">
            <a:spLocks/>
          </p:cNvSpPr>
          <p:nvPr/>
        </p:nvSpPr>
        <p:spPr>
          <a:xfrm>
            <a:off x="3958288" y="2248162"/>
            <a:ext cx="6237061" cy="263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DÚVIDAS? </a:t>
            </a:r>
          </a:p>
          <a:p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PERGUNTAS?</a:t>
            </a:r>
          </a:p>
          <a:p>
            <a:pPr algn="r"/>
            <a:endParaRPr lang="pt-BR" sz="3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830ED1-6967-8EE0-1743-4AE7973C2C9B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984C3-2432-F2F8-07A8-28715AABE84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140728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FE222-EF3D-F0BA-9FFE-9766F80F5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1C6F5D-0958-6F77-E65F-DFDA2EBCE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6725" y="403590"/>
            <a:ext cx="1127377" cy="99258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1165151" y="1028705"/>
            <a:ext cx="9008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 II 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(Documento de Requisitos)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533988" y="1477355"/>
            <a:ext cx="822277" cy="127083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5">
            <a:extLst>
              <a:ext uri="{FF2B5EF4-FFF2-40B4-BE49-F238E27FC236}">
                <a16:creationId xmlns:a16="http://schemas.microsoft.com/office/drawing/2014/main" id="{B2647845-39E2-DACD-3014-BC900850E97D}"/>
              </a:ext>
            </a:extLst>
          </p:cNvPr>
          <p:cNvSpPr txBox="1"/>
          <p:nvPr/>
        </p:nvSpPr>
        <p:spPr>
          <a:xfrm>
            <a:off x="1185468" y="2513342"/>
            <a:ext cx="98910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 algn="just">
              <a:buNone/>
            </a:pP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equipes (SA), listar no mínimo 5 requisitos funcionais de sistema e 3 requisitos não-funcionais para o projeto / aplicação de Situação de Aprendizagem. Elaborar documento de requisitos (prévio) contendo essas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2152071298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Engenharia de Software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5956FB-717B-9D74-62CF-2C60CF3CDBBD}"/>
              </a:ext>
            </a:extLst>
          </p:cNvPr>
          <p:cNvSpPr/>
          <p:nvPr/>
        </p:nvSpPr>
        <p:spPr>
          <a:xfrm rot="5400000">
            <a:off x="1635238" y="4414225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E7CB75-1D8A-DDFB-14F5-0D6A573734BD}"/>
              </a:ext>
            </a:extLst>
          </p:cNvPr>
          <p:cNvSpPr/>
          <p:nvPr/>
        </p:nvSpPr>
        <p:spPr>
          <a:xfrm rot="5400000">
            <a:off x="1631374" y="4904373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9471AF-17BD-101F-EE7E-4B2EE7CE461E}"/>
              </a:ext>
            </a:extLst>
          </p:cNvPr>
          <p:cNvSpPr/>
          <p:nvPr/>
        </p:nvSpPr>
        <p:spPr>
          <a:xfrm rot="5400000">
            <a:off x="1631374" y="5444231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Google Shape;3851;p15">
            <a:extLst>
              <a:ext uri="{FF2B5EF4-FFF2-40B4-BE49-F238E27FC236}">
                <a16:creationId xmlns:a16="http://schemas.microsoft.com/office/drawing/2014/main" id="{3102FB67-D0E3-152C-7DCE-535B5B86886E}"/>
              </a:ext>
            </a:extLst>
          </p:cNvPr>
          <p:cNvSpPr txBox="1">
            <a:spLocks/>
          </p:cNvSpPr>
          <p:nvPr/>
        </p:nvSpPr>
        <p:spPr>
          <a:xfrm>
            <a:off x="1268628" y="1652893"/>
            <a:ext cx="9272606" cy="1410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just">
              <a:buNone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uma disciplina de engenharia que está relacionada com todos os aspectos da produção de software, desde os estágios iniciais da especificação até a manutenção </a:t>
            </a:r>
            <a:r>
              <a:rPr lang="pt-BR" sz="2200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(Sommerville)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F78F9-2368-619E-D291-E720D490B42F}"/>
              </a:ext>
            </a:extLst>
          </p:cNvPr>
          <p:cNvSpPr txBox="1"/>
          <p:nvPr/>
        </p:nvSpPr>
        <p:spPr>
          <a:xfrm>
            <a:off x="1296908" y="3486858"/>
            <a:ext cx="71872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Propõe ferramentas, técnicas e processos para: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7B2D48-4498-8038-AF93-2E446E16F80E}"/>
              </a:ext>
            </a:extLst>
          </p:cNvPr>
          <p:cNvSpPr txBox="1"/>
          <p:nvPr/>
        </p:nvSpPr>
        <p:spPr>
          <a:xfrm>
            <a:off x="1919976" y="4269485"/>
            <a:ext cx="927260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entender qual o problema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e as necessidades do sistema.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produzir uma solução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adequada para o problema.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considerar restrições 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de desenvolvimento e recursos.</a:t>
            </a:r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5FA581D-992C-887F-B32C-70BFD35BB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09084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Engenharia de Software</a:t>
            </a:r>
          </a:p>
        </p:txBody>
      </p:sp>
      <p:pic>
        <p:nvPicPr>
          <p:cNvPr id="3" name="Imagem 3">
            <a:extLst>
              <a:ext uri="{FF2B5EF4-FFF2-40B4-BE49-F238E27FC236}">
                <a16:creationId xmlns:a16="http://schemas.microsoft.com/office/drawing/2014/main" id="{6AB03432-12A1-D549-6FFE-0F20499B2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6" y="3026875"/>
            <a:ext cx="9001932" cy="2871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063160-D01F-75C1-2C8E-AF0D36B40A2F}"/>
              </a:ext>
            </a:extLst>
          </p:cNvPr>
          <p:cNvSpPr txBox="1"/>
          <p:nvPr/>
        </p:nvSpPr>
        <p:spPr>
          <a:xfrm>
            <a:off x="1259510" y="1639956"/>
            <a:ext cx="58671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Camadas da Engenharia de Software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BDE647A-6AC8-E331-9240-81A86CCB4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6590" y="459704"/>
            <a:ext cx="870041" cy="87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06925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SWEBOK</a:t>
            </a:r>
          </a:p>
        </p:txBody>
      </p:sp>
      <p:sp>
        <p:nvSpPr>
          <p:cNvPr id="2" name="Google Shape;3851;p15">
            <a:extLst>
              <a:ext uri="{FF2B5EF4-FFF2-40B4-BE49-F238E27FC236}">
                <a16:creationId xmlns:a16="http://schemas.microsoft.com/office/drawing/2014/main" id="{3102FB67-D0E3-152C-7DCE-535B5B86886E}"/>
              </a:ext>
            </a:extLst>
          </p:cNvPr>
          <p:cNvSpPr txBox="1">
            <a:spLocks/>
          </p:cNvSpPr>
          <p:nvPr/>
        </p:nvSpPr>
        <p:spPr>
          <a:xfrm>
            <a:off x="1268628" y="1652892"/>
            <a:ext cx="6140840" cy="405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just">
              <a:buNone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SWEBOK foi um documento criado sob o patrocínio da IEEE Computer Society e publicado pela mesma </a:t>
            </a:r>
            <a:r>
              <a:rPr lang="pt-BR" sz="2200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 a finalidade de servir de referência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assuntos considerados, de forma generalizada pela comunidade, como pertinentes a </a:t>
            </a:r>
            <a:r>
              <a:rPr lang="pt-BR" sz="2200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área de Engenharia de Software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auxiliando os engenheiros e desenvolvedores de software na sua criação, manutenção, qualidade e precisão.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D5FA581D-992C-887F-B32C-70BFD35BB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7" y="422942"/>
            <a:ext cx="772009" cy="943566"/>
          </a:xfrm>
          <a:prstGeom prst="rect">
            <a:avLst/>
          </a:prstGeom>
        </p:spPr>
      </p:pic>
      <p:pic>
        <p:nvPicPr>
          <p:cNvPr id="3" name="Imagem 14">
            <a:extLst>
              <a:ext uri="{FF2B5EF4-FFF2-40B4-BE49-F238E27FC236}">
                <a16:creationId xmlns:a16="http://schemas.microsoft.com/office/drawing/2014/main" id="{58ABE98E-ED08-0235-2EE6-C4E44906F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6000" contrast="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12924" y="1898287"/>
            <a:ext cx="2813121" cy="405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71467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SWEBOK</a:t>
            </a:r>
          </a:p>
        </p:txBody>
      </p:sp>
      <p:sp>
        <p:nvSpPr>
          <p:cNvPr id="2" name="Google Shape;3851;p15">
            <a:extLst>
              <a:ext uri="{FF2B5EF4-FFF2-40B4-BE49-F238E27FC236}">
                <a16:creationId xmlns:a16="http://schemas.microsoft.com/office/drawing/2014/main" id="{3102FB67-D0E3-152C-7DCE-535B5B86886E}"/>
              </a:ext>
            </a:extLst>
          </p:cNvPr>
          <p:cNvSpPr txBox="1">
            <a:spLocks/>
          </p:cNvSpPr>
          <p:nvPr/>
        </p:nvSpPr>
        <p:spPr>
          <a:xfrm>
            <a:off x="1268628" y="1511488"/>
            <a:ext cx="4953063" cy="683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just">
              <a:buNone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 desenvolvido com o objetivo 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89B6F-6CA4-0C8A-F26F-71AE9F6E11BA}"/>
              </a:ext>
            </a:extLst>
          </p:cNvPr>
          <p:cNvSpPr txBox="1"/>
          <p:nvPr/>
        </p:nvSpPr>
        <p:spPr>
          <a:xfrm>
            <a:off x="1863816" y="2322068"/>
            <a:ext cx="851509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Promover uma </a:t>
            </a:r>
            <a:r>
              <a:rPr lang="pt-BR" sz="22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visão sólida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da engenharia de software no mundo.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Delimitar as </a:t>
            </a:r>
            <a:r>
              <a:rPr lang="pt-BR" sz="22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fronteiras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 entre a engenharia de software e as outras disciplinas relacionadas.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Caracterizar o </a:t>
            </a:r>
            <a:r>
              <a:rPr lang="pt-BR" sz="22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conteúdo da disciplina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de engenharia de software.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Classificar em </a:t>
            </a:r>
            <a:r>
              <a:rPr lang="pt-BR" sz="22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tópicos as áreas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de conhecimento.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Prover uma </a:t>
            </a:r>
            <a:r>
              <a:rPr lang="pt-BR" sz="22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fundação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 </a:t>
            </a:r>
            <a:r>
              <a:rPr lang="pt-BR" sz="22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para o desenvolvimento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de currículos, certificações individuais e licenciamentos de material.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82AC6-21D6-EC61-F90A-EE7CE155DBCD}"/>
              </a:ext>
            </a:extLst>
          </p:cNvPr>
          <p:cNvSpPr/>
          <p:nvPr/>
        </p:nvSpPr>
        <p:spPr>
          <a:xfrm rot="5400000">
            <a:off x="1574557" y="2588089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9C04B0-C1DE-F63E-D516-7C9A428C232B}"/>
              </a:ext>
            </a:extLst>
          </p:cNvPr>
          <p:cNvSpPr/>
          <p:nvPr/>
        </p:nvSpPr>
        <p:spPr>
          <a:xfrm rot="5400000">
            <a:off x="1569249" y="3176777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5B716A-4F8D-71F2-5774-3432AF4583DD}"/>
              </a:ext>
            </a:extLst>
          </p:cNvPr>
          <p:cNvSpPr/>
          <p:nvPr/>
        </p:nvSpPr>
        <p:spPr>
          <a:xfrm rot="5400000">
            <a:off x="1569249" y="4093711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FEEE0-F269-42A7-FC3C-107137C86E37}"/>
              </a:ext>
            </a:extLst>
          </p:cNvPr>
          <p:cNvSpPr/>
          <p:nvPr/>
        </p:nvSpPr>
        <p:spPr>
          <a:xfrm rot="5400000">
            <a:off x="1565385" y="4659275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0EF63-C349-5B7E-DFCB-B724F8FDAFBD}"/>
              </a:ext>
            </a:extLst>
          </p:cNvPr>
          <p:cNvSpPr/>
          <p:nvPr/>
        </p:nvSpPr>
        <p:spPr>
          <a:xfrm rot="5400000">
            <a:off x="1565385" y="5246270"/>
            <a:ext cx="173990" cy="17084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7517553-1DD3-034B-579F-D390FA22E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36164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851;p15">
            <a:extLst>
              <a:ext uri="{FF2B5EF4-FFF2-40B4-BE49-F238E27FC236}">
                <a16:creationId xmlns:a16="http://schemas.microsoft.com/office/drawing/2014/main" id="{A8D0F1B5-15B4-59E5-E55C-84B133969F8A}"/>
              </a:ext>
            </a:extLst>
          </p:cNvPr>
          <p:cNvSpPr txBox="1">
            <a:spLocks/>
          </p:cNvSpPr>
          <p:nvPr/>
        </p:nvSpPr>
        <p:spPr>
          <a:xfrm>
            <a:off x="1268628" y="1511488"/>
            <a:ext cx="6385937" cy="683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just">
              <a:buNone/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Propõe 15 áreas de conhecimento básicas: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SWEBOK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7517553-1DD3-034B-579F-D390FA22E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47A3859-EB42-2DB8-6429-506A4AF6576D}"/>
              </a:ext>
            </a:extLst>
          </p:cNvPr>
          <p:cNvSpPr/>
          <p:nvPr/>
        </p:nvSpPr>
        <p:spPr>
          <a:xfrm>
            <a:off x="1386066" y="2431887"/>
            <a:ext cx="3833983" cy="518705"/>
          </a:xfrm>
          <a:prstGeom prst="rect">
            <a:avLst/>
          </a:prstGeom>
          <a:solidFill>
            <a:srgbClr val="535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Fundamentos de  Software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7E2B18-885E-4480-83AD-49143B3023D4}"/>
              </a:ext>
            </a:extLst>
          </p:cNvPr>
          <p:cNvSpPr/>
          <p:nvPr/>
        </p:nvSpPr>
        <p:spPr>
          <a:xfrm>
            <a:off x="1386066" y="4540508"/>
            <a:ext cx="3833983" cy="518705"/>
          </a:xfrm>
          <a:prstGeom prst="rect">
            <a:avLst/>
          </a:prstGeom>
          <a:solidFill>
            <a:srgbClr val="535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Desenvolvimento de  Software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935CC3-B414-C8DF-C3CC-558C878D1EBB}"/>
              </a:ext>
            </a:extLst>
          </p:cNvPr>
          <p:cNvSpPr/>
          <p:nvPr/>
        </p:nvSpPr>
        <p:spPr>
          <a:xfrm>
            <a:off x="6111295" y="2402600"/>
            <a:ext cx="3833983" cy="518705"/>
          </a:xfrm>
          <a:prstGeom prst="rect">
            <a:avLst/>
          </a:prstGeom>
          <a:solidFill>
            <a:srgbClr val="535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Gerenciamento de Software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2BBCC1-4EB0-B587-2B2B-A7880B68516E}"/>
              </a:ext>
            </a:extLst>
          </p:cNvPr>
          <p:cNvSpPr/>
          <p:nvPr/>
        </p:nvSpPr>
        <p:spPr>
          <a:xfrm>
            <a:off x="6111295" y="4540508"/>
            <a:ext cx="3833984" cy="518705"/>
          </a:xfrm>
          <a:prstGeom prst="rect">
            <a:avLst/>
          </a:prstGeom>
          <a:solidFill>
            <a:srgbClr val="535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Práticas Profissionais de  Software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9B9D5C-41B6-8B96-7F3F-A127B2B41F78}"/>
              </a:ext>
            </a:extLst>
          </p:cNvPr>
          <p:cNvSpPr/>
          <p:nvPr/>
        </p:nvSpPr>
        <p:spPr>
          <a:xfrm rot="5400000">
            <a:off x="1623594" y="3205157"/>
            <a:ext cx="106175" cy="10425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D2B5C3-F4D8-8ACC-05E3-8AB993809B96}"/>
              </a:ext>
            </a:extLst>
          </p:cNvPr>
          <p:cNvSpPr/>
          <p:nvPr/>
        </p:nvSpPr>
        <p:spPr>
          <a:xfrm rot="5400000">
            <a:off x="1619730" y="3512425"/>
            <a:ext cx="106175" cy="10425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FC80FC-B3D5-EDC2-2B32-B9E18167E149}"/>
              </a:ext>
            </a:extLst>
          </p:cNvPr>
          <p:cNvSpPr/>
          <p:nvPr/>
        </p:nvSpPr>
        <p:spPr>
          <a:xfrm rot="5400000">
            <a:off x="1619730" y="3845019"/>
            <a:ext cx="106175" cy="10425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Google Shape;3851;p15">
            <a:extLst>
              <a:ext uri="{FF2B5EF4-FFF2-40B4-BE49-F238E27FC236}">
                <a16:creationId xmlns:a16="http://schemas.microsoft.com/office/drawing/2014/main" id="{52718D54-297B-9105-13AF-95DD2016B07E}"/>
              </a:ext>
            </a:extLst>
          </p:cNvPr>
          <p:cNvSpPr txBox="1">
            <a:spLocks/>
          </p:cNvSpPr>
          <p:nvPr/>
        </p:nvSpPr>
        <p:spPr>
          <a:xfrm>
            <a:off x="1724946" y="2930427"/>
            <a:ext cx="3009900" cy="1210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just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da Computação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da Matemática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da Engenharia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01B89F-146B-EAEE-D2D5-CA76150D5DF3}"/>
              </a:ext>
            </a:extLst>
          </p:cNvPr>
          <p:cNvSpPr/>
          <p:nvPr/>
        </p:nvSpPr>
        <p:spPr>
          <a:xfrm rot="5400000">
            <a:off x="1623593" y="5322089"/>
            <a:ext cx="106175" cy="10425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CB412F-F94E-C0C0-AF82-516BECCB05E8}"/>
              </a:ext>
            </a:extLst>
          </p:cNvPr>
          <p:cNvSpPr/>
          <p:nvPr/>
        </p:nvSpPr>
        <p:spPr>
          <a:xfrm rot="5400000">
            <a:off x="1619729" y="5641549"/>
            <a:ext cx="106175" cy="10425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C6B3F7-397C-C162-65E4-E51423374AE7}"/>
              </a:ext>
            </a:extLst>
          </p:cNvPr>
          <p:cNvSpPr/>
          <p:nvPr/>
        </p:nvSpPr>
        <p:spPr>
          <a:xfrm rot="5400000">
            <a:off x="1619729" y="5968047"/>
            <a:ext cx="106175" cy="10425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Google Shape;3851;p15">
            <a:extLst>
              <a:ext uri="{FF2B5EF4-FFF2-40B4-BE49-F238E27FC236}">
                <a16:creationId xmlns:a16="http://schemas.microsoft.com/office/drawing/2014/main" id="{783591E0-EB26-3FB7-F4B5-D73A3B30F62B}"/>
              </a:ext>
            </a:extLst>
          </p:cNvPr>
          <p:cNvSpPr txBox="1">
            <a:spLocks/>
          </p:cNvSpPr>
          <p:nvPr/>
        </p:nvSpPr>
        <p:spPr>
          <a:xfrm>
            <a:off x="1724945" y="5053455"/>
            <a:ext cx="3009900" cy="154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just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de Software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de Software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Construção de Software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 de Software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424246-0138-79BC-19EA-E51ABC4427F8}"/>
              </a:ext>
            </a:extLst>
          </p:cNvPr>
          <p:cNvSpPr/>
          <p:nvPr/>
        </p:nvSpPr>
        <p:spPr>
          <a:xfrm rot="5400000">
            <a:off x="1619728" y="6286932"/>
            <a:ext cx="106175" cy="10425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008F49-E238-6C80-2441-2C996D9D2382}"/>
              </a:ext>
            </a:extLst>
          </p:cNvPr>
          <p:cNvSpPr/>
          <p:nvPr/>
        </p:nvSpPr>
        <p:spPr>
          <a:xfrm rot="5400000">
            <a:off x="6340810" y="3176876"/>
            <a:ext cx="106175" cy="10425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9E484D-B875-3DE5-9638-6FED8458A6F8}"/>
              </a:ext>
            </a:extLst>
          </p:cNvPr>
          <p:cNvSpPr/>
          <p:nvPr/>
        </p:nvSpPr>
        <p:spPr>
          <a:xfrm rot="5400000">
            <a:off x="6336946" y="3484144"/>
            <a:ext cx="106175" cy="10425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4452DE-FAD6-80A4-FECD-F157CE16DE33}"/>
              </a:ext>
            </a:extLst>
          </p:cNvPr>
          <p:cNvSpPr/>
          <p:nvPr/>
        </p:nvSpPr>
        <p:spPr>
          <a:xfrm rot="5400000">
            <a:off x="6336946" y="3816738"/>
            <a:ext cx="106175" cy="10425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Google Shape;3851;p15">
            <a:extLst>
              <a:ext uri="{FF2B5EF4-FFF2-40B4-BE49-F238E27FC236}">
                <a16:creationId xmlns:a16="http://schemas.microsoft.com/office/drawing/2014/main" id="{6AC645FA-2EE1-25A3-9C32-116E7ED757A5}"/>
              </a:ext>
            </a:extLst>
          </p:cNvPr>
          <p:cNvSpPr txBox="1">
            <a:spLocks/>
          </p:cNvSpPr>
          <p:nvPr/>
        </p:nvSpPr>
        <p:spPr>
          <a:xfrm>
            <a:off x="6442161" y="2902146"/>
            <a:ext cx="3276873" cy="154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just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Manutenção de Software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Configuração de Gerenciamento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Engenharia de Gerenciamento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Engenharia de Processo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ABFEB0-0475-C7DD-848C-64E5BFAF8E3A}"/>
              </a:ext>
            </a:extLst>
          </p:cNvPr>
          <p:cNvSpPr/>
          <p:nvPr/>
        </p:nvSpPr>
        <p:spPr>
          <a:xfrm rot="5400000">
            <a:off x="6340809" y="5322089"/>
            <a:ext cx="106175" cy="10425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DC48E8-BAF9-677F-C890-B229B2A93877}"/>
              </a:ext>
            </a:extLst>
          </p:cNvPr>
          <p:cNvSpPr/>
          <p:nvPr/>
        </p:nvSpPr>
        <p:spPr>
          <a:xfrm rot="5400000">
            <a:off x="6336945" y="5641549"/>
            <a:ext cx="106175" cy="10425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B5C362-C88C-F608-3DCA-0E901403C8B1}"/>
              </a:ext>
            </a:extLst>
          </p:cNvPr>
          <p:cNvSpPr/>
          <p:nvPr/>
        </p:nvSpPr>
        <p:spPr>
          <a:xfrm rot="5400000">
            <a:off x="6336945" y="5968047"/>
            <a:ext cx="106175" cy="10425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Google Shape;3851;p15">
            <a:extLst>
              <a:ext uri="{FF2B5EF4-FFF2-40B4-BE49-F238E27FC236}">
                <a16:creationId xmlns:a16="http://schemas.microsoft.com/office/drawing/2014/main" id="{3FDEABDA-E026-799A-C7B2-CE181CFB819D}"/>
              </a:ext>
            </a:extLst>
          </p:cNvPr>
          <p:cNvSpPr txBox="1">
            <a:spLocks/>
          </p:cNvSpPr>
          <p:nvPr/>
        </p:nvSpPr>
        <p:spPr>
          <a:xfrm>
            <a:off x="6442161" y="5053455"/>
            <a:ext cx="3009900" cy="154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just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Engenharia de Economia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Qualidade de Software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Engenharia de Métodos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Práticas Profissionais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372185-7330-262B-F1C4-2D899FCCDBC8}"/>
              </a:ext>
            </a:extLst>
          </p:cNvPr>
          <p:cNvSpPr/>
          <p:nvPr/>
        </p:nvSpPr>
        <p:spPr>
          <a:xfrm rot="5400000">
            <a:off x="6336944" y="6286932"/>
            <a:ext cx="106175" cy="10425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566135-D869-420F-19E5-B140E6588FB1}"/>
              </a:ext>
            </a:extLst>
          </p:cNvPr>
          <p:cNvSpPr/>
          <p:nvPr/>
        </p:nvSpPr>
        <p:spPr>
          <a:xfrm rot="5400000">
            <a:off x="6338515" y="4148246"/>
            <a:ext cx="106175" cy="104256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077862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836;p13">
            <a:extLst>
              <a:ext uri="{FF2B5EF4-FFF2-40B4-BE49-F238E27FC236}">
                <a16:creationId xmlns:a16="http://schemas.microsoft.com/office/drawing/2014/main" id="{9199CBC9-9442-4371-9793-BFDC992591B4}"/>
              </a:ext>
            </a:extLst>
          </p:cNvPr>
          <p:cNvSpPr txBox="1">
            <a:spLocks/>
          </p:cNvSpPr>
          <p:nvPr/>
        </p:nvSpPr>
        <p:spPr>
          <a:xfrm>
            <a:off x="3958288" y="2248162"/>
            <a:ext cx="6237061" cy="263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DÚVIDAS? </a:t>
            </a:r>
          </a:p>
          <a:p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PERGUNTAS?</a:t>
            </a:r>
          </a:p>
          <a:p>
            <a:pPr algn="r"/>
            <a:endParaRPr lang="pt-BR" sz="3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830ED1-6967-8EE0-1743-4AE7973C2C9B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984C3-2432-F2F8-07A8-28715AABE84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193294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3263</TotalTime>
  <Words>1228</Words>
  <Application>Microsoft Office PowerPoint</Application>
  <PresentationFormat>Widescreen</PresentationFormat>
  <Paragraphs>173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7" baseType="lpstr">
      <vt:lpstr>Arial</vt:lpstr>
      <vt:lpstr>Barlow Light</vt:lpstr>
      <vt:lpstr>Calibri</vt:lpstr>
      <vt:lpstr>Calibri Light</vt:lpstr>
      <vt:lpstr>Miriam Libre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Pixelikas</dc:creator>
  <cp:lastModifiedBy>Professor</cp:lastModifiedBy>
  <cp:revision>55</cp:revision>
  <dcterms:created xsi:type="dcterms:W3CDTF">2024-04-15T17:16:03Z</dcterms:created>
  <dcterms:modified xsi:type="dcterms:W3CDTF">2025-08-29T00:19:46Z</dcterms:modified>
</cp:coreProperties>
</file>