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8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Banc de test pour des</a:t>
            </a:r>
            <a:br>
              <a:rPr lang="fr-CA" dirty="0" smtClean="0"/>
            </a:br>
            <a:r>
              <a:rPr lang="fr-CA" dirty="0" smtClean="0"/>
              <a:t>cellules solaires</a:t>
            </a:r>
            <a:endParaRPr lang="fr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smtClean="0"/>
              <a:t>Frédéric Chassé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94567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DAQ – </a:t>
            </a:r>
            <a:r>
              <a:rPr lang="fr-CA" dirty="0" err="1" smtClean="0"/>
              <a:t>LabJack</a:t>
            </a:r>
            <a:r>
              <a:rPr lang="fr-CA" dirty="0" smtClean="0"/>
              <a:t> U6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299$/unité</a:t>
            </a:r>
          </a:p>
          <a:p>
            <a:pPr lvl="1"/>
            <a:r>
              <a:rPr lang="fr-CA" dirty="0" smtClean="0"/>
              <a:t>+ CB15 Terminal </a:t>
            </a:r>
            <a:r>
              <a:rPr lang="fr-CA" dirty="0" err="1" smtClean="0"/>
              <a:t>Board</a:t>
            </a:r>
            <a:r>
              <a:rPr lang="fr-CA" dirty="0" smtClean="0"/>
              <a:t> (29$/unité)</a:t>
            </a:r>
          </a:p>
          <a:p>
            <a:pPr lvl="1"/>
            <a:r>
              <a:rPr lang="fr-CA" dirty="0" smtClean="0"/>
              <a:t>+ CB37 Terminal </a:t>
            </a:r>
            <a:r>
              <a:rPr lang="fr-CA" dirty="0" err="1" smtClean="0"/>
              <a:t>Board</a:t>
            </a:r>
            <a:r>
              <a:rPr lang="fr-CA" dirty="0" smtClean="0"/>
              <a:t> (39$/unité)</a:t>
            </a:r>
          </a:p>
          <a:p>
            <a:r>
              <a:rPr lang="fr-CA" dirty="0" smtClean="0"/>
              <a:t>20 digital I/O + 14 </a:t>
            </a:r>
            <a:r>
              <a:rPr lang="fr-CA" dirty="0" err="1" smtClean="0"/>
              <a:t>analog</a:t>
            </a:r>
            <a:r>
              <a:rPr lang="fr-CA" dirty="0" smtClean="0"/>
              <a:t> inputs</a:t>
            </a:r>
          </a:p>
          <a:p>
            <a:pPr lvl="1"/>
            <a:r>
              <a:rPr lang="fr-CA" dirty="0" smtClean="0">
                <a:sym typeface="Wingdings" panose="05000000000000000000" pitchFamily="2" charset="2"/>
              </a:rPr>
              <a:t>4 pot (12 I/O) + LED driver (2 I/O) </a:t>
            </a:r>
            <a:r>
              <a:rPr lang="fr-CA" dirty="0">
                <a:sym typeface="Wingdings" panose="05000000000000000000" pitchFamily="2" charset="2"/>
              </a:rPr>
              <a:t> Possibilité de 14 cellules </a:t>
            </a:r>
            <a:r>
              <a:rPr lang="fr-CA" dirty="0" smtClean="0">
                <a:sym typeface="Wingdings" panose="05000000000000000000" pitchFamily="2" charset="2"/>
              </a:rPr>
              <a:t>solaires</a:t>
            </a:r>
          </a:p>
          <a:p>
            <a:r>
              <a:rPr lang="fr-CA" dirty="0" err="1" smtClean="0">
                <a:sym typeface="Wingdings" panose="05000000000000000000" pitchFamily="2" charset="2"/>
              </a:rPr>
              <a:t>Analog</a:t>
            </a:r>
            <a:r>
              <a:rPr lang="fr-CA" dirty="0" smtClean="0">
                <a:sym typeface="Wingdings" panose="05000000000000000000" pitchFamily="2" charset="2"/>
              </a:rPr>
              <a:t> inputs</a:t>
            </a:r>
          </a:p>
          <a:p>
            <a:pPr lvl="1"/>
            <a:r>
              <a:rPr lang="fr-CA" dirty="0" smtClean="0">
                <a:sym typeface="Wingdings" panose="05000000000000000000" pitchFamily="2" charset="2"/>
              </a:rPr>
              <a:t>16-18 bits</a:t>
            </a:r>
          </a:p>
          <a:p>
            <a:pPr lvl="1"/>
            <a:r>
              <a:rPr lang="fr-CA" dirty="0" smtClean="0">
                <a:sym typeface="Wingdings" panose="05000000000000000000" pitchFamily="2" charset="2"/>
              </a:rPr>
              <a:t>±10V</a:t>
            </a:r>
          </a:p>
          <a:p>
            <a:r>
              <a:rPr lang="fr-CA" dirty="0" smtClean="0">
                <a:sym typeface="Wingdings" panose="05000000000000000000" pitchFamily="2" charset="2"/>
              </a:rPr>
              <a:t>Compatible SPI et I</a:t>
            </a:r>
            <a:r>
              <a:rPr lang="fr-CA" baseline="30000" dirty="0" smtClean="0">
                <a:sym typeface="Wingdings" panose="05000000000000000000" pitchFamily="2" charset="2"/>
              </a:rPr>
              <a:t>2</a:t>
            </a:r>
            <a:r>
              <a:rPr lang="fr-CA" dirty="0">
                <a:sym typeface="Wingdings" panose="05000000000000000000" pitchFamily="2" charset="2"/>
              </a:rPr>
              <a:t>C</a:t>
            </a:r>
            <a:endParaRPr lang="fr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735" y="0"/>
            <a:ext cx="4093267" cy="272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09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DAQ – PIC32MX795F512L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34405"/>
            <a:ext cx="8596668" cy="4006957"/>
          </a:xfrm>
        </p:spPr>
        <p:txBody>
          <a:bodyPr/>
          <a:lstStyle/>
          <a:p>
            <a:r>
              <a:rPr lang="fr-CA" dirty="0" smtClean="0"/>
              <a:t>13.59$/unité</a:t>
            </a:r>
          </a:p>
          <a:p>
            <a:r>
              <a:rPr lang="fr-CA" dirty="0" smtClean="0"/>
              <a:t>16 ADC + 4 SPI + 5 I</a:t>
            </a:r>
            <a:r>
              <a:rPr lang="fr-CA" baseline="30000" dirty="0" smtClean="0"/>
              <a:t>2</a:t>
            </a:r>
            <a:r>
              <a:rPr lang="fr-CA" dirty="0" smtClean="0"/>
              <a:t>C </a:t>
            </a:r>
            <a:r>
              <a:rPr lang="fr-CA" dirty="0" smtClean="0">
                <a:sym typeface="Wingdings" panose="05000000000000000000" pitchFamily="2" charset="2"/>
              </a:rPr>
              <a:t> Possibilité de 16 cellules solaires</a:t>
            </a:r>
            <a:endParaRPr lang="fr-CA" dirty="0"/>
          </a:p>
          <a:p>
            <a:r>
              <a:rPr lang="fr-CA" dirty="0" err="1">
                <a:sym typeface="Wingdings" panose="05000000000000000000" pitchFamily="2" charset="2"/>
              </a:rPr>
              <a:t>Analog</a:t>
            </a:r>
            <a:r>
              <a:rPr lang="fr-CA" dirty="0">
                <a:sym typeface="Wingdings" panose="05000000000000000000" pitchFamily="2" charset="2"/>
              </a:rPr>
              <a:t> inputs</a:t>
            </a:r>
            <a:endParaRPr lang="fr-CA" dirty="0"/>
          </a:p>
          <a:p>
            <a:pPr lvl="1"/>
            <a:r>
              <a:rPr lang="fr-CA" dirty="0"/>
              <a:t>10 bits</a:t>
            </a:r>
          </a:p>
          <a:p>
            <a:pPr lvl="1"/>
            <a:r>
              <a:rPr lang="fr-CA" dirty="0"/>
              <a:t>0 – </a:t>
            </a:r>
            <a:r>
              <a:rPr lang="fr-CA" dirty="0" smtClean="0"/>
              <a:t>5V</a:t>
            </a:r>
            <a:endParaRPr lang="fr-CA" dirty="0" smtClean="0">
              <a:sym typeface="Wingdings" panose="05000000000000000000" pitchFamily="2" charset="2"/>
            </a:endParaRPr>
          </a:p>
          <a:p>
            <a:r>
              <a:rPr lang="fr-CA" dirty="0" smtClean="0">
                <a:sym typeface="Wingdings" panose="05000000000000000000" pitchFamily="2" charset="2"/>
              </a:rPr>
              <a:t>6 UART  Communication série avec MATLAB et autres</a:t>
            </a:r>
            <a:endParaRPr lang="fr-CA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558" y="259712"/>
            <a:ext cx="2655949" cy="222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16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Comparaison des DAQ</a:t>
            </a:r>
            <a:endParaRPr lang="fr-CA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369314"/>
              </p:ext>
            </p:extLst>
          </p:nvPr>
        </p:nvGraphicFramePr>
        <p:xfrm>
          <a:off x="153030" y="2176820"/>
          <a:ext cx="11646128" cy="324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532">
                  <a:extLst>
                    <a:ext uri="{9D8B030D-6E8A-4147-A177-3AD203B41FA5}">
                      <a16:colId xmlns:a16="http://schemas.microsoft.com/office/drawing/2014/main" val="1463276187"/>
                    </a:ext>
                  </a:extLst>
                </a:gridCol>
                <a:gridCol w="2911532">
                  <a:extLst>
                    <a:ext uri="{9D8B030D-6E8A-4147-A177-3AD203B41FA5}">
                      <a16:colId xmlns:a16="http://schemas.microsoft.com/office/drawing/2014/main" val="3998255626"/>
                    </a:ext>
                  </a:extLst>
                </a:gridCol>
                <a:gridCol w="2911532">
                  <a:extLst>
                    <a:ext uri="{9D8B030D-6E8A-4147-A177-3AD203B41FA5}">
                      <a16:colId xmlns:a16="http://schemas.microsoft.com/office/drawing/2014/main" val="599466040"/>
                    </a:ext>
                  </a:extLst>
                </a:gridCol>
                <a:gridCol w="2911532">
                  <a:extLst>
                    <a:ext uri="{9D8B030D-6E8A-4147-A177-3AD203B41FA5}">
                      <a16:colId xmlns:a16="http://schemas.microsoft.com/office/drawing/2014/main" val="3121980098"/>
                    </a:ext>
                  </a:extLst>
                </a:gridCol>
              </a:tblGrid>
              <a:tr h="649272"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err="1" smtClean="0"/>
                        <a:t>LabJack</a:t>
                      </a:r>
                      <a:r>
                        <a:rPr lang="fr-CA" dirty="0" smtClean="0"/>
                        <a:t> U3-LV</a:t>
                      </a:r>
                      <a:endParaRPr lang="fr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err="1" smtClean="0"/>
                        <a:t>LabJack</a:t>
                      </a:r>
                      <a:r>
                        <a:rPr lang="fr-CA" dirty="0" smtClean="0"/>
                        <a:t> U6</a:t>
                      </a:r>
                      <a:endParaRPr lang="fr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PIC32MX795F512L</a:t>
                      </a:r>
                      <a:endParaRPr lang="fr-C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865238"/>
                  </a:ext>
                </a:extLst>
              </a:tr>
              <a:tr h="649272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Nombre</a:t>
                      </a:r>
                      <a:r>
                        <a:rPr lang="fr-CA" baseline="0" dirty="0" smtClean="0"/>
                        <a:t> maximal de cellules solaires</a:t>
                      </a:r>
                      <a:endParaRPr lang="fr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8</a:t>
                      </a:r>
                      <a:endParaRPr lang="fr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14</a:t>
                      </a:r>
                      <a:endParaRPr lang="fr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16</a:t>
                      </a:r>
                      <a:endParaRPr lang="fr-C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0880868"/>
                  </a:ext>
                </a:extLst>
              </a:tr>
              <a:tr h="649272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Niveau de design</a:t>
                      </a:r>
                      <a:endParaRPr lang="fr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Minimal</a:t>
                      </a:r>
                      <a:endParaRPr lang="fr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Minimal</a:t>
                      </a:r>
                      <a:endParaRPr lang="fr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Plus de circuiterie</a:t>
                      </a:r>
                      <a:endParaRPr lang="fr-C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807637"/>
                  </a:ext>
                </a:extLst>
              </a:tr>
              <a:tr h="649272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Coût</a:t>
                      </a:r>
                      <a:endParaRPr lang="fr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Nul</a:t>
                      </a:r>
                      <a:endParaRPr lang="fr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299$</a:t>
                      </a:r>
                      <a:endParaRPr lang="fr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13.59$</a:t>
                      </a:r>
                      <a:r>
                        <a:rPr lang="fr-CA" baseline="0" dirty="0" smtClean="0"/>
                        <a:t> </a:t>
                      </a:r>
                      <a:r>
                        <a:rPr lang="fr-CA" baseline="0" dirty="0" smtClean="0"/>
                        <a:t>+ circuiterie</a:t>
                      </a:r>
                      <a:endParaRPr lang="fr-C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4574349"/>
                  </a:ext>
                </a:extLst>
              </a:tr>
              <a:tr h="649272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Courbe d’apprentissage</a:t>
                      </a:r>
                      <a:endParaRPr lang="fr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Toutes </a:t>
                      </a:r>
                      <a:r>
                        <a:rPr lang="fr-CA" dirty="0" smtClean="0"/>
                        <a:t>les interfaces avec MATLAB (SPI, I</a:t>
                      </a:r>
                      <a:r>
                        <a:rPr lang="fr-CA" baseline="30000" dirty="0" smtClean="0"/>
                        <a:t>2</a:t>
                      </a:r>
                      <a:r>
                        <a:rPr lang="fr-CA" dirty="0" smtClean="0"/>
                        <a:t>C,</a:t>
                      </a:r>
                      <a:r>
                        <a:rPr lang="fr-CA" baseline="0" dirty="0" smtClean="0"/>
                        <a:t> ADC)</a:t>
                      </a:r>
                      <a:endParaRPr lang="fr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Toutes </a:t>
                      </a:r>
                      <a:r>
                        <a:rPr lang="fr-CA" dirty="0" smtClean="0"/>
                        <a:t>les interfaces avec MATLAB (SPI, I</a:t>
                      </a:r>
                      <a:r>
                        <a:rPr lang="fr-CA" baseline="30000" dirty="0" smtClean="0"/>
                        <a:t>2</a:t>
                      </a:r>
                      <a:r>
                        <a:rPr lang="fr-CA" dirty="0" smtClean="0"/>
                        <a:t>C,</a:t>
                      </a:r>
                      <a:r>
                        <a:rPr lang="fr-CA" baseline="0" dirty="0" smtClean="0"/>
                        <a:t> ADC)</a:t>
                      </a:r>
                      <a:endParaRPr lang="fr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Interface </a:t>
                      </a:r>
                      <a:r>
                        <a:rPr lang="fr-CA" dirty="0" smtClean="0"/>
                        <a:t>UART </a:t>
                      </a:r>
                      <a:r>
                        <a:rPr lang="fr-CA" dirty="0" smtClean="0"/>
                        <a:t>avec MATLAB</a:t>
                      </a:r>
                      <a:endParaRPr lang="fr-C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7396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44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Montage mécanique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Voir notes dans cahier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93329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Matérie</a:t>
            </a:r>
            <a:r>
              <a:rPr lang="fr-CA" dirty="0"/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2948806" y="1747640"/>
            <a:ext cx="1076719" cy="779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 smtClean="0">
                <a:solidFill>
                  <a:schemeClr val="tx1"/>
                </a:solidFill>
              </a:rPr>
              <a:t>LEDs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0971" y="1747640"/>
            <a:ext cx="1076719" cy="779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LED driver</a:t>
            </a:r>
            <a:endParaRPr lang="fr-CA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77689" y="2137207"/>
            <a:ext cx="8711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107656" y="1747640"/>
            <a:ext cx="1076719" cy="779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Cellules</a:t>
            </a:r>
          </a:p>
          <a:p>
            <a:pPr algn="ctr"/>
            <a:r>
              <a:rPr lang="fr-CA" dirty="0" smtClean="0">
                <a:solidFill>
                  <a:schemeClr val="tx1"/>
                </a:solidFill>
              </a:rPr>
              <a:t>solaires</a:t>
            </a:r>
            <a:endParaRPr lang="fr-CA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4" idx="3"/>
            <a:endCxn id="9" idx="1"/>
          </p:cNvCxnSpPr>
          <p:nvPr/>
        </p:nvCxnSpPr>
        <p:spPr>
          <a:xfrm>
            <a:off x="4025525" y="2137207"/>
            <a:ext cx="10821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796543" y="4122920"/>
            <a:ext cx="1698943" cy="779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Potentiomètre numérique</a:t>
            </a:r>
            <a:endParaRPr lang="fr-CA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9" idx="2"/>
            <a:endCxn id="31" idx="0"/>
          </p:cNvCxnSpPr>
          <p:nvPr/>
        </p:nvCxnSpPr>
        <p:spPr>
          <a:xfrm flipH="1">
            <a:off x="5646015" y="2526774"/>
            <a:ext cx="1" cy="159614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46670" y="3960596"/>
            <a:ext cx="1575386" cy="1110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DAQ/</a:t>
            </a:r>
          </a:p>
          <a:p>
            <a:pPr algn="ctr"/>
            <a:r>
              <a:rPr lang="fr-CA" dirty="0" smtClean="0">
                <a:solidFill>
                  <a:schemeClr val="tx1"/>
                </a:solidFill>
              </a:rPr>
              <a:t>Control </a:t>
            </a:r>
            <a:r>
              <a:rPr lang="fr-CA" dirty="0" err="1" smtClean="0">
                <a:solidFill>
                  <a:schemeClr val="tx1"/>
                </a:solidFill>
              </a:rPr>
              <a:t>algorithm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76456" y="2129890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PWM</a:t>
            </a:r>
            <a:endParaRPr lang="fr-CA" dirty="0"/>
          </a:p>
        </p:txBody>
      </p:sp>
      <p:sp>
        <p:nvSpPr>
          <p:cNvPr id="43" name="TextBox 42"/>
          <p:cNvSpPr txBox="1"/>
          <p:nvPr/>
        </p:nvSpPr>
        <p:spPr>
          <a:xfrm>
            <a:off x="4104022" y="2147325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Lumens</a:t>
            </a:r>
            <a:endParaRPr lang="fr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5646014" y="3141481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CA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fr-CA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014" y="3141481"/>
                <a:ext cx="41068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105893" y="3136522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I</a:t>
            </a:r>
            <a:r>
              <a:rPr lang="fr-CA" baseline="30000" dirty="0" smtClean="0"/>
              <a:t>2</a:t>
            </a:r>
            <a:r>
              <a:rPr lang="fr-CA" dirty="0" smtClean="0"/>
              <a:t>C (2 fils/driver)</a:t>
            </a:r>
            <a:endParaRPr lang="fr-CA" dirty="0"/>
          </a:p>
        </p:txBody>
      </p:sp>
      <p:sp>
        <p:nvSpPr>
          <p:cNvPr id="48" name="TextBox 47"/>
          <p:cNvSpPr txBox="1"/>
          <p:nvPr/>
        </p:nvSpPr>
        <p:spPr>
          <a:xfrm>
            <a:off x="2526805" y="4739529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ADC (1 fil/cellule)</a:t>
            </a:r>
            <a:endParaRPr lang="fr-CA" dirty="0"/>
          </a:p>
        </p:txBody>
      </p:sp>
      <p:sp>
        <p:nvSpPr>
          <p:cNvPr id="51" name="TextBox 50"/>
          <p:cNvSpPr txBox="1"/>
          <p:nvPr/>
        </p:nvSpPr>
        <p:spPr>
          <a:xfrm>
            <a:off x="2646694" y="4100780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dirty="0" smtClean="0"/>
              <a:t>SPI (3 fils/pot)</a:t>
            </a:r>
            <a:endParaRPr lang="fr-CA" dirty="0"/>
          </a:p>
        </p:txBody>
      </p:sp>
      <p:cxnSp>
        <p:nvCxnSpPr>
          <p:cNvPr id="58" name="Straight Arrow Connector 57"/>
          <p:cNvCxnSpPr>
            <a:stCxn id="31" idx="1"/>
            <a:endCxn id="35" idx="3"/>
          </p:cNvCxnSpPr>
          <p:nvPr/>
        </p:nvCxnSpPr>
        <p:spPr>
          <a:xfrm flipH="1">
            <a:off x="2322056" y="4512487"/>
            <a:ext cx="2474487" cy="330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" idx="2"/>
            <a:endCxn id="35" idx="0"/>
          </p:cNvCxnSpPr>
          <p:nvPr/>
        </p:nvCxnSpPr>
        <p:spPr>
          <a:xfrm flipH="1">
            <a:off x="1534363" y="2526774"/>
            <a:ext cx="4968" cy="143382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2322056" y="4739529"/>
            <a:ext cx="24744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702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4367"/>
          </a:xfrm>
        </p:spPr>
        <p:txBody>
          <a:bodyPr/>
          <a:lstStyle/>
          <a:p>
            <a:r>
              <a:rPr lang="fr-CA" dirty="0" smtClean="0"/>
              <a:t>Potentiomètre numérique </a:t>
            </a:r>
            <a:r>
              <a:rPr lang="fr-CA" dirty="0"/>
              <a:t>AD8403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0055"/>
            <a:ext cx="8596668" cy="4591308"/>
          </a:xfrm>
        </p:spPr>
        <p:txBody>
          <a:bodyPr/>
          <a:lstStyle/>
          <a:p>
            <a:r>
              <a:rPr lang="fr-CA" dirty="0" smtClean="0"/>
              <a:t>4 potentiomètres/puce</a:t>
            </a:r>
          </a:p>
          <a:p>
            <a:r>
              <a:rPr lang="fr-CA" dirty="0" smtClean="0"/>
              <a:t>Tolérance</a:t>
            </a:r>
          </a:p>
          <a:p>
            <a:pPr lvl="1"/>
            <a:r>
              <a:rPr lang="fr-CA" dirty="0" smtClean="0"/>
              <a:t>±1% </a:t>
            </a:r>
            <a:r>
              <a:rPr lang="fr-CA" dirty="0" err="1" smtClean="0"/>
              <a:t>channel</a:t>
            </a:r>
            <a:r>
              <a:rPr lang="fr-CA" dirty="0" smtClean="0"/>
              <a:t>-to-</a:t>
            </a:r>
            <a:r>
              <a:rPr lang="fr-CA" dirty="0" err="1" smtClean="0"/>
              <a:t>channel</a:t>
            </a:r>
            <a:endParaRPr lang="fr-CA" dirty="0" smtClean="0"/>
          </a:p>
          <a:p>
            <a:pPr lvl="1"/>
            <a:r>
              <a:rPr lang="fr-CA" dirty="0" smtClean="0"/>
              <a:t>±20% </a:t>
            </a:r>
            <a:r>
              <a:rPr lang="fr-CA" dirty="0" err="1" smtClean="0"/>
              <a:t>device</a:t>
            </a:r>
            <a:r>
              <a:rPr lang="fr-CA" dirty="0" smtClean="0"/>
              <a:t>-to-</a:t>
            </a:r>
            <a:r>
              <a:rPr lang="fr-CA" dirty="0" err="1" smtClean="0"/>
              <a:t>device</a:t>
            </a:r>
            <a:r>
              <a:rPr lang="fr-CA" dirty="0" smtClean="0"/>
              <a:t> (peut être compensé par programmation)</a:t>
            </a:r>
          </a:p>
          <a:p>
            <a:r>
              <a:rPr lang="fr-CA" dirty="0" smtClean="0"/>
              <a:t>Valeurs de 1k/10k/50k/100k [</a:t>
            </a:r>
            <a:r>
              <a:rPr lang="el-GR" dirty="0" smtClean="0"/>
              <a:t>Ω</a:t>
            </a:r>
            <a:r>
              <a:rPr lang="fr-CA" dirty="0" smtClean="0"/>
              <a:t>]</a:t>
            </a:r>
          </a:p>
          <a:p>
            <a:r>
              <a:rPr lang="fr-CA" dirty="0" smtClean="0"/>
              <a:t>Précision de 3.9/39/195/390 [</a:t>
            </a:r>
            <a:r>
              <a:rPr lang="el-GR" dirty="0" smtClean="0"/>
              <a:t>Ω</a:t>
            </a:r>
            <a:r>
              <a:rPr lang="fr-CA" dirty="0" smtClean="0"/>
              <a:t>/pas] (256 pas en tout)</a:t>
            </a:r>
          </a:p>
          <a:p>
            <a:r>
              <a:rPr lang="fr-CA" dirty="0" smtClean="0"/>
              <a:t>Communication SPI (3 fils/puce)</a:t>
            </a:r>
          </a:p>
          <a:p>
            <a:r>
              <a:rPr lang="fr-CA" dirty="0" smtClean="0"/>
              <a:t>9.34 $/puce sur </a:t>
            </a:r>
            <a:r>
              <a:rPr lang="fr-CA" dirty="0" err="1"/>
              <a:t>D</a:t>
            </a:r>
            <a:r>
              <a:rPr lang="fr-CA" dirty="0" err="1" smtClean="0"/>
              <a:t>igikey</a:t>
            </a:r>
            <a:endParaRPr lang="fr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249" y="4057989"/>
            <a:ext cx="2965571" cy="234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18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4367"/>
          </a:xfrm>
        </p:spPr>
        <p:txBody>
          <a:bodyPr/>
          <a:lstStyle/>
          <a:p>
            <a:r>
              <a:rPr lang="fr-CA" dirty="0" smtClean="0"/>
              <a:t>LED driver PCA9685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0055"/>
            <a:ext cx="8596668" cy="4591308"/>
          </a:xfrm>
        </p:spPr>
        <p:txBody>
          <a:bodyPr/>
          <a:lstStyle/>
          <a:p>
            <a:r>
              <a:rPr lang="fr-CA" dirty="0" smtClean="0"/>
              <a:t>Peut contrôler 16 </a:t>
            </a:r>
            <a:r>
              <a:rPr lang="fr-CA" dirty="0" err="1" smtClean="0"/>
              <a:t>LEDs</a:t>
            </a:r>
            <a:endParaRPr lang="fr-CA" dirty="0" smtClean="0"/>
          </a:p>
          <a:p>
            <a:r>
              <a:rPr lang="fr-CA" dirty="0" smtClean="0"/>
              <a:t>4096 pas de luminosité</a:t>
            </a:r>
          </a:p>
          <a:p>
            <a:r>
              <a:rPr lang="fr-CA" dirty="0" smtClean="0"/>
              <a:t>Jusqu’à 25 mA/canal (</a:t>
            </a:r>
            <a:r>
              <a:rPr lang="fr-CA" dirty="0" err="1" smtClean="0"/>
              <a:t>sink</a:t>
            </a:r>
            <a:r>
              <a:rPr lang="fr-CA" dirty="0" smtClean="0"/>
              <a:t>)</a:t>
            </a:r>
          </a:p>
          <a:p>
            <a:pPr lvl="1"/>
            <a:r>
              <a:rPr lang="fr-CA" dirty="0" smtClean="0"/>
              <a:t>Possibilité d’ajouter des MOSFET pour tirer plus de courant</a:t>
            </a:r>
          </a:p>
          <a:p>
            <a:r>
              <a:rPr lang="fr-CA" dirty="0" smtClean="0"/>
              <a:t>Communication I</a:t>
            </a:r>
            <a:r>
              <a:rPr lang="fr-CA" baseline="30000" dirty="0" smtClean="0"/>
              <a:t>2</a:t>
            </a:r>
            <a:r>
              <a:rPr lang="fr-CA" dirty="0" smtClean="0"/>
              <a:t>C (2 fils/puce)</a:t>
            </a:r>
          </a:p>
          <a:p>
            <a:r>
              <a:rPr lang="fr-CA" dirty="0" smtClean="0"/>
              <a:t>3.51 $/puce sur </a:t>
            </a:r>
            <a:r>
              <a:rPr lang="fr-CA" dirty="0" err="1" smtClean="0"/>
              <a:t>Digikey</a:t>
            </a:r>
            <a:endParaRPr lang="fr-CA" dirty="0" smtClean="0"/>
          </a:p>
          <a:p>
            <a:endParaRPr lang="fr-CA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845" y="3377040"/>
            <a:ext cx="3509703" cy="294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36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4367"/>
          </a:xfrm>
        </p:spPr>
        <p:txBody>
          <a:bodyPr/>
          <a:lstStyle/>
          <a:p>
            <a:r>
              <a:rPr lang="fr-CA" dirty="0"/>
              <a:t>LED 365-1546-2-ND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0055"/>
            <a:ext cx="8596668" cy="4591308"/>
          </a:xfrm>
        </p:spPr>
        <p:txBody>
          <a:bodyPr/>
          <a:lstStyle/>
          <a:p>
            <a:r>
              <a:rPr lang="fr-CA" dirty="0" smtClean="0"/>
              <a:t>Rouge</a:t>
            </a:r>
          </a:p>
          <a:p>
            <a:r>
              <a:rPr lang="fr-CA" dirty="0" smtClean="0"/>
              <a:t>0.29 $/unité</a:t>
            </a:r>
          </a:p>
          <a:p>
            <a:r>
              <a:rPr lang="fr-CA" dirty="0" smtClean="0"/>
              <a:t>I</a:t>
            </a:r>
            <a:r>
              <a:rPr lang="fr-CA" baseline="-25000" dirty="0" smtClean="0"/>
              <a:t>max</a:t>
            </a:r>
            <a:r>
              <a:rPr lang="fr-CA" dirty="0" smtClean="0"/>
              <a:t> = 200mA</a:t>
            </a:r>
          </a:p>
          <a:p>
            <a:r>
              <a:rPr lang="fr-CA" dirty="0" err="1" smtClean="0"/>
              <a:t>Vf</a:t>
            </a:r>
            <a:r>
              <a:rPr lang="fr-CA" baseline="-25000" dirty="0" err="1" smtClean="0"/>
              <a:t>min</a:t>
            </a:r>
            <a:r>
              <a:rPr lang="fr-CA" dirty="0" smtClean="0"/>
              <a:t> = 1.9V	</a:t>
            </a:r>
            <a:r>
              <a:rPr lang="fr-CA" dirty="0" err="1" smtClean="0"/>
              <a:t>Vf</a:t>
            </a:r>
            <a:r>
              <a:rPr lang="fr-CA" baseline="-25000" dirty="0" err="1" smtClean="0"/>
              <a:t>typ</a:t>
            </a:r>
            <a:r>
              <a:rPr lang="fr-CA" dirty="0" smtClean="0"/>
              <a:t> = 2.2V	</a:t>
            </a:r>
            <a:r>
              <a:rPr lang="fr-CA" dirty="0" err="1" smtClean="0"/>
              <a:t>Vf</a:t>
            </a:r>
            <a:r>
              <a:rPr lang="fr-CA" baseline="-25000" dirty="0" err="1" smtClean="0"/>
              <a:t>max</a:t>
            </a:r>
            <a:r>
              <a:rPr lang="fr-CA" dirty="0" smtClean="0"/>
              <a:t> = 2.65V</a:t>
            </a:r>
          </a:p>
          <a:p>
            <a:r>
              <a:rPr lang="fr-CA" dirty="0" smtClean="0"/>
              <a:t>Luminosité @ 140 mA</a:t>
            </a:r>
          </a:p>
          <a:p>
            <a:pPr lvl="1"/>
            <a:r>
              <a:rPr lang="fr-CA" dirty="0" smtClean="0"/>
              <a:t>Min = 4500 [mcd]	</a:t>
            </a:r>
            <a:r>
              <a:rPr lang="fr-CA" dirty="0" err="1" smtClean="0"/>
              <a:t>Typ</a:t>
            </a:r>
            <a:r>
              <a:rPr lang="fr-CA" dirty="0" smtClean="0"/>
              <a:t> = 7150 [mcd]	Max = 9000 [mcd]</a:t>
            </a:r>
          </a:p>
          <a:p>
            <a:endParaRPr lang="fr-CA" dirty="0" smtClean="0"/>
          </a:p>
          <a:p>
            <a:endParaRPr lang="fr-CA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991" y="3933542"/>
            <a:ext cx="2797360" cy="27162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785" y="1017200"/>
            <a:ext cx="1627443" cy="140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210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4367"/>
          </a:xfrm>
        </p:spPr>
        <p:txBody>
          <a:bodyPr/>
          <a:lstStyle/>
          <a:p>
            <a:r>
              <a:rPr lang="fr-CA" dirty="0"/>
              <a:t>LED XPEBRD-L1-0000-00601TR-ND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0055"/>
            <a:ext cx="8596668" cy="4591308"/>
          </a:xfrm>
        </p:spPr>
        <p:txBody>
          <a:bodyPr/>
          <a:lstStyle/>
          <a:p>
            <a:r>
              <a:rPr lang="fr-CA" dirty="0" smtClean="0"/>
              <a:t>Rouge</a:t>
            </a:r>
          </a:p>
          <a:p>
            <a:r>
              <a:rPr lang="fr-CA" dirty="0" smtClean="0"/>
              <a:t>0.97 $/unité</a:t>
            </a:r>
          </a:p>
          <a:p>
            <a:r>
              <a:rPr lang="fr-CA" dirty="0" smtClean="0"/>
              <a:t>I</a:t>
            </a:r>
            <a:r>
              <a:rPr lang="fr-CA" baseline="-25000" dirty="0" smtClean="0"/>
              <a:t>max</a:t>
            </a:r>
            <a:r>
              <a:rPr lang="fr-CA" dirty="0" smtClean="0"/>
              <a:t> = 1A</a:t>
            </a:r>
          </a:p>
          <a:p>
            <a:r>
              <a:rPr lang="fr-CA" dirty="0" err="1" smtClean="0"/>
              <a:t>Vf</a:t>
            </a:r>
            <a:r>
              <a:rPr lang="fr-CA" baseline="-25000" dirty="0" err="1" smtClean="0"/>
              <a:t>Typ</a:t>
            </a:r>
            <a:r>
              <a:rPr lang="fr-CA" dirty="0" smtClean="0"/>
              <a:t> = 2.2V</a:t>
            </a:r>
          </a:p>
          <a:p>
            <a:r>
              <a:rPr lang="fr-CA" dirty="0" smtClean="0"/>
              <a:t>Luminosité minimale @ 350 mA</a:t>
            </a:r>
          </a:p>
          <a:p>
            <a:pPr lvl="1"/>
            <a:r>
              <a:rPr lang="fr-CA" dirty="0" smtClean="0"/>
              <a:t>56.8 [lm]</a:t>
            </a:r>
          </a:p>
          <a:p>
            <a:endParaRPr lang="fr-CA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679" y="4099414"/>
            <a:ext cx="5543550" cy="2457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412" y="1583462"/>
            <a:ext cx="1737713" cy="125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82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4367"/>
          </a:xfrm>
        </p:spPr>
        <p:txBody>
          <a:bodyPr>
            <a:normAutofit/>
          </a:bodyPr>
          <a:lstStyle/>
          <a:p>
            <a:r>
              <a:rPr lang="fr-CA" dirty="0" smtClean="0"/>
              <a:t>Cellule solaire SCC3733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0055"/>
            <a:ext cx="8596668" cy="4591308"/>
          </a:xfrm>
        </p:spPr>
        <p:txBody>
          <a:bodyPr/>
          <a:lstStyle/>
          <a:p>
            <a:r>
              <a:rPr lang="fr-CA" dirty="0" smtClean="0"/>
              <a:t>Tests au soleil de midi</a:t>
            </a:r>
          </a:p>
          <a:p>
            <a:pPr lvl="1"/>
            <a:r>
              <a:rPr lang="fr-CA" dirty="0" smtClean="0"/>
              <a:t>108 mW @ 250 </a:t>
            </a:r>
            <a:r>
              <a:rPr lang="el-GR" dirty="0" smtClean="0"/>
              <a:t>Ω</a:t>
            </a:r>
            <a:endParaRPr lang="fr-CA" dirty="0" smtClean="0"/>
          </a:p>
          <a:p>
            <a:pPr lvl="1"/>
            <a:r>
              <a:rPr lang="fr-CA" dirty="0" smtClean="0"/>
              <a:t>5.2 V @ 250 </a:t>
            </a:r>
            <a:r>
              <a:rPr lang="el-GR" dirty="0" smtClean="0"/>
              <a:t>Ω</a:t>
            </a:r>
            <a:endParaRPr lang="fr-CA" dirty="0" smtClean="0"/>
          </a:p>
          <a:p>
            <a:pPr lvl="1"/>
            <a:r>
              <a:rPr lang="fr-CA" dirty="0" smtClean="0"/>
              <a:t>22 mA @ 250 </a:t>
            </a:r>
            <a:r>
              <a:rPr lang="el-GR" dirty="0" smtClean="0"/>
              <a:t>Ω</a:t>
            </a:r>
            <a:endParaRPr lang="fr-CA" dirty="0" smtClean="0"/>
          </a:p>
          <a:p>
            <a:pPr lvl="1"/>
            <a:r>
              <a:rPr lang="fr-CA" dirty="0" smtClean="0"/>
              <a:t>OCV = 7.2 [V]</a:t>
            </a:r>
          </a:p>
          <a:p>
            <a:pPr lvl="1"/>
            <a:r>
              <a:rPr lang="fr-CA" dirty="0" smtClean="0"/>
              <a:t>SCC = 20 [mA]</a:t>
            </a:r>
          </a:p>
          <a:p>
            <a:r>
              <a:rPr lang="fr-CA" dirty="0" smtClean="0"/>
              <a:t>16 cellules monocristallines/unité</a:t>
            </a:r>
          </a:p>
          <a:p>
            <a:r>
              <a:rPr lang="fr-CA" dirty="0" smtClean="0"/>
              <a:t>10 $/unité</a:t>
            </a:r>
          </a:p>
          <a:p>
            <a:endParaRPr lang="fr-CA" dirty="0" smtClean="0"/>
          </a:p>
          <a:p>
            <a:endParaRPr lang="fr-CA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686" y="1546797"/>
            <a:ext cx="37719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18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4367"/>
          </a:xfrm>
        </p:spPr>
        <p:txBody>
          <a:bodyPr>
            <a:normAutofit/>
          </a:bodyPr>
          <a:lstStyle/>
          <a:p>
            <a:r>
              <a:rPr lang="fr-CA" dirty="0" smtClean="0"/>
              <a:t>Cellule </a:t>
            </a:r>
            <a:r>
              <a:rPr lang="fr-CA" dirty="0"/>
              <a:t>solaire SLMD121H04L-ND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0055"/>
            <a:ext cx="8596668" cy="4591308"/>
          </a:xfrm>
        </p:spPr>
        <p:txBody>
          <a:bodyPr/>
          <a:lstStyle/>
          <a:p>
            <a:r>
              <a:rPr lang="fr-CA" dirty="0" smtClean="0"/>
              <a:t>OCV = 2.52 [V]</a:t>
            </a:r>
          </a:p>
          <a:p>
            <a:r>
              <a:rPr lang="fr-CA" dirty="0" smtClean="0"/>
              <a:t>SCC = 50 [mA]</a:t>
            </a:r>
          </a:p>
          <a:p>
            <a:r>
              <a:rPr lang="fr-CA" dirty="0" smtClean="0"/>
              <a:t>4 cellules monocristallines/unité</a:t>
            </a:r>
          </a:p>
          <a:p>
            <a:r>
              <a:rPr lang="fr-CA" dirty="0" smtClean="0"/>
              <a:t>5.90 $/unité</a:t>
            </a:r>
          </a:p>
          <a:p>
            <a:endParaRPr lang="fr-CA" dirty="0" smtClean="0"/>
          </a:p>
          <a:p>
            <a:endParaRPr lang="fr-CA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056" y="1753051"/>
            <a:ext cx="3092230" cy="236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33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DAQ – </a:t>
            </a:r>
            <a:r>
              <a:rPr lang="fr-CA" dirty="0" err="1" smtClean="0"/>
              <a:t>LabJack</a:t>
            </a:r>
            <a:r>
              <a:rPr lang="fr-CA" dirty="0" smtClean="0"/>
              <a:t> U3-LV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strike="sngStrike" dirty="0" smtClean="0"/>
              <a:t>108$/unité</a:t>
            </a:r>
            <a:r>
              <a:rPr lang="fr-CA" dirty="0" smtClean="0"/>
              <a:t> (déjà une de disponible)</a:t>
            </a:r>
          </a:p>
          <a:p>
            <a:pPr lvl="1"/>
            <a:r>
              <a:rPr lang="fr-CA" dirty="0" smtClean="0"/>
              <a:t>+ CB15 Terminal </a:t>
            </a:r>
            <a:r>
              <a:rPr lang="fr-CA" dirty="0" err="1" smtClean="0"/>
              <a:t>Board</a:t>
            </a:r>
            <a:r>
              <a:rPr lang="fr-CA" dirty="0" smtClean="0"/>
              <a:t> (29$/unité)</a:t>
            </a:r>
          </a:p>
          <a:p>
            <a:r>
              <a:rPr lang="fr-CA" dirty="0" smtClean="0"/>
              <a:t>4 digital I/O + 16 digital I/O ou </a:t>
            </a:r>
            <a:r>
              <a:rPr lang="fr-CA" dirty="0" err="1" smtClean="0"/>
              <a:t>analog</a:t>
            </a:r>
            <a:r>
              <a:rPr lang="fr-CA" dirty="0" smtClean="0"/>
              <a:t> inputs</a:t>
            </a:r>
          </a:p>
          <a:p>
            <a:pPr lvl="1"/>
            <a:r>
              <a:rPr lang="fr-CA" dirty="0" smtClean="0"/>
              <a:t>LED driver (2 I/O) + 2 Pot (6 I/O) </a:t>
            </a:r>
            <a:r>
              <a:rPr lang="fr-CA" dirty="0" smtClean="0">
                <a:sym typeface="Wingdings" panose="05000000000000000000" pitchFamily="2" charset="2"/>
              </a:rPr>
              <a:t> Possibilité de 8 cellules solaires</a:t>
            </a:r>
          </a:p>
          <a:p>
            <a:r>
              <a:rPr lang="fr-CA" dirty="0" err="1" smtClean="0">
                <a:sym typeface="Wingdings" panose="05000000000000000000" pitchFamily="2" charset="2"/>
              </a:rPr>
              <a:t>Analog</a:t>
            </a:r>
            <a:r>
              <a:rPr lang="fr-CA" dirty="0" smtClean="0">
                <a:sym typeface="Wingdings" panose="05000000000000000000" pitchFamily="2" charset="2"/>
              </a:rPr>
              <a:t> inputs</a:t>
            </a:r>
          </a:p>
          <a:p>
            <a:pPr lvl="1"/>
            <a:r>
              <a:rPr lang="fr-CA" dirty="0" smtClean="0">
                <a:sym typeface="Wingdings" panose="05000000000000000000" pitchFamily="2" charset="2"/>
              </a:rPr>
              <a:t>12 bits</a:t>
            </a:r>
          </a:p>
          <a:p>
            <a:pPr lvl="1"/>
            <a:r>
              <a:rPr lang="fr-CA" dirty="0" smtClean="0">
                <a:sym typeface="Wingdings" panose="05000000000000000000" pitchFamily="2" charset="2"/>
              </a:rPr>
              <a:t>0 – 2.4V ou 0 – 3.6V</a:t>
            </a:r>
          </a:p>
          <a:p>
            <a:r>
              <a:rPr lang="fr-CA" dirty="0" smtClean="0">
                <a:sym typeface="Wingdings" panose="05000000000000000000" pitchFamily="2" charset="2"/>
              </a:rPr>
              <a:t>Compatible SPI et I</a:t>
            </a:r>
            <a:r>
              <a:rPr lang="fr-CA" baseline="30000" dirty="0" smtClean="0">
                <a:sym typeface="Wingdings" panose="05000000000000000000" pitchFamily="2" charset="2"/>
              </a:rPr>
              <a:t>2</a:t>
            </a:r>
            <a:r>
              <a:rPr lang="fr-CA" dirty="0">
                <a:sym typeface="Wingdings" panose="05000000000000000000" pitchFamily="2" charset="2"/>
              </a:rPr>
              <a:t>C</a:t>
            </a:r>
            <a:endParaRPr lang="fr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344" y="70339"/>
            <a:ext cx="3086234" cy="278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317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223</TotalTime>
  <Words>451</Words>
  <Application>Microsoft Office PowerPoint</Application>
  <PresentationFormat>Widescreen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Cambria Math</vt:lpstr>
      <vt:lpstr>Trebuchet MS</vt:lpstr>
      <vt:lpstr>Wingdings</vt:lpstr>
      <vt:lpstr>Wingdings 3</vt:lpstr>
      <vt:lpstr>Facet</vt:lpstr>
      <vt:lpstr>Banc de test pour des cellules solaires</vt:lpstr>
      <vt:lpstr>Matériel</vt:lpstr>
      <vt:lpstr>Potentiomètre numérique AD8403</vt:lpstr>
      <vt:lpstr>LED driver PCA9685</vt:lpstr>
      <vt:lpstr>LED 365-1546-2-ND</vt:lpstr>
      <vt:lpstr>LED XPEBRD-L1-0000-00601TR-ND</vt:lpstr>
      <vt:lpstr>Cellule solaire SCC3733</vt:lpstr>
      <vt:lpstr>Cellule solaire SLMD121H04L-ND</vt:lpstr>
      <vt:lpstr>DAQ – LabJack U3-LV</vt:lpstr>
      <vt:lpstr>DAQ – LabJack U6</vt:lpstr>
      <vt:lpstr>DAQ – PIC32MX795F512L</vt:lpstr>
      <vt:lpstr>Comparaison des DAQ</vt:lpstr>
      <vt:lpstr>Montage mécanique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 de test pour cellules solaires</dc:title>
  <dc:creator>Frédéric Chassé</dc:creator>
  <cp:lastModifiedBy>Frédéric Chassé</cp:lastModifiedBy>
  <cp:revision>19</cp:revision>
  <dcterms:created xsi:type="dcterms:W3CDTF">2015-12-17T18:22:40Z</dcterms:created>
  <dcterms:modified xsi:type="dcterms:W3CDTF">2015-12-17T22:06:27Z</dcterms:modified>
</cp:coreProperties>
</file>