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09" d="100"/>
          <a:sy n="109" d="100"/>
        </p:scale>
        <p:origin x="1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琪玛 鲨" userId="2eb838833046e7fb" providerId="LiveId" clId="{24DF1840-4691-4F01-B872-F69F8A09C174}"/>
    <pc:docChg chg="undo redo custSel modSld">
      <pc:chgData name="琪玛 鲨" userId="2eb838833046e7fb" providerId="LiveId" clId="{24DF1840-4691-4F01-B872-F69F8A09C174}" dt="2024-09-29T20:27:40.389" v="2424" actId="115"/>
      <pc:docMkLst>
        <pc:docMk/>
      </pc:docMkLst>
      <pc:sldChg chg="addSp modSp mod">
        <pc:chgData name="琪玛 鲨" userId="2eb838833046e7fb" providerId="LiveId" clId="{24DF1840-4691-4F01-B872-F69F8A09C174}" dt="2024-09-29T20:27:40.389" v="2424" actId="115"/>
        <pc:sldMkLst>
          <pc:docMk/>
          <pc:sldMk cId="2186683646" sldId="257"/>
        </pc:sldMkLst>
        <pc:spChg chg="mod">
          <ac:chgData name="琪玛 鲨" userId="2eb838833046e7fb" providerId="LiveId" clId="{24DF1840-4691-4F01-B872-F69F8A09C174}" dt="2024-09-29T19:23:33.826" v="1049"/>
          <ac:spMkLst>
            <pc:docMk/>
            <pc:sldMk cId="2186683646" sldId="257"/>
            <ac:spMk id="2" creationId="{B1AD5B1B-C142-DC79-AD15-0E64CEEDD532}"/>
          </ac:spMkLst>
        </pc:spChg>
        <pc:spChg chg="mod">
          <ac:chgData name="琪玛 鲨" userId="2eb838833046e7fb" providerId="LiveId" clId="{24DF1840-4691-4F01-B872-F69F8A09C174}" dt="2024-09-29T19:54:57.452" v="1571" actId="115"/>
          <ac:spMkLst>
            <pc:docMk/>
            <pc:sldMk cId="2186683646" sldId="257"/>
            <ac:spMk id="3" creationId="{F8A5CC8E-3630-CA51-9FF7-156C588EEDA9}"/>
          </ac:spMkLst>
        </pc:spChg>
        <pc:spChg chg="mod">
          <ac:chgData name="琪玛 鲨" userId="2eb838833046e7fb" providerId="LiveId" clId="{24DF1840-4691-4F01-B872-F69F8A09C174}" dt="2024-09-29T19:19:55.939" v="868" actId="20577"/>
          <ac:spMkLst>
            <pc:docMk/>
            <pc:sldMk cId="2186683646" sldId="257"/>
            <ac:spMk id="4" creationId="{7B29216A-2099-AC73-4B07-026876833ADF}"/>
          </ac:spMkLst>
        </pc:spChg>
        <pc:spChg chg="mod">
          <ac:chgData name="琪玛 鲨" userId="2eb838833046e7fb" providerId="LiveId" clId="{24DF1840-4691-4F01-B872-F69F8A09C174}" dt="2024-09-29T20:24:06.684" v="2282" actId="20577"/>
          <ac:spMkLst>
            <pc:docMk/>
            <pc:sldMk cId="2186683646" sldId="257"/>
            <ac:spMk id="5" creationId="{9654B2F3-D6E5-5110-6E48-74086D0CBFA4}"/>
          </ac:spMkLst>
        </pc:spChg>
        <pc:spChg chg="mod">
          <ac:chgData name="琪玛 鲨" userId="2eb838833046e7fb" providerId="LiveId" clId="{24DF1840-4691-4F01-B872-F69F8A09C174}" dt="2024-09-29T20:27:40.389" v="2424" actId="115"/>
          <ac:spMkLst>
            <pc:docMk/>
            <pc:sldMk cId="2186683646" sldId="257"/>
            <ac:spMk id="6" creationId="{D2E3F7C5-108B-72DC-D775-7617E6B3F0A3}"/>
          </ac:spMkLst>
        </pc:spChg>
        <pc:picChg chg="add mod">
          <ac:chgData name="琪玛 鲨" userId="2eb838833046e7fb" providerId="LiveId" clId="{24DF1840-4691-4F01-B872-F69F8A09C174}" dt="2024-09-29T19:23:40.764" v="1054" actId="1076"/>
          <ac:picMkLst>
            <pc:docMk/>
            <pc:sldMk cId="2186683646" sldId="257"/>
            <ac:picMk id="8" creationId="{83E4F7F8-76A5-E4CE-2C7F-8615D916311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15646F-7817-4705-B2D0-EEF32ACB97F0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87DC7-4C66-4E06-BA72-2876C341F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35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87DC7-4C66-4E06-BA72-2876C341FB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56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22F7-5E8A-8C62-DFC6-E5446A59E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609BB-2931-A708-6165-5DCD3273C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2F7BF-CB6E-C465-DB74-28817AEC7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A5E5-6F66-8443-B237-3560DEEA0E4E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4E834-D9DD-D4DC-2369-347E2EA0B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06DB8-A499-9478-69C1-CC84F9EE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D9DE-1C92-EB4A-821D-2EE65D8BF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0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B6E20-4400-1F95-5ACD-424CDFE7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F0AE65-532A-ED27-4572-1A6FC001F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E7FF7-B7AB-71CE-A36C-CFFD17917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A5E5-6F66-8443-B237-3560DEEA0E4E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AF0F5-F7AE-F6FE-BACB-B589D0171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6118F-0AC7-D93A-2CB6-E60E1697B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D9DE-1C92-EB4A-821D-2EE65D8BF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7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8CF5EA-376A-C530-704D-784CE34AF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12312-A9DB-E70C-BF85-9E2232032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BA0EA-64C8-5F9D-C0FD-114BE769F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A5E5-6F66-8443-B237-3560DEEA0E4E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28AC4-05F1-1367-58E1-751FBBC6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AFD65-C43D-C24E-2FF0-85818F792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D9DE-1C92-EB4A-821D-2EE65D8BF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4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6C747-FEA4-EFE4-A25A-61148E71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021D8-27F8-6CEB-7C95-C927FFFAC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7D911-5B66-E948-DB50-CDF7E9B1C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A5E5-6F66-8443-B237-3560DEEA0E4E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AEC98-F25C-FD11-C456-4B4CA2E9C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5DC13-7002-2EA7-17F2-29E0ABA6E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D9DE-1C92-EB4A-821D-2EE65D8BF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7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C323-55A3-0E5A-46B7-1FEEF2104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9EC7E-61B4-A650-C15E-6D255DBF1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12468-E513-2121-985E-1871E9930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A5E5-6F66-8443-B237-3560DEEA0E4E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86461-6106-2C4B-E3D5-9254C6A9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03EE2-B3AC-0348-00B8-09E091A8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D9DE-1C92-EB4A-821D-2EE65D8BF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4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BDC77-7825-DF85-954E-EBE0D4E78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B69B9-5FBF-1706-2416-782EA53CA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EAC0D-3321-1117-F4E4-0A586CC37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95B27-17BC-3799-6DBD-201C4FA9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A5E5-6F66-8443-B237-3560DEEA0E4E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BCA8D-32D1-93BD-D66C-7B4A8F6BE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AEC73-552E-968E-0196-1816DBF5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D9DE-1C92-EB4A-821D-2EE65D8BF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2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5214-98EE-9792-E6C5-34B0C6634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22C60-E5B9-CA4D-7F01-3D0DE6D78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B718E-1DD8-56E0-4031-E2CE6BF63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BF7E0E-4C3D-0440-78F0-41CBC33C7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4CBB03-12EC-6877-1013-22028F1BE4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57F71E-0BB2-DEB3-00EA-81D07A606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A5E5-6F66-8443-B237-3560DEEA0E4E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97F291-3281-1612-1F46-03ABA84D8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24AB13-5A52-94F3-07F1-A1FFEB9C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D9DE-1C92-EB4A-821D-2EE65D8BF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8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0FD6D-1AA5-3401-3CE1-1CEFCE7EA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A23ED7-8274-E3DA-B8A7-6F52B2D77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A5E5-6F66-8443-B237-3560DEEA0E4E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669CB-7747-3BBA-E2B7-385983ABE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529D36-6F26-1A9A-52AF-7A977C6A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D9DE-1C92-EB4A-821D-2EE65D8BF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1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5A5B08-AA24-62F1-DAF7-02D8000C8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A5E5-6F66-8443-B237-3560DEEA0E4E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7879BD-C9FC-A5E3-C6C4-50F5DA879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B8583-CBB3-E6AA-6497-F0C6A4229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D9DE-1C92-EB4A-821D-2EE65D8BF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2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CAD60-3977-4E6D-193C-0F7723DBD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B5704-6018-73AD-77F1-C4AF3A92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080CE-2BB1-335E-F865-975BE8678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0C945-FDFD-A4D4-E0A1-E8A18786F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A5E5-6F66-8443-B237-3560DEEA0E4E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30BD6-36DE-8A80-7B86-719C2402E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B946E-43CE-2E0D-D10B-42D2DE2C5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D9DE-1C92-EB4A-821D-2EE65D8BF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6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A8549-029D-E1CD-B364-29CAA4CFF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DB15B4-C89B-D6AF-9697-77E39D073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08AEC-15D5-7DA1-D298-5C84FCE30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AB3E8-58DA-7031-FC74-9AC818B18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A5E5-6F66-8443-B237-3560DEEA0E4E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4439A-4C80-1A5D-25B4-399ADB70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A871B-D083-D125-D0E8-434AFD18F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5D9DE-1C92-EB4A-821D-2EE65D8BF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7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3A5F4D-F6AB-B1BD-EB19-322FD2F3B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1A86A-7E46-647D-133C-DC4908270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E4BD8-D81D-7ACF-F0E7-AC4A3D8823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43A5E5-6F66-8443-B237-3560DEEA0E4E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124C4-14AD-EE9E-AEA6-E3DEF5EFB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0AE58-35B1-0439-DF71-2A3B453B6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35D9DE-1C92-EB4A-821D-2EE65D8BF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2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5B1B-C142-DC79-AD15-0E64CEEDD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59" y="74429"/>
            <a:ext cx="12014791" cy="5103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Facial Detection on Human Emotions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5CC8E-3630-CA51-9FF7-156C588EE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45" y="1124245"/>
            <a:ext cx="4005220" cy="5659326"/>
          </a:xfrm>
          <a:ln w="25400">
            <a:solidFill>
              <a:schemeClr val="accent1"/>
            </a:solidFill>
          </a:ln>
        </p:spPr>
        <p:txBody>
          <a:bodyPr/>
          <a:lstStyle/>
          <a:p>
            <a:r>
              <a:rPr lang="en-US" sz="1800" b="1" dirty="0"/>
              <a:t>Problem formulation: </a:t>
            </a:r>
          </a:p>
          <a:p>
            <a:r>
              <a:rPr lang="en-US" sz="1600" b="1" dirty="0"/>
              <a:t>Task(T):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Detecting and </a:t>
            </a:r>
            <a:r>
              <a:rPr lang="en-US" sz="1600" b="1" u="sng" dirty="0">
                <a:solidFill>
                  <a:schemeClr val="bg1">
                    <a:lumMod val="50000"/>
                  </a:schemeClr>
                </a:solidFill>
              </a:rPr>
              <a:t>classifying human emotions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based on facial expression in image or videos.</a:t>
            </a:r>
          </a:p>
          <a:p>
            <a:r>
              <a:rPr lang="en-US" sz="1600" b="1" dirty="0"/>
              <a:t>Experience(E)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: Training the model on a dataset of </a:t>
            </a:r>
            <a:r>
              <a:rPr lang="en-US" sz="1600" b="1" u="sng" dirty="0">
                <a:solidFill>
                  <a:schemeClr val="bg1">
                    <a:lumMod val="50000"/>
                  </a:schemeClr>
                </a:solidFill>
              </a:rPr>
              <a:t>labeled facial image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en-US" sz="1600" b="1" dirty="0"/>
              <a:t>Performance measure(P): </a:t>
            </a:r>
            <a:r>
              <a:rPr lang="en-US" sz="1600" b="1" u="sng" dirty="0">
                <a:solidFill>
                  <a:schemeClr val="bg1">
                    <a:lumMod val="50000"/>
                  </a:schemeClr>
                </a:solidFill>
              </a:rPr>
              <a:t>Accuracy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of prediction in </a:t>
            </a:r>
            <a:r>
              <a:rPr lang="en-US" sz="1600" b="1" u="sng" dirty="0">
                <a:solidFill>
                  <a:schemeClr val="bg1">
                    <a:lumMod val="50000"/>
                  </a:schemeClr>
                </a:solidFill>
              </a:rPr>
              <a:t>validation data</a:t>
            </a:r>
          </a:p>
          <a:p>
            <a:r>
              <a:rPr lang="en-US" sz="1800" b="1" dirty="0"/>
              <a:t>Motivation: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How to improve the </a:t>
            </a:r>
            <a:r>
              <a:rPr lang="en-US" sz="1600" b="1" u="sng" dirty="0">
                <a:solidFill>
                  <a:schemeClr val="bg1">
                    <a:lumMod val="50000"/>
                  </a:schemeClr>
                </a:solidFill>
              </a:rPr>
              <a:t>HCI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en-US" sz="1600" b="1" u="sng" dirty="0">
                <a:solidFill>
                  <a:schemeClr val="bg1">
                    <a:lumMod val="50000"/>
                  </a:schemeClr>
                </a:solidFill>
              </a:rPr>
              <a:t>entertainment and gaming experience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based on </a:t>
            </a:r>
            <a:r>
              <a:rPr lang="en-US" sz="1600" b="1" u="sng" dirty="0">
                <a:solidFill>
                  <a:schemeClr val="bg1">
                    <a:lumMod val="50000"/>
                  </a:schemeClr>
                </a:solidFill>
              </a:rPr>
              <a:t>emotion detection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29216A-2099-AC73-4B07-026876833ADF}"/>
              </a:ext>
            </a:extLst>
          </p:cNvPr>
          <p:cNvSpPr txBox="1"/>
          <p:nvPr/>
        </p:nvSpPr>
        <p:spPr>
          <a:xfrm>
            <a:off x="85058" y="669852"/>
            <a:ext cx="12014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Kaifeng Lu, Ke Hu, 245 Team Alchemist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54B2F3-D6E5-5110-6E48-74086D0CBFA4}"/>
              </a:ext>
            </a:extLst>
          </p:cNvPr>
          <p:cNvSpPr txBox="1">
            <a:spLocks/>
          </p:cNvSpPr>
          <p:nvPr/>
        </p:nvSpPr>
        <p:spPr>
          <a:xfrm>
            <a:off x="4089843" y="1124245"/>
            <a:ext cx="4005220" cy="5659326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/>
              <a:t>Methods</a:t>
            </a:r>
          </a:p>
          <a:p>
            <a:r>
              <a:rPr lang="en-US" sz="1800" b="1" dirty="0"/>
              <a:t>Choice of model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sz="1800" b="1" u="sng" dirty="0">
                <a:solidFill>
                  <a:schemeClr val="bg1">
                    <a:lumMod val="50000"/>
                  </a:schemeClr>
                </a:solidFill>
              </a:rPr>
              <a:t>YOLO -v8</a:t>
            </a:r>
          </a:p>
          <a:p>
            <a:endParaRPr lang="en-US" sz="1800" b="1" u="sng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800" b="1" dirty="0"/>
              <a:t>Preprocessing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sz="1800" b="1" u="sng" dirty="0">
                <a:solidFill>
                  <a:schemeClr val="bg1">
                    <a:lumMod val="50000"/>
                  </a:schemeClr>
                </a:solidFill>
              </a:rPr>
              <a:t>encode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expression of emotion into numerical </a:t>
            </a:r>
            <a:r>
              <a:rPr lang="en-US" sz="1800" b="1" u="sng" dirty="0">
                <a:solidFill>
                  <a:schemeClr val="bg1">
                    <a:lumMod val="50000"/>
                  </a:schemeClr>
                </a:solidFill>
              </a:rPr>
              <a:t>labels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(e.g. happiness = 1).</a:t>
            </a:r>
          </a:p>
          <a:p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800" b="1" dirty="0"/>
              <a:t>Modifying Model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sz="1800" b="1" u="sng" dirty="0">
                <a:solidFill>
                  <a:schemeClr val="bg1">
                    <a:lumMod val="50000"/>
                  </a:schemeClr>
                </a:solidFill>
              </a:rPr>
              <a:t>Configure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YOLO v8, then </a:t>
            </a:r>
            <a:r>
              <a:rPr lang="en-US" sz="1800" b="1" u="sng" dirty="0">
                <a:solidFill>
                  <a:schemeClr val="bg1">
                    <a:lumMod val="50000"/>
                  </a:schemeClr>
                </a:solidFill>
              </a:rPr>
              <a:t>adjust hyperparameters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such as learning rates, batch size and epochs, output layers</a:t>
            </a:r>
          </a:p>
          <a:p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800" b="1" dirty="0"/>
              <a:t>Training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: Transfer learning with </a:t>
            </a:r>
            <a:r>
              <a:rPr lang="en-US" sz="1800" b="1" u="sng" dirty="0">
                <a:solidFill>
                  <a:schemeClr val="bg1">
                    <a:lumMod val="50000"/>
                  </a:schemeClr>
                </a:solidFill>
              </a:rPr>
              <a:t>pre-trained weights,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choose </a:t>
            </a:r>
            <a:r>
              <a:rPr lang="en-US" sz="1800" b="1" u="sng" dirty="0">
                <a:solidFill>
                  <a:schemeClr val="bg1">
                    <a:lumMod val="50000"/>
                  </a:schemeClr>
                </a:solidFill>
              </a:rPr>
              <a:t>loss function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that best fit, </a:t>
            </a:r>
            <a:r>
              <a:rPr lang="en-US" sz="1800" b="1" u="sng" dirty="0">
                <a:solidFill>
                  <a:schemeClr val="bg1">
                    <a:lumMod val="50000"/>
                  </a:schemeClr>
                </a:solidFill>
              </a:rPr>
              <a:t>feed training data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set.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2E3F7C5-108B-72DC-D775-7617E6B3F0A3}"/>
              </a:ext>
            </a:extLst>
          </p:cNvPr>
          <p:cNvSpPr txBox="1">
            <a:spLocks/>
          </p:cNvSpPr>
          <p:nvPr/>
        </p:nvSpPr>
        <p:spPr>
          <a:xfrm>
            <a:off x="8155241" y="1124245"/>
            <a:ext cx="4005220" cy="5659326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/>
              <a:t>Evaluation Plan</a:t>
            </a:r>
          </a:p>
          <a:p>
            <a:r>
              <a:rPr lang="en-US" sz="1800" b="1" dirty="0"/>
              <a:t>Database: </a:t>
            </a:r>
            <a:r>
              <a:rPr lang="en-US" sz="1800" b="1" dirty="0" err="1"/>
              <a:t>AffectNet</a:t>
            </a:r>
            <a:r>
              <a:rPr lang="en-US" sz="1800" b="1" dirty="0"/>
              <a:t> or FER2013</a:t>
            </a:r>
          </a:p>
          <a:p>
            <a:endParaRPr lang="en-US" sz="1800" b="1" dirty="0"/>
          </a:p>
          <a:p>
            <a:r>
              <a:rPr lang="en-US" sz="1800" b="1" dirty="0"/>
              <a:t>Evaluation Metrics: </a:t>
            </a:r>
          </a:p>
          <a:p>
            <a:pPr lvl="1"/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Accuracy = (test size – correct size)/test size</a:t>
            </a:r>
          </a:p>
          <a:p>
            <a:pPr lvl="1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which is </a:t>
            </a:r>
            <a:r>
              <a:rPr lang="en-US" sz="1400" b="1" u="sng" dirty="0">
                <a:solidFill>
                  <a:schemeClr val="bg1">
                    <a:lumMod val="50000"/>
                  </a:schemeClr>
                </a:solidFill>
              </a:rPr>
              <a:t>easy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to calculate and </a:t>
            </a:r>
            <a:r>
              <a:rPr lang="en-US" sz="1400" b="1" u="sng" dirty="0">
                <a:solidFill>
                  <a:schemeClr val="bg1">
                    <a:lumMod val="50000"/>
                  </a:schemeClr>
                </a:solidFill>
              </a:rPr>
              <a:t>effective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to reflect the </a:t>
            </a:r>
            <a:r>
              <a:rPr lang="en-US" sz="1400" b="1" u="sng" dirty="0">
                <a:solidFill>
                  <a:schemeClr val="bg1">
                    <a:lumMod val="50000"/>
                  </a:schemeClr>
                </a:solidFill>
              </a:rPr>
              <a:t>correctness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800" b="1" dirty="0"/>
              <a:t>Fine-turning: </a:t>
            </a:r>
          </a:p>
          <a:p>
            <a:pPr lvl="1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Train Only the</a:t>
            </a:r>
            <a:r>
              <a:rPr lang="en-US" sz="1400" b="1" u="sng" dirty="0">
                <a:solidFill>
                  <a:schemeClr val="bg1">
                    <a:lumMod val="50000"/>
                  </a:schemeClr>
                </a:solidFill>
              </a:rPr>
              <a:t> Output Layers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Initially</a:t>
            </a:r>
          </a:p>
          <a:p>
            <a:pPr lvl="1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Modify the model's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b="1" u="sng" dirty="0">
                <a:solidFill>
                  <a:schemeClr val="bg1">
                    <a:lumMod val="50000"/>
                  </a:schemeClr>
                </a:solidFill>
              </a:rPr>
              <a:t>output layer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(number of </a:t>
            </a:r>
            <a:r>
              <a:rPr lang="en-US" sz="1400" b="1" u="sng" dirty="0">
                <a:solidFill>
                  <a:schemeClr val="bg1">
                    <a:lumMod val="50000"/>
                  </a:schemeClr>
                </a:solidFill>
              </a:rPr>
              <a:t>emotions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).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lvl="1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Start with a </a:t>
            </a:r>
            <a:r>
              <a:rPr lang="en-US" sz="1400" b="1" u="sng" dirty="0">
                <a:solidFill>
                  <a:schemeClr val="bg1">
                    <a:lumMod val="50000"/>
                  </a:schemeClr>
                </a:solidFill>
              </a:rPr>
              <a:t>normal learning rate</a:t>
            </a:r>
          </a:p>
          <a:p>
            <a:pPr lvl="1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Graduate </a:t>
            </a:r>
            <a:r>
              <a:rPr lang="en-US" sz="1400" b="1" u="sng" dirty="0">
                <a:solidFill>
                  <a:schemeClr val="bg1">
                    <a:lumMod val="50000"/>
                  </a:schemeClr>
                </a:solidFill>
              </a:rPr>
              <a:t>lower the learning rate</a:t>
            </a:r>
          </a:p>
          <a:p>
            <a:pPr lvl="1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Regularization with </a:t>
            </a:r>
            <a:r>
              <a:rPr lang="en-US" sz="1400" b="1" u="sng" dirty="0">
                <a:solidFill>
                  <a:schemeClr val="bg1">
                    <a:lumMod val="50000"/>
                  </a:schemeClr>
                </a:solidFill>
              </a:rPr>
              <a:t>weight decay</a:t>
            </a:r>
          </a:p>
          <a:p>
            <a:endParaRPr lang="en-US" sz="1800" b="1" dirty="0"/>
          </a:p>
        </p:txBody>
      </p:sp>
      <p:pic>
        <p:nvPicPr>
          <p:cNvPr id="8" name="Picture 7" descr="A collage of a person with a surprised expression&#10;&#10;Description automatically generated">
            <a:extLst>
              <a:ext uri="{FF2B5EF4-FFF2-40B4-BE49-F238E27FC236}">
                <a16:creationId xmlns:a16="http://schemas.microsoft.com/office/drawing/2014/main" id="{83E4F7F8-76A5-E4CE-2C7F-8615D9163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685" y="4780880"/>
            <a:ext cx="1936739" cy="190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83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213</Words>
  <Application>Microsoft Office PowerPoint</Application>
  <PresentationFormat>Widescreen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Facial Detection on Human Emotions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Xu, Chenliang</dc:creator>
  <cp:lastModifiedBy>琪玛 鲨</cp:lastModifiedBy>
  <cp:revision>3</cp:revision>
  <dcterms:created xsi:type="dcterms:W3CDTF">2024-09-19T16:01:05Z</dcterms:created>
  <dcterms:modified xsi:type="dcterms:W3CDTF">2024-09-29T20:27:48Z</dcterms:modified>
</cp:coreProperties>
</file>