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T Sans Narrow"/>
      <p:regular r:id="rId15"/>
      <p:bold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TSansNarrow-regular.fntdata"/><Relationship Id="rId14" Type="http://schemas.openxmlformats.org/officeDocument/2006/relationships/slide" Target="slides/slide9.xml"/><Relationship Id="rId17" Type="http://schemas.openxmlformats.org/officeDocument/2006/relationships/font" Target="fonts/OpenSans-regular.fntdata"/><Relationship Id="rId16" Type="http://schemas.openxmlformats.org/officeDocument/2006/relationships/font" Target="fonts/PTSansNarrow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italic.fntdata"/><Relationship Id="rId6" Type="http://schemas.openxmlformats.org/officeDocument/2006/relationships/slide" Target="slides/slide1.xml"/><Relationship Id="rId18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194e946162_2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194e946162_2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194e946162_4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194e946162_4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194e946162_5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194e946162_5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194e946162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194e946162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194e946162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194e946162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194e946162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194e946162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194e946162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194e946162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194e946162_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194e946162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799850" y="1423352"/>
            <a:ext cx="7545300" cy="114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AB2D"/>
                </a:solidFill>
              </a:rPr>
              <a:t>FER Ensemble</a:t>
            </a:r>
            <a:r>
              <a:rPr lang="en">
                <a:solidFill>
                  <a:srgbClr val="FFAB2D"/>
                </a:solidFill>
              </a:rPr>
              <a:t> Is All You Need</a:t>
            </a:r>
            <a:endParaRPr>
              <a:solidFill>
                <a:srgbClr val="FFAB2D"/>
              </a:solidFill>
            </a:endParaRPr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704800" y="2907275"/>
            <a:ext cx="37344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Team Alchemists - Kaifeng Lu, Ke Hu</a:t>
            </a:r>
            <a:endParaRPr sz="1600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1408200" y="2376000"/>
            <a:ext cx="63276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625">
                <a:solidFill>
                  <a:srgbClr val="FFAB2D"/>
                </a:solidFill>
              </a:rPr>
              <a:t>Combining ViT and CNN Models for Mixed-Emotion Recognition</a:t>
            </a:r>
            <a:endParaRPr sz="1625">
              <a:solidFill>
                <a:srgbClr val="FFAB2D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3616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Introduction: </a:t>
            </a:r>
            <a:r>
              <a:rPr lang="en">
                <a:solidFill>
                  <a:srgbClr val="FF9900"/>
                </a:solidFill>
              </a:rPr>
              <a:t>Facial Expression Recognition 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215025"/>
            <a:ext cx="8638500" cy="33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 sz="1600">
                <a:solidFill>
                  <a:srgbClr val="000000"/>
                </a:solidFill>
              </a:rPr>
              <a:t>Task</a:t>
            </a:r>
            <a:r>
              <a:rPr lang="en">
                <a:solidFill>
                  <a:srgbClr val="000000"/>
                </a:solidFill>
              </a:rPr>
              <a:t>: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Identify and classify</a:t>
            </a:r>
            <a:r>
              <a:rPr lang="en"/>
              <a:t> </a:t>
            </a:r>
            <a:r>
              <a:rPr lang="en">
                <a:solidFill>
                  <a:srgbClr val="FF9900"/>
                </a:solidFill>
              </a:rPr>
              <a:t>mixed-emotions</a:t>
            </a:r>
            <a:r>
              <a:rPr lang="en"/>
              <a:t> </a:t>
            </a:r>
            <a:r>
              <a:rPr lang="en">
                <a:solidFill>
                  <a:srgbClr val="000000"/>
                </a:solidFill>
              </a:rPr>
              <a:t>by analyzing</a:t>
            </a:r>
            <a:r>
              <a:rPr lang="en"/>
              <a:t> </a:t>
            </a:r>
            <a:r>
              <a:rPr lang="en">
                <a:solidFill>
                  <a:srgbClr val="FF9900"/>
                </a:solidFill>
              </a:rPr>
              <a:t>facial expressions</a:t>
            </a:r>
            <a:r>
              <a:rPr lang="en">
                <a:solidFill>
                  <a:srgbClr val="E69138"/>
                </a:solidFill>
              </a:rPr>
              <a:t> </a:t>
            </a:r>
            <a:endParaRPr>
              <a:solidFill>
                <a:srgbClr val="E69138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Extraction of landmark </a:t>
            </a:r>
            <a:r>
              <a:rPr lang="en">
                <a:solidFill>
                  <a:srgbClr val="FF9900"/>
                </a:solidFill>
              </a:rPr>
              <a:t>facial features</a:t>
            </a:r>
            <a:r>
              <a:rPr lang="en">
                <a:solidFill>
                  <a:srgbClr val="E69138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that correlates to each facial expression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 sz="1600">
                <a:solidFill>
                  <a:srgbClr val="000000"/>
                </a:solidFill>
              </a:rPr>
              <a:t>Problem</a:t>
            </a:r>
            <a:r>
              <a:rPr lang="en">
                <a:solidFill>
                  <a:srgbClr val="000000"/>
                </a:solidFill>
              </a:rPr>
              <a:t>: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Most of models are </a:t>
            </a:r>
            <a:r>
              <a:rPr lang="en">
                <a:solidFill>
                  <a:srgbClr val="FF9900"/>
                </a:solidFill>
              </a:rPr>
              <a:t>not generalizable</a:t>
            </a:r>
            <a:r>
              <a:rPr lang="en">
                <a:solidFill>
                  <a:srgbClr val="000000"/>
                </a:solidFill>
              </a:rPr>
              <a:t> due to limited training dataset and overfitting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FF9900"/>
                </a:solidFill>
              </a:rPr>
              <a:t>Mixed-emotion</a:t>
            </a:r>
            <a:r>
              <a:rPr lang="en">
                <a:solidFill>
                  <a:srgbClr val="000000"/>
                </a:solidFill>
              </a:rPr>
              <a:t> expression recognition is rarely studied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FF9900"/>
                </a:solidFill>
              </a:rPr>
              <a:t>Vision transformer</a:t>
            </a:r>
            <a:r>
              <a:rPr lang="en">
                <a:solidFill>
                  <a:srgbClr val="000000"/>
                </a:solidFill>
              </a:rPr>
              <a:t> are not widely used and trained in this field with </a:t>
            </a:r>
            <a:r>
              <a:rPr lang="en">
                <a:solidFill>
                  <a:srgbClr val="FF9900"/>
                </a:solidFill>
              </a:rPr>
              <a:t>FER+</a:t>
            </a:r>
            <a:r>
              <a:rPr lang="en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 sz="1600">
                <a:solidFill>
                  <a:srgbClr val="000000"/>
                </a:solidFill>
              </a:rPr>
              <a:t>Our work</a:t>
            </a:r>
            <a:r>
              <a:rPr lang="en">
                <a:solidFill>
                  <a:srgbClr val="000000"/>
                </a:solidFill>
              </a:rPr>
              <a:t>: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Reimplement </a:t>
            </a:r>
            <a:r>
              <a:rPr lang="en">
                <a:solidFill>
                  <a:srgbClr val="FF9900"/>
                </a:solidFill>
              </a:rPr>
              <a:t>FER-PCVT</a:t>
            </a:r>
            <a:r>
              <a:rPr lang="en">
                <a:solidFill>
                  <a:srgbClr val="000000"/>
                </a:solidFill>
              </a:rPr>
              <a:t>, </a:t>
            </a:r>
            <a:r>
              <a:rPr lang="en">
                <a:solidFill>
                  <a:srgbClr val="FF9900"/>
                </a:solidFill>
              </a:rPr>
              <a:t>FER-VT</a:t>
            </a:r>
            <a:r>
              <a:rPr lang="en">
                <a:solidFill>
                  <a:srgbClr val="000000"/>
                </a:solidFill>
              </a:rPr>
              <a:t>,  </a:t>
            </a:r>
            <a:r>
              <a:rPr lang="en">
                <a:solidFill>
                  <a:srgbClr val="FF9900"/>
                </a:solidFill>
              </a:rPr>
              <a:t>Residual Masking Network</a:t>
            </a:r>
            <a:r>
              <a:rPr lang="en">
                <a:solidFill>
                  <a:srgbClr val="000000"/>
                </a:solidFill>
              </a:rPr>
              <a:t>, and </a:t>
            </a:r>
            <a:r>
              <a:rPr lang="en">
                <a:solidFill>
                  <a:srgbClr val="FF9900"/>
                </a:solidFill>
              </a:rPr>
              <a:t>ResNet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FF9900"/>
                </a:solidFill>
              </a:rPr>
              <a:t>Ensemble</a:t>
            </a:r>
            <a:r>
              <a:rPr lang="en">
                <a:solidFill>
                  <a:srgbClr val="000000"/>
                </a:solidFill>
              </a:rPr>
              <a:t> the models by </a:t>
            </a:r>
            <a:r>
              <a:rPr lang="en">
                <a:solidFill>
                  <a:srgbClr val="FF9900"/>
                </a:solidFill>
              </a:rPr>
              <a:t>modifying template</a:t>
            </a:r>
            <a:r>
              <a:rPr lang="en">
                <a:solidFill>
                  <a:srgbClr val="E69138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and</a:t>
            </a:r>
            <a:r>
              <a:rPr lang="en">
                <a:solidFill>
                  <a:srgbClr val="E69138"/>
                </a:solidFill>
              </a:rPr>
              <a:t> </a:t>
            </a:r>
            <a:r>
              <a:rPr lang="en">
                <a:solidFill>
                  <a:srgbClr val="FF9900"/>
                </a:solidFill>
              </a:rPr>
              <a:t>weighted averaging</a:t>
            </a:r>
            <a:r>
              <a:rPr lang="en">
                <a:solidFill>
                  <a:srgbClr val="000000"/>
                </a:solidFill>
              </a:rPr>
              <a:t> for mixed emotion.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Extensive experiments on FER task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2340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Related Work</a:t>
            </a:r>
            <a:r>
              <a:rPr lang="en">
                <a:solidFill>
                  <a:srgbClr val="FF9900"/>
                </a:solidFill>
              </a:rPr>
              <a:t>: VIT &amp; CNN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252750" y="941400"/>
            <a:ext cx="8638500" cy="39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solidFill>
                  <a:srgbClr val="000000"/>
                </a:solidFill>
              </a:rPr>
              <a:t>Model Ensembling</a:t>
            </a:r>
            <a:endParaRPr b="1" sz="1600">
              <a:solidFill>
                <a:srgbClr val="000000"/>
              </a:solidFill>
            </a:endParaRPr>
          </a:p>
          <a:p>
            <a:pPr indent="-3048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Combine </a:t>
            </a:r>
            <a:r>
              <a:rPr lang="en" sz="1200">
                <a:solidFill>
                  <a:srgbClr val="FF9900"/>
                </a:solidFill>
              </a:rPr>
              <a:t>multiple neural network</a:t>
            </a:r>
            <a:r>
              <a:rPr lang="en" sz="1200">
                <a:solidFill>
                  <a:srgbClr val="000000"/>
                </a:solidFill>
              </a:rPr>
              <a:t> models to enhance predictive performance and achieve more </a:t>
            </a:r>
            <a:r>
              <a:rPr lang="en" sz="1200">
                <a:solidFill>
                  <a:srgbClr val="FF9900"/>
                </a:solidFill>
              </a:rPr>
              <a:t>robust results</a:t>
            </a:r>
            <a:r>
              <a:rPr lang="en" sz="1200">
                <a:solidFill>
                  <a:srgbClr val="000000"/>
                </a:solidFill>
              </a:rPr>
              <a:t>. </a:t>
            </a:r>
            <a:r>
              <a:rPr lang="en" sz="1200">
                <a:solidFill>
                  <a:srgbClr val="000000"/>
                </a:solidFill>
              </a:rPr>
              <a:t>By </a:t>
            </a:r>
            <a:r>
              <a:rPr lang="en" sz="1200">
                <a:solidFill>
                  <a:srgbClr val="FF9900"/>
                </a:solidFill>
              </a:rPr>
              <a:t>averaging weights </a:t>
            </a:r>
            <a:r>
              <a:rPr lang="en" sz="1200">
                <a:solidFill>
                  <a:srgbClr val="040C28"/>
                </a:solidFill>
              </a:rPr>
              <a:t>and</a:t>
            </a:r>
            <a:r>
              <a:rPr lang="en" sz="1200">
                <a:solidFill>
                  <a:srgbClr val="FF9900"/>
                </a:solidFill>
              </a:rPr>
              <a:t> fusing results</a:t>
            </a:r>
            <a:r>
              <a:rPr lang="en" sz="1200">
                <a:solidFill>
                  <a:srgbClr val="000000"/>
                </a:solidFill>
              </a:rPr>
              <a:t>, we expect the ensemble to </a:t>
            </a:r>
            <a:r>
              <a:rPr lang="en" sz="1200">
                <a:solidFill>
                  <a:srgbClr val="FF9900"/>
                </a:solidFill>
              </a:rPr>
              <a:t>mitigate overfitting</a:t>
            </a:r>
            <a:r>
              <a:rPr lang="en" sz="1200">
                <a:solidFill>
                  <a:srgbClr val="000000"/>
                </a:solidFill>
              </a:rPr>
              <a:t> and </a:t>
            </a:r>
            <a:r>
              <a:rPr lang="en" sz="1200">
                <a:solidFill>
                  <a:srgbClr val="FF9900"/>
                </a:solidFill>
              </a:rPr>
              <a:t>leverage the diversity</a:t>
            </a:r>
            <a:r>
              <a:rPr lang="en" sz="1200">
                <a:solidFill>
                  <a:srgbClr val="000000"/>
                </a:solidFill>
              </a:rPr>
              <a:t> of learned patterns from each model, leading to improved generalization across datasets.</a:t>
            </a:r>
            <a:endParaRPr sz="12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solidFill>
                  <a:srgbClr val="000000"/>
                </a:solidFill>
              </a:rPr>
              <a:t>VIT</a:t>
            </a:r>
            <a:endParaRPr b="1" sz="1600">
              <a:solidFill>
                <a:srgbClr val="000000"/>
              </a:solidFill>
            </a:endParaRPr>
          </a:p>
          <a:p>
            <a:pPr indent="-3048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FF9900"/>
                </a:solidFill>
              </a:rPr>
              <a:t>Transformer </a:t>
            </a:r>
            <a:r>
              <a:rPr lang="en" sz="1200">
                <a:solidFill>
                  <a:srgbClr val="000000"/>
                </a:solidFill>
              </a:rPr>
              <a:t>architecture that </a:t>
            </a:r>
            <a:r>
              <a:rPr lang="en" sz="1200">
                <a:solidFill>
                  <a:srgbClr val="FF9900"/>
                </a:solidFill>
              </a:rPr>
              <a:t>processes the entire image</a:t>
            </a:r>
            <a:r>
              <a:rPr lang="en" sz="1200">
                <a:solidFill>
                  <a:srgbClr val="000000"/>
                </a:solidFill>
              </a:rPr>
              <a:t> as patches and captures spatial information crucial for expressions.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It is excellent at handling </a:t>
            </a:r>
            <a:r>
              <a:rPr lang="en" sz="1200">
                <a:solidFill>
                  <a:srgbClr val="FF9900"/>
                </a:solidFill>
              </a:rPr>
              <a:t>global dependencies </a:t>
            </a:r>
            <a:r>
              <a:rPr lang="en" sz="1200">
                <a:solidFill>
                  <a:srgbClr val="000000"/>
                </a:solidFill>
              </a:rPr>
              <a:t>and variations in facial expressions, but requires a</a:t>
            </a:r>
            <a:r>
              <a:rPr lang="en" sz="1200">
                <a:solidFill>
                  <a:srgbClr val="FF9900"/>
                </a:solidFill>
              </a:rPr>
              <a:t> large amount of data</a:t>
            </a:r>
            <a:r>
              <a:rPr lang="en" sz="1200">
                <a:solidFill>
                  <a:srgbClr val="000000"/>
                </a:solidFill>
              </a:rPr>
              <a:t> for effective training.</a:t>
            </a:r>
            <a:endParaRPr sz="12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en" sz="1600">
                <a:solidFill>
                  <a:srgbClr val="000000"/>
                </a:solidFill>
              </a:rPr>
              <a:t>CNN</a:t>
            </a:r>
            <a:endParaRPr b="1" sz="1600">
              <a:solidFill>
                <a:srgbClr val="000000"/>
              </a:solidFill>
            </a:endParaRPr>
          </a:p>
          <a:p>
            <a:pPr indent="-3048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Convolutional Neural Network</a:t>
            </a:r>
            <a:r>
              <a:rPr lang="en" sz="1200">
                <a:solidFill>
                  <a:srgbClr val="000000"/>
                </a:solidFill>
              </a:rPr>
              <a:t> extracts local features using convolutional layers and captures fine details like wrinkles, mouth curves, or eye movements.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It is </a:t>
            </a:r>
            <a:r>
              <a:rPr lang="en" sz="1200">
                <a:solidFill>
                  <a:srgbClr val="FF9900"/>
                </a:solidFill>
              </a:rPr>
              <a:t>robust </a:t>
            </a:r>
            <a:r>
              <a:rPr lang="en" sz="1200">
                <a:solidFill>
                  <a:srgbClr val="000000"/>
                </a:solidFill>
              </a:rPr>
              <a:t>in extracting local features, but it’s possible to </a:t>
            </a:r>
            <a:r>
              <a:rPr lang="en" sz="1200">
                <a:solidFill>
                  <a:srgbClr val="FF9900"/>
                </a:solidFill>
              </a:rPr>
              <a:t>struggle with global context </a:t>
            </a:r>
            <a:r>
              <a:rPr lang="en" sz="1200">
                <a:solidFill>
                  <a:srgbClr val="000000"/>
                </a:solidFill>
              </a:rPr>
              <a:t>and </a:t>
            </a:r>
            <a:r>
              <a:rPr lang="en" sz="1200">
                <a:solidFill>
                  <a:srgbClr val="FF9900"/>
                </a:solidFill>
              </a:rPr>
              <a:t>dependencies </a:t>
            </a:r>
            <a:r>
              <a:rPr lang="en" sz="1200">
                <a:solidFill>
                  <a:srgbClr val="000000"/>
                </a:solidFill>
              </a:rPr>
              <a:t>across facial regions, resulting lower accuracy.</a:t>
            </a:r>
            <a:endParaRPr sz="1267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2057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Related Work: Models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946775"/>
            <a:ext cx="8520600" cy="37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en" sz="1600">
                <a:solidFill>
                  <a:srgbClr val="000000"/>
                </a:solidFill>
              </a:rPr>
              <a:t>Patch-Convolutional Vision Transformer</a:t>
            </a:r>
            <a:r>
              <a:rPr lang="en" sz="1600">
                <a:solidFill>
                  <a:srgbClr val="000000"/>
                </a:solidFill>
              </a:rPr>
              <a:t>: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200">
                <a:solidFill>
                  <a:srgbClr val="000000"/>
                </a:solidFill>
              </a:rPr>
              <a:t>The FER-PCVT model combines the </a:t>
            </a:r>
            <a:r>
              <a:rPr lang="en" sz="1200">
                <a:solidFill>
                  <a:srgbClr val="FF9900"/>
                </a:solidFill>
              </a:rPr>
              <a:t>local feature extraction</a:t>
            </a:r>
            <a:r>
              <a:rPr lang="en" sz="1200">
                <a:solidFill>
                  <a:srgbClr val="000000"/>
                </a:solidFill>
              </a:rPr>
              <a:t> capabilities of </a:t>
            </a:r>
            <a:r>
              <a:rPr lang="en" sz="1200">
                <a:solidFill>
                  <a:srgbClr val="FF9900"/>
                </a:solidFill>
              </a:rPr>
              <a:t>Convolutional Neural Networks</a:t>
            </a:r>
            <a:r>
              <a:rPr lang="en" sz="1200">
                <a:solidFill>
                  <a:srgbClr val="000000"/>
                </a:solidFill>
              </a:rPr>
              <a:t> with the </a:t>
            </a:r>
            <a:r>
              <a:rPr lang="en" sz="1200">
                <a:solidFill>
                  <a:srgbClr val="FF9900"/>
                </a:solidFill>
              </a:rPr>
              <a:t>global modeling strengths</a:t>
            </a:r>
            <a:r>
              <a:rPr lang="en" sz="1200">
                <a:solidFill>
                  <a:srgbClr val="000000"/>
                </a:solidFill>
              </a:rPr>
              <a:t> of </a:t>
            </a:r>
            <a:r>
              <a:rPr lang="en" sz="1200">
                <a:solidFill>
                  <a:srgbClr val="FF9900"/>
                </a:solidFill>
              </a:rPr>
              <a:t>Vision Transformers</a:t>
            </a:r>
            <a:r>
              <a:rPr lang="en" sz="1200">
                <a:solidFill>
                  <a:srgbClr val="000000"/>
                </a:solidFill>
              </a:rPr>
              <a:t> to create a lightweight framework for facial expression recognition.</a:t>
            </a:r>
            <a:endParaRPr sz="12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en" sz="1600">
                <a:solidFill>
                  <a:srgbClr val="000000"/>
                </a:solidFill>
              </a:rPr>
              <a:t>FER-VT</a:t>
            </a:r>
            <a:endParaRPr b="1"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200">
                <a:solidFill>
                  <a:srgbClr val="000000"/>
                </a:solidFill>
              </a:rPr>
              <a:t>FER framework contains two attention mechanisms that overcome the weakness of CNN-based models in learning long-range inductive biases for enhancing the performance of performing a FER task augmented with grid-wise attention mechanism.</a:t>
            </a:r>
            <a:endParaRPr sz="12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en" sz="1600">
                <a:solidFill>
                  <a:srgbClr val="000000"/>
                </a:solidFill>
              </a:rPr>
              <a:t>Residual Masking Network</a:t>
            </a:r>
            <a:endParaRPr b="1"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200">
                <a:solidFill>
                  <a:srgbClr val="000000"/>
                </a:solidFill>
              </a:rPr>
              <a:t>The Residual Masking Network integrates a </a:t>
            </a:r>
            <a:r>
              <a:rPr lang="en" sz="1200">
                <a:solidFill>
                  <a:srgbClr val="FF9900"/>
                </a:solidFill>
              </a:rPr>
              <a:t>ResNet </a:t>
            </a:r>
            <a:r>
              <a:rPr lang="en" sz="1200">
                <a:solidFill>
                  <a:srgbClr val="000000"/>
                </a:solidFill>
              </a:rPr>
              <a:t>backbone with </a:t>
            </a:r>
            <a:r>
              <a:rPr lang="en" sz="1200">
                <a:solidFill>
                  <a:srgbClr val="FF9900"/>
                </a:solidFill>
              </a:rPr>
              <a:t>Masking Blocks</a:t>
            </a:r>
            <a:r>
              <a:rPr lang="en" sz="1200">
                <a:solidFill>
                  <a:srgbClr val="000000"/>
                </a:solidFill>
              </a:rPr>
              <a:t> based on a </a:t>
            </a:r>
            <a:r>
              <a:rPr lang="en" sz="1200">
                <a:solidFill>
                  <a:srgbClr val="FF9900"/>
                </a:solidFill>
              </a:rPr>
              <a:t>U-net</a:t>
            </a:r>
            <a:r>
              <a:rPr lang="en" sz="1200">
                <a:solidFill>
                  <a:srgbClr val="000000"/>
                </a:solidFill>
              </a:rPr>
              <a:t> structure. It uses a </a:t>
            </a:r>
            <a:r>
              <a:rPr lang="en" sz="1200">
                <a:solidFill>
                  <a:srgbClr val="FF9900"/>
                </a:solidFill>
              </a:rPr>
              <a:t>segmentation network</a:t>
            </a:r>
            <a:r>
              <a:rPr lang="en" sz="1200">
                <a:solidFill>
                  <a:srgbClr val="000000"/>
                </a:solidFill>
              </a:rPr>
              <a:t> to refine feature maps, enabling the network to focus on relevant information to make correct decisions.</a:t>
            </a:r>
            <a:endParaRPr sz="12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en" sz="1600">
                <a:solidFill>
                  <a:srgbClr val="000000"/>
                </a:solidFill>
              </a:rPr>
              <a:t>ResNet</a:t>
            </a:r>
            <a:endParaRPr b="1"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200">
                <a:solidFill>
                  <a:srgbClr val="000000"/>
                </a:solidFill>
              </a:rPr>
              <a:t>The Residual neural network uses </a:t>
            </a:r>
            <a:r>
              <a:rPr lang="en" sz="1200">
                <a:solidFill>
                  <a:srgbClr val="FF9900"/>
                </a:solidFill>
              </a:rPr>
              <a:t>skip connections</a:t>
            </a:r>
            <a:r>
              <a:rPr lang="en" sz="1200">
                <a:solidFill>
                  <a:srgbClr val="000000"/>
                </a:solidFill>
              </a:rPr>
              <a:t> to allow the output of a layer to </a:t>
            </a:r>
            <a:r>
              <a:rPr lang="en" sz="1200">
                <a:solidFill>
                  <a:srgbClr val="FF9900"/>
                </a:solidFill>
              </a:rPr>
              <a:t>bypass</a:t>
            </a:r>
            <a:r>
              <a:rPr lang="en" sz="1200">
                <a:solidFill>
                  <a:srgbClr val="000000"/>
                </a:solidFill>
              </a:rPr>
              <a:t> one or more subsequent layers, thereby enabling the network to learn residual functions relative to the input.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2358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Methodology : Mixed Emotion Expression Ensemble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970025"/>
            <a:ext cx="8520600" cy="38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en" sz="1600">
                <a:solidFill>
                  <a:srgbClr val="000000"/>
                </a:solidFill>
              </a:rPr>
              <a:t>Weighted averaging ensemble</a:t>
            </a:r>
            <a:endParaRPr b="1" sz="16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In our method, unweighted come y_i of K base learner i sums up by multiplying each to assigned weight w_i.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This weighted sum is normalized through common softmax program, yielding the consensus</a:t>
            </a:r>
            <a:r>
              <a:rPr lang="en">
                <a:solidFill>
                  <a:srgbClr val="000000"/>
                </a:solidFill>
              </a:rPr>
              <a:t>, where the weights are exactly the accuracy of each individual model.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 sz="1400">
                <a:solidFill>
                  <a:srgbClr val="000000"/>
                </a:solidFill>
              </a:rPr>
              <a:t>Mixed-Emotion Expression Extraction</a:t>
            </a:r>
            <a:endParaRPr b="1"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The output </a:t>
            </a:r>
            <a:r>
              <a:rPr lang="en">
                <a:solidFill>
                  <a:srgbClr val="000000"/>
                </a:solidFill>
              </a:rPr>
              <a:t>of n’s predicted expression</a:t>
            </a:r>
            <a:r>
              <a:rPr lang="en" sz="1400">
                <a:solidFill>
                  <a:srgbClr val="000000"/>
                </a:solidFill>
              </a:rPr>
              <a:t> P_hat  is picked from the </a:t>
            </a:r>
            <a:r>
              <a:rPr lang="en" sz="1400">
                <a:solidFill>
                  <a:srgbClr val="000000"/>
                </a:solidFill>
              </a:rPr>
              <a:t>nmax</a:t>
            </a:r>
            <a:r>
              <a:rPr lang="en" sz="1400">
                <a:solidFill>
                  <a:srgbClr val="000000"/>
                </a:solidFill>
              </a:rPr>
              <a:t> labels of expression from y_hat if P_i surpasses certain limit l.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0775" y="3756050"/>
            <a:ext cx="6710048" cy="70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2390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Experiment Setup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044250"/>
            <a:ext cx="8520600" cy="3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Dataset: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FERPlus, annotated with mixed-emotion scores for each class.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Training set contains 28,709 images and tested with 3,589 images cases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Resize images to 224x224 to match model input requirements.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Objective: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Cross Entropy Loss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Baseline: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ResNet-34, ViT-base, Residual Masking Network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6950" y="146200"/>
            <a:ext cx="2964127" cy="130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3660" y="2444073"/>
            <a:ext cx="2778775" cy="109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2687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Qualitative</a:t>
            </a:r>
            <a:r>
              <a:rPr lang="en">
                <a:solidFill>
                  <a:srgbClr val="FF9900"/>
                </a:solidFill>
              </a:rPr>
              <a:t> Results</a:t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4988" y="976150"/>
            <a:ext cx="6754019" cy="386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2687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Quantitative Results</a:t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675" y="976150"/>
            <a:ext cx="4775596" cy="386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2650" y="297000"/>
            <a:ext cx="2622076" cy="4549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Conclusion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 of Objectives and Approach: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Developed an ensemble framework for </a:t>
            </a:r>
            <a:r>
              <a:rPr lang="en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mixed-emotion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recognition using ViT and CNN models on the FERPlus dataset.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Adapted model outputs to identify top-2 emotions per input with predictions using weighted averaging for robust results.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Results: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Achieved improved top-2 accuracy and better generalization compared to individual models.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Successfully recognized subtle mixed emotions, validating the ensemble's effectiveness.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Future Directions: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Extend to </a:t>
            </a:r>
            <a:r>
              <a:rPr lang="en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model soup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by assigning weights to hyperparameters for better adaptability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Explore deeper </a:t>
            </a:r>
            <a:r>
              <a:rPr lang="en">
                <a:solidFill>
                  <a:srgbClr val="FFAB2D"/>
                </a:solidFill>
                <a:latin typeface="Arial"/>
                <a:ea typeface="Arial"/>
                <a:cs typeface="Arial"/>
                <a:sym typeface="Arial"/>
              </a:rPr>
              <a:t>hybridization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model architectures for enhanced ensemble performance.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