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7947600" cx="43891200"/>
  <p:notesSz cx="6858000" cy="9144000"/>
  <p:embeddedFontLst>
    <p:embeddedFont>
      <p:font typeface="Proxima Nova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952">
          <p15:clr>
            <a:srgbClr val="747775"/>
          </p15:clr>
        </p15:guide>
        <p15:guide id="2" pos="13824">
          <p15:clr>
            <a:srgbClr val="747775"/>
          </p15:clr>
        </p15:guide>
      </p15:sldGuideLst>
    </p:ext>
    <p:ext uri="GoogleSlidesCustomDataVersion2">
      <go:slidesCustomData xmlns:go="http://customooxmlschemas.google.com/" r:id="rId11" roundtripDataSignature="AMtx7mjl826khgc/YHXGIISdbFt+jmbx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952" orient="horz"/>
        <p:guide pos="1382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font" Target="fonts/ProximaNova-boldItalic.fntdata"/><Relationship Id="rId9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roximaNova-regular.fntdata"/><Relationship Id="rId8" Type="http://schemas.openxmlformats.org/officeDocument/2006/relationships/font" Target="fonts/ProximaNov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446276" y="685800"/>
            <a:ext cx="396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1446213" y="685800"/>
            <a:ext cx="39655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ctrTitle"/>
          </p:nvPr>
        </p:nvSpPr>
        <p:spPr>
          <a:xfrm>
            <a:off x="1496200" y="5493309"/>
            <a:ext cx="40899000" cy="15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500"/>
              <a:buNone/>
              <a:defRPr sz="29500"/>
            </a:lvl9pPr>
          </a:lstStyle>
          <a:p/>
        </p:txBody>
      </p:sp>
      <p:sp>
        <p:nvSpPr>
          <p:cNvPr id="11" name="Google Shape;11;p3"/>
          <p:cNvSpPr txBox="1"/>
          <p:nvPr>
            <p:ph idx="1" type="subTitle"/>
          </p:nvPr>
        </p:nvSpPr>
        <p:spPr>
          <a:xfrm>
            <a:off x="1496160" y="20909544"/>
            <a:ext cx="40899000" cy="5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 sz="15900"/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/>
          <p:nvPr>
            <p:ph hasCustomPrompt="1" type="title"/>
          </p:nvPr>
        </p:nvSpPr>
        <p:spPr>
          <a:xfrm>
            <a:off x="1496160" y="8160744"/>
            <a:ext cx="40899000" cy="14486400"/>
          </a:xfrm>
          <a:prstGeom prst="rect">
            <a:avLst/>
          </a:prstGeom>
          <a:noFill/>
          <a:ln>
            <a:noFill/>
          </a:ln>
        </p:spPr>
        <p:txBody>
          <a:bodyPr anchorCtr="0" anchor="b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100"/>
              <a:buNone/>
              <a:defRPr sz="681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496160" y="23256416"/>
            <a:ext cx="40899000" cy="95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876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indent="-730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indent="-730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indent="-730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indent="-730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indent="-730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indent="-730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indent="-730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indent="-730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1496160" y="15868493"/>
            <a:ext cx="40899000" cy="621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0"/>
              <a:buNone/>
              <a:defRPr sz="20400"/>
            </a:lvl9pPr>
          </a:lstStyle>
          <a:p/>
        </p:txBody>
      </p:sp>
      <p:sp>
        <p:nvSpPr>
          <p:cNvPr id="15" name="Google Shape;15;p4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1496160" y="8502704"/>
            <a:ext cx="40899000" cy="25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876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indent="-730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indent="-730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indent="-730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indent="-730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indent="-730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indent="-730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indent="-730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indent="-730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1496160" y="8502704"/>
            <a:ext cx="19199400" cy="25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730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indent="-660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indent="-660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indent="-660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23195520" y="8502704"/>
            <a:ext cx="19199400" cy="25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730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 sz="7900"/>
            </a:lvl1pPr>
            <a:lvl2pPr indent="-660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indent="-660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indent="-660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24" name="Google Shape;24;p6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9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1496160" y="4099093"/>
            <a:ext cx="13478400" cy="5575500"/>
          </a:xfrm>
          <a:prstGeom prst="rect">
            <a:avLst/>
          </a:prstGeom>
          <a:noFill/>
          <a:ln>
            <a:noFill/>
          </a:ln>
        </p:spPr>
        <p:txBody>
          <a:bodyPr anchorCtr="0" anchor="b" bIns="519025" lIns="519025" spcFirstLastPara="1" rIns="519025" wrap="square" tIns="519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1496160" y="10252160"/>
            <a:ext cx="13478400" cy="234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6604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1pPr>
            <a:lvl2pPr indent="-6604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2pPr>
            <a:lvl3pPr indent="-6604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3pPr>
            <a:lvl4pPr indent="-6604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4pPr>
            <a:lvl5pPr indent="-6604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5pPr>
            <a:lvl6pPr indent="-6604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6pPr>
            <a:lvl7pPr indent="-6604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●"/>
              <a:defRPr sz="6800"/>
            </a:lvl7pPr>
            <a:lvl8pPr indent="-6604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○"/>
              <a:defRPr sz="6800"/>
            </a:lvl8pPr>
            <a:lvl9pPr indent="-6604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00"/>
              <a:buChar char="■"/>
              <a:defRPr sz="6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2353200" y="3321107"/>
            <a:ext cx="30565500" cy="30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200"/>
              <a:buNone/>
              <a:defRPr sz="27200"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21945600" y="-922"/>
            <a:ext cx="21945600" cy="37947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519025" lIns="519025" spcFirstLastPara="1" rIns="519025" wrap="square" tIns="5190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/>
          <p:nvPr>
            <p:ph type="title"/>
          </p:nvPr>
        </p:nvSpPr>
        <p:spPr>
          <a:xfrm>
            <a:off x="1274400" y="9098091"/>
            <a:ext cx="19416900" cy="10935900"/>
          </a:xfrm>
          <a:prstGeom prst="rect">
            <a:avLst/>
          </a:prstGeom>
          <a:noFill/>
          <a:ln>
            <a:noFill/>
          </a:ln>
        </p:spPr>
        <p:txBody>
          <a:bodyPr anchorCtr="0" anchor="b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800"/>
              <a:buNone/>
              <a:defRPr sz="23800"/>
            </a:lvl9pPr>
          </a:lstStyle>
          <a:p/>
        </p:txBody>
      </p:sp>
      <p:sp>
        <p:nvSpPr>
          <p:cNvPr id="38" name="Google Shape;38;p10"/>
          <p:cNvSpPr txBox="1"/>
          <p:nvPr>
            <p:ph idx="1" type="subTitle"/>
          </p:nvPr>
        </p:nvSpPr>
        <p:spPr>
          <a:xfrm>
            <a:off x="1274400" y="20680464"/>
            <a:ext cx="19416900" cy="9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23709600" y="5342064"/>
            <a:ext cx="18417600" cy="2726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-876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200"/>
              <a:buChar char="●"/>
              <a:defRPr/>
            </a:lvl1pPr>
            <a:lvl2pPr indent="-730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2pPr>
            <a:lvl3pPr indent="-730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3pPr>
            <a:lvl4pPr indent="-730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4pPr>
            <a:lvl5pPr indent="-730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5pPr>
            <a:lvl6pPr indent="-730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6pPr>
            <a:lvl7pPr indent="-730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●"/>
              <a:defRPr/>
            </a:lvl7pPr>
            <a:lvl8pPr indent="-730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○"/>
              <a:defRPr/>
            </a:lvl8pPr>
            <a:lvl9pPr indent="-730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900"/>
              <a:buChar char="■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496160" y="31212242"/>
            <a:ext cx="28794300" cy="44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200"/>
              <a:buNone/>
              <a:defRPr/>
            </a:lvl1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496160" y="3283296"/>
            <a:ext cx="40899000" cy="42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900"/>
              <a:buFont typeface="Arial"/>
              <a:buNone/>
              <a:defRPr b="0" i="0" sz="15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496160" y="8502704"/>
            <a:ext cx="40899000" cy="252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519025" lIns="519025" spcFirstLastPara="1" rIns="519025" wrap="square" tIns="519025">
            <a:normAutofit/>
          </a:bodyPr>
          <a:lstStyle>
            <a:lvl1pPr indent="-876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200"/>
              <a:buFont typeface="Arial"/>
              <a:buChar char="●"/>
              <a:defRPr b="0" i="0" sz="10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730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30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730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●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730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730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730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●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730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○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730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900"/>
              <a:buFont typeface="Arial"/>
              <a:buChar char="■"/>
              <a:defRPr b="0" i="0" sz="79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2" type="sldNum"/>
          </p:nvPr>
        </p:nvSpPr>
        <p:spPr>
          <a:xfrm>
            <a:off x="40667798" y="34404177"/>
            <a:ext cx="2633700" cy="29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19025" lIns="519025" spcFirstLastPara="1" rIns="519025" wrap="square" tIns="5190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 b="0" i="0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DECE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 title="Yolo&amp;NodeDetec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37355" y="30531075"/>
            <a:ext cx="16810245" cy="62874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"/>
          <p:cNvSpPr/>
          <p:nvPr/>
        </p:nvSpPr>
        <p:spPr>
          <a:xfrm>
            <a:off x="100" y="0"/>
            <a:ext cx="43891200" cy="4929000"/>
          </a:xfrm>
          <a:prstGeom prst="rect">
            <a:avLst/>
          </a:prstGeom>
          <a:solidFill>
            <a:srgbClr val="C4123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5029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" sz="16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1" i="0" lang="en" sz="14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Self-Driving Car for Conference Competition</a:t>
            </a:r>
            <a:endParaRPr b="1" i="0" sz="14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5029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" sz="6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Team: Zach Copenhaver, Jakob Felts, Fred Levins, Josh Strong</a:t>
            </a:r>
            <a:endParaRPr b="1" i="0" sz="6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5029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0"/>
              <a:buFont typeface="Arial"/>
              <a:buNone/>
            </a:pPr>
            <a:r>
              <a:rPr b="1" i="0" lang="en" sz="6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  Advisors: Dr. David Hartup, Dr. Bryan Van Scoy</a:t>
            </a:r>
            <a:endParaRPr b="1" i="0" sz="6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4">
            <a:alphaModFix/>
          </a:blip>
          <a:srcRect b="23035" l="0" r="85987" t="0"/>
          <a:stretch/>
        </p:blipFill>
        <p:spPr>
          <a:xfrm>
            <a:off x="723900" y="822802"/>
            <a:ext cx="4045798" cy="29409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"/>
          <p:cNvSpPr/>
          <p:nvPr/>
        </p:nvSpPr>
        <p:spPr>
          <a:xfrm>
            <a:off x="416950" y="7068650"/>
            <a:ext cx="12148500" cy="130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We developed a self-driving car that can travel between specific points in the road, emulating a taxi service.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t/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This was accomplished by: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Proxima Nova"/>
              <a:buChar char="●"/>
            </a:pPr>
            <a:r>
              <a:rPr lang="en" sz="64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b="0" i="0" lang="en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amera feeds to process information on track</a:t>
            </a:r>
            <a:endParaRPr b="0" i="0" sz="6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Proxima Nova"/>
              <a:buChar char="●"/>
            </a:pPr>
            <a:r>
              <a:rPr lang="en" sz="640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b="0" i="0" lang="en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apping of track</a:t>
            </a:r>
            <a:endParaRPr b="0" i="0" sz="6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Proxima Nova"/>
              <a:buChar char="●"/>
            </a:pPr>
            <a:r>
              <a:rPr lang="en" sz="6400">
                <a:latin typeface="Proxima Nova"/>
                <a:ea typeface="Proxima Nova"/>
                <a:cs typeface="Proxima Nova"/>
                <a:sym typeface="Proxima Nova"/>
              </a:rPr>
              <a:t>L</a:t>
            </a:r>
            <a:r>
              <a:rPr b="0" i="0" lang="en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ive-updates while car navigated the track</a:t>
            </a:r>
            <a:endParaRPr b="0" i="0" sz="6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lang="en" sz="6400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b="0" i="0" lang="en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ehicle </a:t>
            </a:r>
            <a:r>
              <a:rPr lang="en" sz="6400">
                <a:latin typeface="Proxima Nova"/>
                <a:ea typeface="Proxima Nova"/>
                <a:cs typeface="Proxima Nova"/>
                <a:sym typeface="Proxima Nova"/>
              </a:rPr>
              <a:t>ability</a:t>
            </a:r>
            <a:r>
              <a:rPr b="0" i="0" lang="en" sz="6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to traverse track</a:t>
            </a:r>
            <a:endParaRPr b="0" i="0" sz="6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2536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253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t/>
            </a:r>
            <a:endParaRPr b="0" i="0" sz="5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22536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t/>
            </a:r>
            <a:endParaRPr b="0" i="0" sz="6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3420626" y="17083100"/>
            <a:ext cx="14578800" cy="7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Uses nodes on grid based map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Easy to use with a start and end node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Creates</a:t>
            </a:r>
            <a:r>
              <a:rPr lang="en" sz="65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shortest path between points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Quick computation time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5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7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f(n) = g(n) + h(n)</a:t>
            </a:r>
            <a:endParaRPr b="1" i="1" sz="7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342538" y="20645613"/>
            <a:ext cx="12578700" cy="18672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Vehicle Operations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3420613" y="15276800"/>
            <a:ext cx="138093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A* Algorithm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319500" y="5212800"/>
            <a:ext cx="123180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" name="Google Shape;62;p1"/>
          <p:cNvSpPr txBox="1"/>
          <p:nvPr/>
        </p:nvSpPr>
        <p:spPr>
          <a:xfrm>
            <a:off x="13648539" y="36952200"/>
            <a:ext cx="77673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Node and YOLO feeds</a:t>
            </a:r>
            <a:endParaRPr b="0" i="0" sz="5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 txBox="1"/>
          <p:nvPr/>
        </p:nvSpPr>
        <p:spPr>
          <a:xfrm>
            <a:off x="23932025" y="36952200"/>
            <a:ext cx="50910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Controls feed</a:t>
            </a:r>
            <a:endParaRPr b="0" i="0" sz="5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338608" y="23024475"/>
            <a:ext cx="6375300" cy="1922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Given start and end destinations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3698458" y="25636761"/>
            <a:ext cx="5655600" cy="19227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shortest path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068308" y="28416911"/>
            <a:ext cx="6915900" cy="24108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 function to travel to next node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2748250" y="31584375"/>
            <a:ext cx="7767300" cy="2612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visual feeds to update position and predict objects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1"/>
          <p:cNvCxnSpPr>
            <a:stCxn id="64" idx="3"/>
            <a:endCxn id="65" idx="3"/>
          </p:cNvCxnSpPr>
          <p:nvPr/>
        </p:nvCxnSpPr>
        <p:spPr>
          <a:xfrm flipH="1">
            <a:off x="9353908" y="23985825"/>
            <a:ext cx="360000" cy="2612400"/>
          </a:xfrm>
          <a:prstGeom prst="curvedConnector3">
            <a:avLst>
              <a:gd fmla="val -766215" name="adj1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9" name="Google Shape;69;p1"/>
          <p:cNvCxnSpPr>
            <a:stCxn id="65" idx="3"/>
            <a:endCxn id="66" idx="3"/>
          </p:cNvCxnSpPr>
          <p:nvPr/>
        </p:nvCxnSpPr>
        <p:spPr>
          <a:xfrm>
            <a:off x="9354058" y="26598111"/>
            <a:ext cx="630300" cy="3024300"/>
          </a:xfrm>
          <a:prstGeom prst="curvedConnector3">
            <a:avLst>
              <a:gd fmla="val 508432" name="adj1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0" name="Google Shape;70;p1"/>
          <p:cNvCxnSpPr>
            <a:stCxn id="66" idx="3"/>
            <a:endCxn id="67" idx="3"/>
          </p:cNvCxnSpPr>
          <p:nvPr/>
        </p:nvCxnSpPr>
        <p:spPr>
          <a:xfrm>
            <a:off x="9984208" y="29622311"/>
            <a:ext cx="531300" cy="3268200"/>
          </a:xfrm>
          <a:prstGeom prst="curvedConnector3">
            <a:avLst>
              <a:gd fmla="val 515381" name="adj1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1" name="Google Shape;71;p1"/>
          <p:cNvSpPr/>
          <p:nvPr/>
        </p:nvSpPr>
        <p:spPr>
          <a:xfrm>
            <a:off x="1359107" y="34953459"/>
            <a:ext cx="10545600" cy="24108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" sz="5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path has not been completed, continue to next node</a:t>
            </a:r>
            <a:endParaRPr b="0" i="0" sz="5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1"/>
          <p:cNvCxnSpPr>
            <a:stCxn id="67" idx="3"/>
            <a:endCxn id="71" idx="3"/>
          </p:cNvCxnSpPr>
          <p:nvPr/>
        </p:nvCxnSpPr>
        <p:spPr>
          <a:xfrm>
            <a:off x="10515550" y="32890575"/>
            <a:ext cx="1389300" cy="3268200"/>
          </a:xfrm>
          <a:prstGeom prst="curvedConnector3">
            <a:avLst>
              <a:gd fmla="val 175470" name="adj1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3" name="Google Shape;73;p1"/>
          <p:cNvCxnSpPr>
            <a:stCxn id="71" idx="1"/>
            <a:endCxn id="66" idx="1"/>
          </p:cNvCxnSpPr>
          <p:nvPr/>
        </p:nvCxnSpPr>
        <p:spPr>
          <a:xfrm flipH="1" rot="10800000">
            <a:off x="1359107" y="29622459"/>
            <a:ext cx="1709100" cy="6536400"/>
          </a:xfrm>
          <a:prstGeom prst="curvedConnector3">
            <a:avLst>
              <a:gd fmla="val -52712" name="adj1"/>
            </a:avLst>
          </a:prstGeom>
          <a:noFill/>
          <a:ln cap="flat" cmpd="sng" w="1143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4" name="Google Shape;74;p1"/>
          <p:cNvSpPr/>
          <p:nvPr/>
        </p:nvSpPr>
        <p:spPr>
          <a:xfrm>
            <a:off x="13600337" y="5212800"/>
            <a:ext cx="134499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QCar Components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13600325" y="7019100"/>
            <a:ext cx="12958500" cy="81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NVIDIA Jetson TX2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Four CSI cameras 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457200" lvl="0" marL="9144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- 360 degree vision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Intel RGBD camera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LIDAR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Motor encoder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IMU sensor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Expandable IO</a:t>
            </a:r>
            <a:endParaRPr b="0" i="0" sz="6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76" name="Google Shape;76;p1" title="image_2025-04-11_130134608-removebg-preview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959225" y="8644272"/>
            <a:ext cx="10545600" cy="6485628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"/>
          <p:cNvSpPr/>
          <p:nvPr/>
        </p:nvSpPr>
        <p:spPr>
          <a:xfrm>
            <a:off x="31360350" y="29622288"/>
            <a:ext cx="12318000" cy="17316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31742700" y="30696801"/>
            <a:ext cx="12148500" cy="7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t/>
            </a:r>
            <a:endParaRPr b="0" i="0" sz="6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https://www.quanser.com 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https://github.com/vanscoy/qcar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https://opencv.org/about/ 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https://arxiv.org/pdf/1506.02640.pdf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https://doi.org/10.1109/cvpr.2016.91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Proxima Nova"/>
              <a:buAutoNum type="arabicParenR"/>
            </a:pPr>
            <a:r>
              <a:rPr b="0" i="0" lang="en" sz="56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https://cocodataset.org/</a:t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</a:pPr>
            <a:r>
              <a:t/>
            </a:r>
            <a:endParaRPr b="0" i="0" sz="5600" u="none" cap="none" strike="noStrike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13600315" y="24388875"/>
            <a:ext cx="145788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Visual Representation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29734350" y="5212800"/>
            <a:ext cx="129585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Motor Controls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29086025" y="17009650"/>
            <a:ext cx="14967000" cy="12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Controls feed set to binary image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41350" lvl="1" marL="1371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○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Checks the location of white pixels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41350" lvl="1" marL="1371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○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Adjust angle based on how far out of preset range white pixels are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YOLOv3-tiny trained on COCO dataset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41350" lvl="1" marL="9144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○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Uses cv2 DNN to single pass itemize objects in frames to predict eight essential classes of roadway entities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41350" lvl="1" marL="9144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○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Confidence threshold at 60% and non-max suppression at 40%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lang="en" sz="6500">
                <a:latin typeface="Proxima Nova"/>
                <a:ea typeface="Proxima Nova"/>
                <a:cs typeface="Proxima Nova"/>
                <a:sym typeface="Proxima Nova"/>
              </a:rPr>
              <a:t>Detects nodes</a:t>
            </a: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6500">
                <a:latin typeface="Proxima Nova"/>
                <a:ea typeface="Proxima Nova"/>
                <a:cs typeface="Proxima Nova"/>
                <a:sym typeface="Proxima Nova"/>
              </a:rPr>
              <a:t>with blue RGB masking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30069425" y="7068650"/>
            <a:ext cx="12958500" cy="74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Motors have no bound on maximum speed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641350" lvl="1" marL="13716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○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Speed value of 0.066 works best for our cases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Servo angle ranges from -0.5 to 0.5 radians (~28 degrees)</a:t>
            </a:r>
            <a:endParaRPr b="0" i="0" sz="65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3" name="Google Shape;83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904962" y="13619475"/>
            <a:ext cx="13287437" cy="9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"/>
          <p:cNvSpPr/>
          <p:nvPr/>
        </p:nvSpPr>
        <p:spPr>
          <a:xfrm>
            <a:off x="28805526" y="15203350"/>
            <a:ext cx="14578800" cy="1806300"/>
          </a:xfrm>
          <a:prstGeom prst="rect">
            <a:avLst/>
          </a:prstGeom>
          <a:solidFill>
            <a:srgbClr val="C412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b="1" i="0" lang="en" sz="10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Camera Implementation</a:t>
            </a:r>
            <a:endParaRPr b="1" i="0" sz="100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13648550" y="26195175"/>
            <a:ext cx="14967000" cy="43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marR="2322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All feeds use forward facing CSI camera</a:t>
            </a:r>
            <a:endParaRPr b="0" i="0" sz="6500" u="none" cap="none" strike="noStrike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457200" lvl="0" marL="457200" marR="2322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Proxima Nova"/>
              <a:buChar char="●"/>
            </a:pPr>
            <a:r>
              <a:rPr b="0" i="0" lang="en" sz="65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Each feed uses own threading of camera footage</a:t>
            </a:r>
            <a:endParaRPr b="0" i="0" sz="65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