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73" r:id="rId5"/>
    <p:sldId id="289" r:id="rId6"/>
    <p:sldId id="290" r:id="rId7"/>
    <p:sldId id="291" r:id="rId8"/>
    <p:sldId id="292" r:id="rId9"/>
    <p:sldId id="293" r:id="rId10"/>
    <p:sldId id="294" r:id="rId11"/>
    <p:sldId id="295" r:id="rId12"/>
    <p:sldId id="296" r:id="rId13"/>
    <p:sldId id="297" r:id="rId14"/>
    <p:sldId id="298" r:id="rId15"/>
    <p:sldId id="299" r:id="rId16"/>
    <p:sldId id="301" r:id="rId17"/>
    <p:sldId id="300" r:id="rId18"/>
    <p:sldId id="302" r:id="rId19"/>
    <p:sldId id="303" r:id="rId20"/>
    <p:sldId id="304" r:id="rId21"/>
    <p:sldId id="305" r:id="rId22"/>
    <p:sldId id="306" r:id="rId23"/>
    <p:sldId id="30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10E292-B34C-4DDA-AE08-29DA33B6939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D454A86-B477-4E43-A7FB-66DC61CEBA07}">
      <dgm:prSet/>
      <dgm:spPr/>
      <dgm:t>
        <a:bodyPr/>
        <a:lstStyle/>
        <a:p>
          <a:r>
            <a:rPr lang="en-CA"/>
            <a:t>5. Visibility &amp; accountability is highly observed, XP has the image of enabling coders to simply write simple, straightforward &amp; effective code. This could be improved at any time. </a:t>
          </a:r>
          <a:endParaRPr lang="en-US"/>
        </a:p>
      </dgm:t>
    </dgm:pt>
    <dgm:pt modelId="{6E475FEF-AE39-4D78-A974-7FD9C91C6268}" type="parTrans" cxnId="{657A8AE4-7E84-4945-A675-A8A1EAB3274C}">
      <dgm:prSet/>
      <dgm:spPr/>
      <dgm:t>
        <a:bodyPr/>
        <a:lstStyle/>
        <a:p>
          <a:endParaRPr lang="en-US"/>
        </a:p>
      </dgm:t>
    </dgm:pt>
    <dgm:pt modelId="{4A72F09D-6F71-495A-A7D5-9D4B899B56B1}" type="sibTrans" cxnId="{657A8AE4-7E84-4945-A675-A8A1EAB3274C}">
      <dgm:prSet/>
      <dgm:spPr/>
      <dgm:t>
        <a:bodyPr/>
        <a:lstStyle/>
        <a:p>
          <a:endParaRPr lang="en-US"/>
        </a:p>
      </dgm:t>
    </dgm:pt>
    <dgm:pt modelId="{B0AC9B79-060A-4A9B-98F5-0F594B8F155B}">
      <dgm:prSet/>
      <dgm:spPr/>
      <dgm:t>
        <a:bodyPr/>
        <a:lstStyle/>
        <a:p>
          <a:r>
            <a:rPr lang="en-CA"/>
            <a:t>6. Constant feedback is a major part of our process. This means that the software is being demonstrated often and early. </a:t>
          </a:r>
          <a:endParaRPr lang="en-US"/>
        </a:p>
      </dgm:t>
    </dgm:pt>
    <dgm:pt modelId="{FDA5278F-85DB-48E2-8354-9EBF637EE5E2}" type="parTrans" cxnId="{56890FA9-D978-474A-B7E5-E6E8E51412A3}">
      <dgm:prSet/>
      <dgm:spPr/>
      <dgm:t>
        <a:bodyPr/>
        <a:lstStyle/>
        <a:p>
          <a:endParaRPr lang="en-US"/>
        </a:p>
      </dgm:t>
    </dgm:pt>
    <dgm:pt modelId="{E5949025-7032-4924-B226-E7EFC9752DC3}" type="sibTrans" cxnId="{56890FA9-D978-474A-B7E5-E6E8E51412A3}">
      <dgm:prSet/>
      <dgm:spPr/>
      <dgm:t>
        <a:bodyPr/>
        <a:lstStyle/>
        <a:p>
          <a:endParaRPr lang="en-US"/>
        </a:p>
      </dgm:t>
    </dgm:pt>
    <dgm:pt modelId="{B181ACC9-35AB-49C0-AA18-E50BD8ECBC24}">
      <dgm:prSet/>
      <dgm:spPr/>
      <dgm:t>
        <a:bodyPr/>
        <a:lstStyle/>
        <a:p>
          <a:r>
            <a:rPr lang="en-CA"/>
            <a:t>7. This is a value-driven approach and thus sets fixed work times with little scope for over time. </a:t>
          </a:r>
          <a:endParaRPr lang="en-US"/>
        </a:p>
      </dgm:t>
    </dgm:pt>
    <dgm:pt modelId="{2611CE9D-60E8-422A-8A2B-915AD6735B45}" type="parTrans" cxnId="{375F35B6-F4FF-4A4E-9F79-3BC977FABAE3}">
      <dgm:prSet/>
      <dgm:spPr/>
      <dgm:t>
        <a:bodyPr/>
        <a:lstStyle/>
        <a:p>
          <a:endParaRPr lang="en-US"/>
        </a:p>
      </dgm:t>
    </dgm:pt>
    <dgm:pt modelId="{93DB81E6-41CE-47EF-9C44-2429E74CB8EF}" type="sibTrans" cxnId="{375F35B6-F4FF-4A4E-9F79-3BC977FABAE3}">
      <dgm:prSet/>
      <dgm:spPr/>
      <dgm:t>
        <a:bodyPr/>
        <a:lstStyle/>
        <a:p>
          <a:endParaRPr lang="en-US"/>
        </a:p>
      </dgm:t>
    </dgm:pt>
    <dgm:pt modelId="{C64E74F6-32D1-44D6-B1D2-E5CE4A55CAC8}">
      <dgm:prSet/>
      <dgm:spPr/>
      <dgm:t>
        <a:bodyPr/>
        <a:lstStyle/>
        <a:p>
          <a:r>
            <a:rPr lang="en-CA"/>
            <a:t>8. There is a breakdown of project scopes into further sub-components combined with customer feedback. </a:t>
          </a:r>
          <a:endParaRPr lang="en-US"/>
        </a:p>
      </dgm:t>
    </dgm:pt>
    <dgm:pt modelId="{0169DCA1-18B7-480E-8914-041799D9282D}" type="parTrans" cxnId="{F685D2F9-12CF-4C1E-8831-C351A49B5EE4}">
      <dgm:prSet/>
      <dgm:spPr/>
      <dgm:t>
        <a:bodyPr/>
        <a:lstStyle/>
        <a:p>
          <a:endParaRPr lang="en-US"/>
        </a:p>
      </dgm:t>
    </dgm:pt>
    <dgm:pt modelId="{35F2191A-C330-494E-88F8-6DEB80A66056}" type="sibTrans" cxnId="{F685D2F9-12CF-4C1E-8831-C351A49B5EE4}">
      <dgm:prSet/>
      <dgm:spPr/>
      <dgm:t>
        <a:bodyPr/>
        <a:lstStyle/>
        <a:p>
          <a:endParaRPr lang="en-US"/>
        </a:p>
      </dgm:t>
    </dgm:pt>
    <dgm:pt modelId="{7B3D9E93-E5F2-44EC-90AC-F27C1966CFC1}">
      <dgm:prSet/>
      <dgm:spPr/>
      <dgm:t>
        <a:bodyPr/>
        <a:lstStyle/>
        <a:p>
          <a:r>
            <a:rPr lang="en-CA"/>
            <a:t>9. There will be ongoing knowledge transfers among team members, especially among the 4 developers.</a:t>
          </a:r>
          <a:endParaRPr lang="en-US"/>
        </a:p>
      </dgm:t>
    </dgm:pt>
    <dgm:pt modelId="{FC2DBA16-3A62-4C65-9F8B-FB446E2BE2E6}" type="parTrans" cxnId="{FD96110B-D756-47FA-98C4-EA5225ABC6EC}">
      <dgm:prSet/>
      <dgm:spPr/>
      <dgm:t>
        <a:bodyPr/>
        <a:lstStyle/>
        <a:p>
          <a:endParaRPr lang="en-US"/>
        </a:p>
      </dgm:t>
    </dgm:pt>
    <dgm:pt modelId="{7126BA61-D40D-4D0A-ABDC-26F5D207B38F}" type="sibTrans" cxnId="{FD96110B-D756-47FA-98C4-EA5225ABC6EC}">
      <dgm:prSet/>
      <dgm:spPr/>
      <dgm:t>
        <a:bodyPr/>
        <a:lstStyle/>
        <a:p>
          <a:endParaRPr lang="en-US"/>
        </a:p>
      </dgm:t>
    </dgm:pt>
    <dgm:pt modelId="{FA7B8DB2-248E-449D-9522-FD54B84D3372}" type="pres">
      <dgm:prSet presAssocID="{2F10E292-B34C-4DDA-AE08-29DA33B69396}" presName="root" presStyleCnt="0">
        <dgm:presLayoutVars>
          <dgm:dir/>
          <dgm:resizeHandles val="exact"/>
        </dgm:presLayoutVars>
      </dgm:prSet>
      <dgm:spPr/>
    </dgm:pt>
    <dgm:pt modelId="{E5DB611E-C60D-42ED-8DBA-AC9A48C3DDDF}" type="pres">
      <dgm:prSet presAssocID="{8D454A86-B477-4E43-A7FB-66DC61CEBA07}" presName="compNode" presStyleCnt="0"/>
      <dgm:spPr/>
    </dgm:pt>
    <dgm:pt modelId="{B478303F-38BE-496D-9D98-052A34CF7DC3}" type="pres">
      <dgm:prSet presAssocID="{8D454A86-B477-4E43-A7FB-66DC61CEBA07}" presName="bgRect" presStyleLbl="bgShp" presStyleIdx="0" presStyleCnt="5"/>
      <dgm:spPr/>
    </dgm:pt>
    <dgm:pt modelId="{99325007-3F33-450F-8799-8EF09AC4E250}" type="pres">
      <dgm:prSet presAssocID="{8D454A86-B477-4E43-A7FB-66DC61CEBA0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D70D7F9E-2D06-4CC3-AF93-36DB28B6F011}" type="pres">
      <dgm:prSet presAssocID="{8D454A86-B477-4E43-A7FB-66DC61CEBA07}" presName="spaceRect" presStyleCnt="0"/>
      <dgm:spPr/>
    </dgm:pt>
    <dgm:pt modelId="{88F7E88D-3038-4102-BECF-DF4513740F3B}" type="pres">
      <dgm:prSet presAssocID="{8D454A86-B477-4E43-A7FB-66DC61CEBA07}" presName="parTx" presStyleLbl="revTx" presStyleIdx="0" presStyleCnt="5">
        <dgm:presLayoutVars>
          <dgm:chMax val="0"/>
          <dgm:chPref val="0"/>
        </dgm:presLayoutVars>
      </dgm:prSet>
      <dgm:spPr/>
    </dgm:pt>
    <dgm:pt modelId="{4763C457-B0BA-4345-B196-BDE56231DBFE}" type="pres">
      <dgm:prSet presAssocID="{4A72F09D-6F71-495A-A7D5-9D4B899B56B1}" presName="sibTrans" presStyleCnt="0"/>
      <dgm:spPr/>
    </dgm:pt>
    <dgm:pt modelId="{FF08850A-73FE-45F0-B812-4BCEFB60651C}" type="pres">
      <dgm:prSet presAssocID="{B0AC9B79-060A-4A9B-98F5-0F594B8F155B}" presName="compNode" presStyleCnt="0"/>
      <dgm:spPr/>
    </dgm:pt>
    <dgm:pt modelId="{F33AACD6-E431-4181-8266-4DE550EDFDED}" type="pres">
      <dgm:prSet presAssocID="{B0AC9B79-060A-4A9B-98F5-0F594B8F155B}" presName="bgRect" presStyleLbl="bgShp" presStyleIdx="1" presStyleCnt="5"/>
      <dgm:spPr/>
    </dgm:pt>
    <dgm:pt modelId="{2A1801D9-F07F-4496-A38A-C2264C313086}" type="pres">
      <dgm:prSet presAssocID="{B0AC9B79-060A-4A9B-98F5-0F594B8F155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CFAC1F51-93AC-4E54-AD45-E3246CCFA8A2}" type="pres">
      <dgm:prSet presAssocID="{B0AC9B79-060A-4A9B-98F5-0F594B8F155B}" presName="spaceRect" presStyleCnt="0"/>
      <dgm:spPr/>
    </dgm:pt>
    <dgm:pt modelId="{C28E3258-1E34-4C92-BF1C-522EBEB5B5E1}" type="pres">
      <dgm:prSet presAssocID="{B0AC9B79-060A-4A9B-98F5-0F594B8F155B}" presName="parTx" presStyleLbl="revTx" presStyleIdx="1" presStyleCnt="5">
        <dgm:presLayoutVars>
          <dgm:chMax val="0"/>
          <dgm:chPref val="0"/>
        </dgm:presLayoutVars>
      </dgm:prSet>
      <dgm:spPr/>
    </dgm:pt>
    <dgm:pt modelId="{430AB83A-0321-4251-B061-1D513D450C02}" type="pres">
      <dgm:prSet presAssocID="{E5949025-7032-4924-B226-E7EFC9752DC3}" presName="sibTrans" presStyleCnt="0"/>
      <dgm:spPr/>
    </dgm:pt>
    <dgm:pt modelId="{D21E456A-F952-4116-AFB1-8BE89518152D}" type="pres">
      <dgm:prSet presAssocID="{B181ACC9-35AB-49C0-AA18-E50BD8ECBC24}" presName="compNode" presStyleCnt="0"/>
      <dgm:spPr/>
    </dgm:pt>
    <dgm:pt modelId="{92159A6F-2A10-4939-86A0-9471357C5036}" type="pres">
      <dgm:prSet presAssocID="{B181ACC9-35AB-49C0-AA18-E50BD8ECBC24}" presName="bgRect" presStyleLbl="bgShp" presStyleIdx="2" presStyleCnt="5"/>
      <dgm:spPr/>
    </dgm:pt>
    <dgm:pt modelId="{AE5017FD-62DC-4B0E-B21E-16F868E1EC66}" type="pres">
      <dgm:prSet presAssocID="{B181ACC9-35AB-49C0-AA18-E50BD8ECBC2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urglass"/>
        </a:ext>
      </dgm:extLst>
    </dgm:pt>
    <dgm:pt modelId="{0C0A0946-0FE4-4C34-A4AA-106AFB0EF0FB}" type="pres">
      <dgm:prSet presAssocID="{B181ACC9-35AB-49C0-AA18-E50BD8ECBC24}" presName="spaceRect" presStyleCnt="0"/>
      <dgm:spPr/>
    </dgm:pt>
    <dgm:pt modelId="{169A23F5-EE28-48DB-AB7C-9BDC723CA848}" type="pres">
      <dgm:prSet presAssocID="{B181ACC9-35AB-49C0-AA18-E50BD8ECBC24}" presName="parTx" presStyleLbl="revTx" presStyleIdx="2" presStyleCnt="5">
        <dgm:presLayoutVars>
          <dgm:chMax val="0"/>
          <dgm:chPref val="0"/>
        </dgm:presLayoutVars>
      </dgm:prSet>
      <dgm:spPr/>
    </dgm:pt>
    <dgm:pt modelId="{832EC014-FBA5-427E-8512-50CCB46558DE}" type="pres">
      <dgm:prSet presAssocID="{93DB81E6-41CE-47EF-9C44-2429E74CB8EF}" presName="sibTrans" presStyleCnt="0"/>
      <dgm:spPr/>
    </dgm:pt>
    <dgm:pt modelId="{2BD5BBC5-319F-4252-BEAF-EF0762784B61}" type="pres">
      <dgm:prSet presAssocID="{C64E74F6-32D1-44D6-B1D2-E5CE4A55CAC8}" presName="compNode" presStyleCnt="0"/>
      <dgm:spPr/>
    </dgm:pt>
    <dgm:pt modelId="{9A04ED74-651D-432D-BC20-980F689CDF57}" type="pres">
      <dgm:prSet presAssocID="{C64E74F6-32D1-44D6-B1D2-E5CE4A55CAC8}" presName="bgRect" presStyleLbl="bgShp" presStyleIdx="3" presStyleCnt="5"/>
      <dgm:spPr/>
    </dgm:pt>
    <dgm:pt modelId="{7D0F0A42-4CCF-4140-9311-2E094C793BE2}" type="pres">
      <dgm:prSet presAssocID="{C64E74F6-32D1-44D6-B1D2-E5CE4A55CA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me"/>
        </a:ext>
      </dgm:extLst>
    </dgm:pt>
    <dgm:pt modelId="{28838779-8063-41E1-8B8D-0D6BA87A4B77}" type="pres">
      <dgm:prSet presAssocID="{C64E74F6-32D1-44D6-B1D2-E5CE4A55CAC8}" presName="spaceRect" presStyleCnt="0"/>
      <dgm:spPr/>
    </dgm:pt>
    <dgm:pt modelId="{F21FBB35-33B7-453E-B8BC-6094E680B280}" type="pres">
      <dgm:prSet presAssocID="{C64E74F6-32D1-44D6-B1D2-E5CE4A55CAC8}" presName="parTx" presStyleLbl="revTx" presStyleIdx="3" presStyleCnt="5">
        <dgm:presLayoutVars>
          <dgm:chMax val="0"/>
          <dgm:chPref val="0"/>
        </dgm:presLayoutVars>
      </dgm:prSet>
      <dgm:spPr/>
    </dgm:pt>
    <dgm:pt modelId="{FFBEB621-3511-4126-BBA8-ED9D28487A84}" type="pres">
      <dgm:prSet presAssocID="{35F2191A-C330-494E-88F8-6DEB80A66056}" presName="sibTrans" presStyleCnt="0"/>
      <dgm:spPr/>
    </dgm:pt>
    <dgm:pt modelId="{0C8EBFE6-D644-4A9C-ACEB-39D49F217F33}" type="pres">
      <dgm:prSet presAssocID="{7B3D9E93-E5F2-44EC-90AC-F27C1966CFC1}" presName="compNode" presStyleCnt="0"/>
      <dgm:spPr/>
    </dgm:pt>
    <dgm:pt modelId="{3A89824B-6EDE-4365-9886-F748A5BAEA6A}" type="pres">
      <dgm:prSet presAssocID="{7B3D9E93-E5F2-44EC-90AC-F27C1966CFC1}" presName="bgRect" presStyleLbl="bgShp" presStyleIdx="4" presStyleCnt="5"/>
      <dgm:spPr/>
    </dgm:pt>
    <dgm:pt modelId="{A4B590F1-3EE2-48AE-85E0-8037FFBE039D}" type="pres">
      <dgm:prSet presAssocID="{7B3D9E93-E5F2-44EC-90AC-F27C1966CFC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assroom"/>
        </a:ext>
      </dgm:extLst>
    </dgm:pt>
    <dgm:pt modelId="{9FB79B95-AE02-4A87-99D7-49132C7333E1}" type="pres">
      <dgm:prSet presAssocID="{7B3D9E93-E5F2-44EC-90AC-F27C1966CFC1}" presName="spaceRect" presStyleCnt="0"/>
      <dgm:spPr/>
    </dgm:pt>
    <dgm:pt modelId="{1F683941-9D0D-44AB-B8F6-D401AAB1CEAF}" type="pres">
      <dgm:prSet presAssocID="{7B3D9E93-E5F2-44EC-90AC-F27C1966CFC1}" presName="parTx" presStyleLbl="revTx" presStyleIdx="4" presStyleCnt="5">
        <dgm:presLayoutVars>
          <dgm:chMax val="0"/>
          <dgm:chPref val="0"/>
        </dgm:presLayoutVars>
      </dgm:prSet>
      <dgm:spPr/>
    </dgm:pt>
  </dgm:ptLst>
  <dgm:cxnLst>
    <dgm:cxn modelId="{32B7BD00-1949-4D36-8A04-0F913C68A302}" type="presOf" srcId="{B181ACC9-35AB-49C0-AA18-E50BD8ECBC24}" destId="{169A23F5-EE28-48DB-AB7C-9BDC723CA848}" srcOrd="0" destOrd="0" presId="urn:microsoft.com/office/officeart/2018/2/layout/IconVerticalSolidList"/>
    <dgm:cxn modelId="{FD96110B-D756-47FA-98C4-EA5225ABC6EC}" srcId="{2F10E292-B34C-4DDA-AE08-29DA33B69396}" destId="{7B3D9E93-E5F2-44EC-90AC-F27C1966CFC1}" srcOrd="4" destOrd="0" parTransId="{FC2DBA16-3A62-4C65-9F8B-FB446E2BE2E6}" sibTransId="{7126BA61-D40D-4D0A-ABDC-26F5D207B38F}"/>
    <dgm:cxn modelId="{27DC8A7B-721D-47C5-A9A3-03C48957F453}" type="presOf" srcId="{2F10E292-B34C-4DDA-AE08-29DA33B69396}" destId="{FA7B8DB2-248E-449D-9522-FD54B84D3372}" srcOrd="0" destOrd="0" presId="urn:microsoft.com/office/officeart/2018/2/layout/IconVerticalSolidList"/>
    <dgm:cxn modelId="{38C18F9F-92C8-4822-AE62-3FC31BE8CE0E}" type="presOf" srcId="{C64E74F6-32D1-44D6-B1D2-E5CE4A55CAC8}" destId="{F21FBB35-33B7-453E-B8BC-6094E680B280}" srcOrd="0" destOrd="0" presId="urn:microsoft.com/office/officeart/2018/2/layout/IconVerticalSolidList"/>
    <dgm:cxn modelId="{56890FA9-D978-474A-B7E5-E6E8E51412A3}" srcId="{2F10E292-B34C-4DDA-AE08-29DA33B69396}" destId="{B0AC9B79-060A-4A9B-98F5-0F594B8F155B}" srcOrd="1" destOrd="0" parTransId="{FDA5278F-85DB-48E2-8354-9EBF637EE5E2}" sibTransId="{E5949025-7032-4924-B226-E7EFC9752DC3}"/>
    <dgm:cxn modelId="{375F35B6-F4FF-4A4E-9F79-3BC977FABAE3}" srcId="{2F10E292-B34C-4DDA-AE08-29DA33B69396}" destId="{B181ACC9-35AB-49C0-AA18-E50BD8ECBC24}" srcOrd="2" destOrd="0" parTransId="{2611CE9D-60E8-422A-8A2B-915AD6735B45}" sibTransId="{93DB81E6-41CE-47EF-9C44-2429E74CB8EF}"/>
    <dgm:cxn modelId="{378762C0-1443-4894-AD99-7591093EE925}" type="presOf" srcId="{B0AC9B79-060A-4A9B-98F5-0F594B8F155B}" destId="{C28E3258-1E34-4C92-BF1C-522EBEB5B5E1}" srcOrd="0" destOrd="0" presId="urn:microsoft.com/office/officeart/2018/2/layout/IconVerticalSolidList"/>
    <dgm:cxn modelId="{7E932FE3-71E5-4244-A89D-B06C4CD539B5}" type="presOf" srcId="{8D454A86-B477-4E43-A7FB-66DC61CEBA07}" destId="{88F7E88D-3038-4102-BECF-DF4513740F3B}" srcOrd="0" destOrd="0" presId="urn:microsoft.com/office/officeart/2018/2/layout/IconVerticalSolidList"/>
    <dgm:cxn modelId="{657A8AE4-7E84-4945-A675-A8A1EAB3274C}" srcId="{2F10E292-B34C-4DDA-AE08-29DA33B69396}" destId="{8D454A86-B477-4E43-A7FB-66DC61CEBA07}" srcOrd="0" destOrd="0" parTransId="{6E475FEF-AE39-4D78-A974-7FD9C91C6268}" sibTransId="{4A72F09D-6F71-495A-A7D5-9D4B899B56B1}"/>
    <dgm:cxn modelId="{E30700F5-120C-408D-82B5-00600CF5713A}" type="presOf" srcId="{7B3D9E93-E5F2-44EC-90AC-F27C1966CFC1}" destId="{1F683941-9D0D-44AB-B8F6-D401AAB1CEAF}" srcOrd="0" destOrd="0" presId="urn:microsoft.com/office/officeart/2018/2/layout/IconVerticalSolidList"/>
    <dgm:cxn modelId="{F685D2F9-12CF-4C1E-8831-C351A49B5EE4}" srcId="{2F10E292-B34C-4DDA-AE08-29DA33B69396}" destId="{C64E74F6-32D1-44D6-B1D2-E5CE4A55CAC8}" srcOrd="3" destOrd="0" parTransId="{0169DCA1-18B7-480E-8914-041799D9282D}" sibTransId="{35F2191A-C330-494E-88F8-6DEB80A66056}"/>
    <dgm:cxn modelId="{1AF799A0-41EC-4868-B78D-84232AC1A73D}" type="presParOf" srcId="{FA7B8DB2-248E-449D-9522-FD54B84D3372}" destId="{E5DB611E-C60D-42ED-8DBA-AC9A48C3DDDF}" srcOrd="0" destOrd="0" presId="urn:microsoft.com/office/officeart/2018/2/layout/IconVerticalSolidList"/>
    <dgm:cxn modelId="{CCDBB6AC-D781-460A-91E5-FC0521355100}" type="presParOf" srcId="{E5DB611E-C60D-42ED-8DBA-AC9A48C3DDDF}" destId="{B478303F-38BE-496D-9D98-052A34CF7DC3}" srcOrd="0" destOrd="0" presId="urn:microsoft.com/office/officeart/2018/2/layout/IconVerticalSolidList"/>
    <dgm:cxn modelId="{548D4670-8E7B-4606-879A-F692AA4900C7}" type="presParOf" srcId="{E5DB611E-C60D-42ED-8DBA-AC9A48C3DDDF}" destId="{99325007-3F33-450F-8799-8EF09AC4E250}" srcOrd="1" destOrd="0" presId="urn:microsoft.com/office/officeart/2018/2/layout/IconVerticalSolidList"/>
    <dgm:cxn modelId="{8D3CD114-54FF-40E3-AED3-EE0994A7C489}" type="presParOf" srcId="{E5DB611E-C60D-42ED-8DBA-AC9A48C3DDDF}" destId="{D70D7F9E-2D06-4CC3-AF93-36DB28B6F011}" srcOrd="2" destOrd="0" presId="urn:microsoft.com/office/officeart/2018/2/layout/IconVerticalSolidList"/>
    <dgm:cxn modelId="{63C73FCE-3613-4120-A843-E35B12B2817A}" type="presParOf" srcId="{E5DB611E-C60D-42ED-8DBA-AC9A48C3DDDF}" destId="{88F7E88D-3038-4102-BECF-DF4513740F3B}" srcOrd="3" destOrd="0" presId="urn:microsoft.com/office/officeart/2018/2/layout/IconVerticalSolidList"/>
    <dgm:cxn modelId="{B1D5E5D3-D6C5-441D-9779-D855A7F7D7CA}" type="presParOf" srcId="{FA7B8DB2-248E-449D-9522-FD54B84D3372}" destId="{4763C457-B0BA-4345-B196-BDE56231DBFE}" srcOrd="1" destOrd="0" presId="urn:microsoft.com/office/officeart/2018/2/layout/IconVerticalSolidList"/>
    <dgm:cxn modelId="{4B0B3A22-0C3F-4E69-9C8F-39C579BBA326}" type="presParOf" srcId="{FA7B8DB2-248E-449D-9522-FD54B84D3372}" destId="{FF08850A-73FE-45F0-B812-4BCEFB60651C}" srcOrd="2" destOrd="0" presId="urn:microsoft.com/office/officeart/2018/2/layout/IconVerticalSolidList"/>
    <dgm:cxn modelId="{583838EF-8E44-48D8-9F39-27E56C72E099}" type="presParOf" srcId="{FF08850A-73FE-45F0-B812-4BCEFB60651C}" destId="{F33AACD6-E431-4181-8266-4DE550EDFDED}" srcOrd="0" destOrd="0" presId="urn:microsoft.com/office/officeart/2018/2/layout/IconVerticalSolidList"/>
    <dgm:cxn modelId="{D1BD5C5F-87AD-42D1-8FAC-C0CB3D61DCDC}" type="presParOf" srcId="{FF08850A-73FE-45F0-B812-4BCEFB60651C}" destId="{2A1801D9-F07F-4496-A38A-C2264C313086}" srcOrd="1" destOrd="0" presId="urn:microsoft.com/office/officeart/2018/2/layout/IconVerticalSolidList"/>
    <dgm:cxn modelId="{7DD072B9-9163-418D-95D3-25349DBD25A9}" type="presParOf" srcId="{FF08850A-73FE-45F0-B812-4BCEFB60651C}" destId="{CFAC1F51-93AC-4E54-AD45-E3246CCFA8A2}" srcOrd="2" destOrd="0" presId="urn:microsoft.com/office/officeart/2018/2/layout/IconVerticalSolidList"/>
    <dgm:cxn modelId="{6BD62480-6D07-49A1-A541-0DBA7AAD9A75}" type="presParOf" srcId="{FF08850A-73FE-45F0-B812-4BCEFB60651C}" destId="{C28E3258-1E34-4C92-BF1C-522EBEB5B5E1}" srcOrd="3" destOrd="0" presId="urn:microsoft.com/office/officeart/2018/2/layout/IconVerticalSolidList"/>
    <dgm:cxn modelId="{76DFE1D4-17D0-4616-B281-916F81F325FB}" type="presParOf" srcId="{FA7B8DB2-248E-449D-9522-FD54B84D3372}" destId="{430AB83A-0321-4251-B061-1D513D450C02}" srcOrd="3" destOrd="0" presId="urn:microsoft.com/office/officeart/2018/2/layout/IconVerticalSolidList"/>
    <dgm:cxn modelId="{A99B233A-52C9-4984-8872-A0989EA98D70}" type="presParOf" srcId="{FA7B8DB2-248E-449D-9522-FD54B84D3372}" destId="{D21E456A-F952-4116-AFB1-8BE89518152D}" srcOrd="4" destOrd="0" presId="urn:microsoft.com/office/officeart/2018/2/layout/IconVerticalSolidList"/>
    <dgm:cxn modelId="{A3FEDB3C-13A9-41F6-85D9-84CFEBBBDE39}" type="presParOf" srcId="{D21E456A-F952-4116-AFB1-8BE89518152D}" destId="{92159A6F-2A10-4939-86A0-9471357C5036}" srcOrd="0" destOrd="0" presId="urn:microsoft.com/office/officeart/2018/2/layout/IconVerticalSolidList"/>
    <dgm:cxn modelId="{7C5FE2A3-A72A-4516-8468-D1D7F3E2A299}" type="presParOf" srcId="{D21E456A-F952-4116-AFB1-8BE89518152D}" destId="{AE5017FD-62DC-4B0E-B21E-16F868E1EC66}" srcOrd="1" destOrd="0" presId="urn:microsoft.com/office/officeart/2018/2/layout/IconVerticalSolidList"/>
    <dgm:cxn modelId="{4A35EDF4-30E1-4276-BC89-C8CC86E69034}" type="presParOf" srcId="{D21E456A-F952-4116-AFB1-8BE89518152D}" destId="{0C0A0946-0FE4-4C34-A4AA-106AFB0EF0FB}" srcOrd="2" destOrd="0" presId="urn:microsoft.com/office/officeart/2018/2/layout/IconVerticalSolidList"/>
    <dgm:cxn modelId="{6D70DECB-11D3-4603-B1CF-3E03F38A9454}" type="presParOf" srcId="{D21E456A-F952-4116-AFB1-8BE89518152D}" destId="{169A23F5-EE28-48DB-AB7C-9BDC723CA848}" srcOrd="3" destOrd="0" presId="urn:microsoft.com/office/officeart/2018/2/layout/IconVerticalSolidList"/>
    <dgm:cxn modelId="{D11978AF-CB17-448B-966C-498E76A693EC}" type="presParOf" srcId="{FA7B8DB2-248E-449D-9522-FD54B84D3372}" destId="{832EC014-FBA5-427E-8512-50CCB46558DE}" srcOrd="5" destOrd="0" presId="urn:microsoft.com/office/officeart/2018/2/layout/IconVerticalSolidList"/>
    <dgm:cxn modelId="{336C7659-B20D-4525-9B4F-3B75C74B4D5B}" type="presParOf" srcId="{FA7B8DB2-248E-449D-9522-FD54B84D3372}" destId="{2BD5BBC5-319F-4252-BEAF-EF0762784B61}" srcOrd="6" destOrd="0" presId="urn:microsoft.com/office/officeart/2018/2/layout/IconVerticalSolidList"/>
    <dgm:cxn modelId="{BD3704F7-20DB-41F3-8709-43219483FA06}" type="presParOf" srcId="{2BD5BBC5-319F-4252-BEAF-EF0762784B61}" destId="{9A04ED74-651D-432D-BC20-980F689CDF57}" srcOrd="0" destOrd="0" presId="urn:microsoft.com/office/officeart/2018/2/layout/IconVerticalSolidList"/>
    <dgm:cxn modelId="{E98A4C6A-CB40-489B-8F32-6D99687D2B94}" type="presParOf" srcId="{2BD5BBC5-319F-4252-BEAF-EF0762784B61}" destId="{7D0F0A42-4CCF-4140-9311-2E094C793BE2}" srcOrd="1" destOrd="0" presId="urn:microsoft.com/office/officeart/2018/2/layout/IconVerticalSolidList"/>
    <dgm:cxn modelId="{4EE8D7CB-ABC4-4635-B2B8-01FBEBF2ABDD}" type="presParOf" srcId="{2BD5BBC5-319F-4252-BEAF-EF0762784B61}" destId="{28838779-8063-41E1-8B8D-0D6BA87A4B77}" srcOrd="2" destOrd="0" presId="urn:microsoft.com/office/officeart/2018/2/layout/IconVerticalSolidList"/>
    <dgm:cxn modelId="{F2F32096-5816-449D-99DA-699389145ED7}" type="presParOf" srcId="{2BD5BBC5-319F-4252-BEAF-EF0762784B61}" destId="{F21FBB35-33B7-453E-B8BC-6094E680B280}" srcOrd="3" destOrd="0" presId="urn:microsoft.com/office/officeart/2018/2/layout/IconVerticalSolidList"/>
    <dgm:cxn modelId="{9E191963-94DC-4F03-A0D6-62D7829A756F}" type="presParOf" srcId="{FA7B8DB2-248E-449D-9522-FD54B84D3372}" destId="{FFBEB621-3511-4126-BBA8-ED9D28487A84}" srcOrd="7" destOrd="0" presId="urn:microsoft.com/office/officeart/2018/2/layout/IconVerticalSolidList"/>
    <dgm:cxn modelId="{240FB607-593D-4A71-975C-F890CD09BB9F}" type="presParOf" srcId="{FA7B8DB2-248E-449D-9522-FD54B84D3372}" destId="{0C8EBFE6-D644-4A9C-ACEB-39D49F217F33}" srcOrd="8" destOrd="0" presId="urn:microsoft.com/office/officeart/2018/2/layout/IconVerticalSolidList"/>
    <dgm:cxn modelId="{43F35CE1-6774-435E-8563-DA2A438D313F}" type="presParOf" srcId="{0C8EBFE6-D644-4A9C-ACEB-39D49F217F33}" destId="{3A89824B-6EDE-4365-9886-F748A5BAEA6A}" srcOrd="0" destOrd="0" presId="urn:microsoft.com/office/officeart/2018/2/layout/IconVerticalSolidList"/>
    <dgm:cxn modelId="{8DD3C6FD-B787-41F6-B1AB-7697B8123375}" type="presParOf" srcId="{0C8EBFE6-D644-4A9C-ACEB-39D49F217F33}" destId="{A4B590F1-3EE2-48AE-85E0-8037FFBE039D}" srcOrd="1" destOrd="0" presId="urn:microsoft.com/office/officeart/2018/2/layout/IconVerticalSolidList"/>
    <dgm:cxn modelId="{CE381B7C-DF09-4E09-8E96-C9F817EF56E1}" type="presParOf" srcId="{0C8EBFE6-D644-4A9C-ACEB-39D49F217F33}" destId="{9FB79B95-AE02-4A87-99D7-49132C7333E1}" srcOrd="2" destOrd="0" presId="urn:microsoft.com/office/officeart/2018/2/layout/IconVerticalSolidList"/>
    <dgm:cxn modelId="{DD6B961C-8583-4530-95F7-0D129C3AA02B}" type="presParOf" srcId="{0C8EBFE6-D644-4A9C-ACEB-39D49F217F33}" destId="{1F683941-9D0D-44AB-B8F6-D401AAB1CEA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1E65D3-5719-4BAF-A7DD-203A68148D3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F5A454A9-718A-45FE-BD50-1C1021FA54C2}">
      <dgm:prSet/>
      <dgm:spPr/>
      <dgm:t>
        <a:bodyPr/>
        <a:lstStyle/>
        <a:p>
          <a:r>
            <a:rPr lang="en-CA"/>
            <a:t>3. FEEDBACK. Every iteration will be taken seriously until a working product/software is available.</a:t>
          </a:r>
          <a:endParaRPr lang="en-US"/>
        </a:p>
      </dgm:t>
    </dgm:pt>
    <dgm:pt modelId="{8C4585C9-E5E9-4504-8FEE-3E4E9F90E1B4}" type="parTrans" cxnId="{16C54F35-C210-41DF-85B7-5CF0E9DDAEDB}">
      <dgm:prSet/>
      <dgm:spPr/>
      <dgm:t>
        <a:bodyPr/>
        <a:lstStyle/>
        <a:p>
          <a:endParaRPr lang="en-US"/>
        </a:p>
      </dgm:t>
    </dgm:pt>
    <dgm:pt modelId="{93F4DC40-FE03-4DAC-AF36-AC941413AF0A}" type="sibTrans" cxnId="{16C54F35-C210-41DF-85B7-5CF0E9DDAEDB}">
      <dgm:prSet/>
      <dgm:spPr/>
      <dgm:t>
        <a:bodyPr/>
        <a:lstStyle/>
        <a:p>
          <a:endParaRPr lang="en-US"/>
        </a:p>
      </dgm:t>
    </dgm:pt>
    <dgm:pt modelId="{D44ECE7E-1430-4B04-B3DB-9AAFEA147315}">
      <dgm:prSet/>
      <dgm:spPr/>
      <dgm:t>
        <a:bodyPr/>
        <a:lstStyle/>
        <a:p>
          <a:r>
            <a:rPr lang="en-CA"/>
            <a:t>It is very vital that all 4 of our developers should have feedbacks relayed to the necessary manager. As much as possible, code and technical related issues should be relayed to the team member in charge of the coders. Such issues should also be passed on to a specific specialist if it is of concern to him/her. An example would be a Usability issue. James Crowx; our in-house UX Designer &amp; Researcher should be informed ASAP.</a:t>
          </a:r>
          <a:endParaRPr lang="en-US"/>
        </a:p>
      </dgm:t>
    </dgm:pt>
    <dgm:pt modelId="{48659ADA-518C-4AC6-B0D7-2F563800D4FF}" type="parTrans" cxnId="{394B4526-83F1-42DA-B3FF-FEC769ADCB17}">
      <dgm:prSet/>
      <dgm:spPr/>
      <dgm:t>
        <a:bodyPr/>
        <a:lstStyle/>
        <a:p>
          <a:endParaRPr lang="en-US"/>
        </a:p>
      </dgm:t>
    </dgm:pt>
    <dgm:pt modelId="{B9CE709A-E317-42B9-A00E-E9623DA46CC7}" type="sibTrans" cxnId="{394B4526-83F1-42DA-B3FF-FEC769ADCB17}">
      <dgm:prSet/>
      <dgm:spPr/>
      <dgm:t>
        <a:bodyPr/>
        <a:lstStyle/>
        <a:p>
          <a:endParaRPr lang="en-US"/>
        </a:p>
      </dgm:t>
    </dgm:pt>
    <dgm:pt modelId="{7D0E77D9-751F-4B3A-B827-D58600DFD388}">
      <dgm:prSet/>
      <dgm:spPr/>
      <dgm:t>
        <a:bodyPr/>
        <a:lstStyle/>
        <a:p>
          <a:r>
            <a:rPr lang="en-CA"/>
            <a:t>4. RESPECT. Everyone gives &amp; receives the respect deserved as a Worldvisitz Team Member. </a:t>
          </a:r>
          <a:endParaRPr lang="en-US"/>
        </a:p>
      </dgm:t>
    </dgm:pt>
    <dgm:pt modelId="{46160D08-782B-4FF6-BC32-03A8EA97945E}" type="parTrans" cxnId="{6054FF4F-4742-431D-B465-A6EC455309CC}">
      <dgm:prSet/>
      <dgm:spPr/>
      <dgm:t>
        <a:bodyPr/>
        <a:lstStyle/>
        <a:p>
          <a:endParaRPr lang="en-US"/>
        </a:p>
      </dgm:t>
    </dgm:pt>
    <dgm:pt modelId="{2F55A982-6D71-4F24-ACE8-CCC14954988A}" type="sibTrans" cxnId="{6054FF4F-4742-431D-B465-A6EC455309CC}">
      <dgm:prSet/>
      <dgm:spPr/>
      <dgm:t>
        <a:bodyPr/>
        <a:lstStyle/>
        <a:p>
          <a:endParaRPr lang="en-US"/>
        </a:p>
      </dgm:t>
    </dgm:pt>
    <dgm:pt modelId="{32C8749A-A9EC-4596-8E5D-F8E0EAF15BE5}">
      <dgm:prSet/>
      <dgm:spPr/>
      <dgm:t>
        <a:bodyPr/>
        <a:lstStyle/>
        <a:p>
          <a:r>
            <a:rPr lang="en-CA"/>
            <a:t>One of the recipes for a strong &amp; excellent product is a strong team. One of the greatest recipes for a strong team is RESPECT. Every team member would be given their chances to voice out their concerns. The concerns should be within a certain constraint that is related to the project and specific time lines and schedules should also be observed. </a:t>
          </a:r>
          <a:endParaRPr lang="en-US"/>
        </a:p>
      </dgm:t>
    </dgm:pt>
    <dgm:pt modelId="{7A676C61-989A-45AA-B46B-E7682D75CA33}" type="parTrans" cxnId="{75AB20C3-B413-4DB5-BD78-8C5E6960A569}">
      <dgm:prSet/>
      <dgm:spPr/>
      <dgm:t>
        <a:bodyPr/>
        <a:lstStyle/>
        <a:p>
          <a:endParaRPr lang="en-US"/>
        </a:p>
      </dgm:t>
    </dgm:pt>
    <dgm:pt modelId="{ADFB407E-E0C7-4444-A20D-669E4EA68A56}" type="sibTrans" cxnId="{75AB20C3-B413-4DB5-BD78-8C5E6960A569}">
      <dgm:prSet/>
      <dgm:spPr/>
      <dgm:t>
        <a:bodyPr/>
        <a:lstStyle/>
        <a:p>
          <a:endParaRPr lang="en-US"/>
        </a:p>
      </dgm:t>
    </dgm:pt>
    <dgm:pt modelId="{AA6C74EE-E1B2-4F4F-9849-AEF2D46148D2}">
      <dgm:prSet/>
      <dgm:spPr/>
      <dgm:t>
        <a:bodyPr/>
        <a:lstStyle/>
        <a:p>
          <a:r>
            <a:rPr lang="en-CA"/>
            <a:t>5. COURAGE. There should be transparency in stating the progress ( or lack thereof) and specific estimates. </a:t>
          </a:r>
          <a:endParaRPr lang="en-US"/>
        </a:p>
      </dgm:t>
    </dgm:pt>
    <dgm:pt modelId="{5AC70FC8-AF31-4157-B4B2-E6FACD61FED7}" type="parTrans" cxnId="{1ECC86BD-A371-4625-BF1C-3A43C1971181}">
      <dgm:prSet/>
      <dgm:spPr/>
      <dgm:t>
        <a:bodyPr/>
        <a:lstStyle/>
        <a:p>
          <a:endParaRPr lang="en-US"/>
        </a:p>
      </dgm:t>
    </dgm:pt>
    <dgm:pt modelId="{A25B74EB-CA76-4BFB-8EF2-99CBACEBF6F8}" type="sibTrans" cxnId="{1ECC86BD-A371-4625-BF1C-3A43C1971181}">
      <dgm:prSet/>
      <dgm:spPr/>
      <dgm:t>
        <a:bodyPr/>
        <a:lstStyle/>
        <a:p>
          <a:endParaRPr lang="en-US"/>
        </a:p>
      </dgm:t>
    </dgm:pt>
    <dgm:pt modelId="{24BD2BFE-61FF-453E-A570-00A63FF2DC98}">
      <dgm:prSet/>
      <dgm:spPr/>
      <dgm:t>
        <a:bodyPr/>
        <a:lstStyle/>
        <a:p>
          <a:r>
            <a:rPr lang="en-CA" dirty="0"/>
            <a:t>The success of the </a:t>
          </a:r>
          <a:r>
            <a:rPr lang="en-CA" dirty="0" err="1"/>
            <a:t>Worldvisitz</a:t>
          </a:r>
          <a:r>
            <a:rPr lang="en-CA" dirty="0"/>
            <a:t> app is in having transparency regarding the current development phase. The team should learn to adopt to change whenever necessary. </a:t>
          </a:r>
          <a:endParaRPr lang="en-US" dirty="0"/>
        </a:p>
      </dgm:t>
    </dgm:pt>
    <dgm:pt modelId="{C6383A6B-99A9-4C5D-8899-369EAA0F2705}" type="parTrans" cxnId="{8E5CB932-A452-4D61-BF14-D0B239869A48}">
      <dgm:prSet/>
      <dgm:spPr/>
      <dgm:t>
        <a:bodyPr/>
        <a:lstStyle/>
        <a:p>
          <a:endParaRPr lang="en-US"/>
        </a:p>
      </dgm:t>
    </dgm:pt>
    <dgm:pt modelId="{6C2C3BD9-5E53-45A1-BFCB-4774C4A92B43}" type="sibTrans" cxnId="{8E5CB932-A452-4D61-BF14-D0B239869A48}">
      <dgm:prSet/>
      <dgm:spPr/>
      <dgm:t>
        <a:bodyPr/>
        <a:lstStyle/>
        <a:p>
          <a:endParaRPr lang="en-US"/>
        </a:p>
      </dgm:t>
    </dgm:pt>
    <dgm:pt modelId="{63FBD3F1-33AF-468A-A3F4-1437A6D4671E}" type="pres">
      <dgm:prSet presAssocID="{4E1E65D3-5719-4BAF-A7DD-203A68148D35}" presName="linear" presStyleCnt="0">
        <dgm:presLayoutVars>
          <dgm:animLvl val="lvl"/>
          <dgm:resizeHandles val="exact"/>
        </dgm:presLayoutVars>
      </dgm:prSet>
      <dgm:spPr/>
    </dgm:pt>
    <dgm:pt modelId="{D72CB999-35BD-4DDC-AD41-D745C3B486D0}" type="pres">
      <dgm:prSet presAssocID="{F5A454A9-718A-45FE-BD50-1C1021FA54C2}" presName="parentText" presStyleLbl="node1" presStyleIdx="0" presStyleCnt="6">
        <dgm:presLayoutVars>
          <dgm:chMax val="0"/>
          <dgm:bulletEnabled val="1"/>
        </dgm:presLayoutVars>
      </dgm:prSet>
      <dgm:spPr/>
    </dgm:pt>
    <dgm:pt modelId="{2B177C4E-5AFB-4331-901A-C229AA1CBB61}" type="pres">
      <dgm:prSet presAssocID="{93F4DC40-FE03-4DAC-AF36-AC941413AF0A}" presName="spacer" presStyleCnt="0"/>
      <dgm:spPr/>
    </dgm:pt>
    <dgm:pt modelId="{F833478D-37C5-4D09-8031-02B15E95C493}" type="pres">
      <dgm:prSet presAssocID="{D44ECE7E-1430-4B04-B3DB-9AAFEA147315}" presName="parentText" presStyleLbl="node1" presStyleIdx="1" presStyleCnt="6">
        <dgm:presLayoutVars>
          <dgm:chMax val="0"/>
          <dgm:bulletEnabled val="1"/>
        </dgm:presLayoutVars>
      </dgm:prSet>
      <dgm:spPr/>
    </dgm:pt>
    <dgm:pt modelId="{F03288EC-9883-4B89-AA36-2B046538541A}" type="pres">
      <dgm:prSet presAssocID="{B9CE709A-E317-42B9-A00E-E9623DA46CC7}" presName="spacer" presStyleCnt="0"/>
      <dgm:spPr/>
    </dgm:pt>
    <dgm:pt modelId="{FABEEC35-0478-4850-88AE-52EADF9E1D31}" type="pres">
      <dgm:prSet presAssocID="{7D0E77D9-751F-4B3A-B827-D58600DFD388}" presName="parentText" presStyleLbl="node1" presStyleIdx="2" presStyleCnt="6">
        <dgm:presLayoutVars>
          <dgm:chMax val="0"/>
          <dgm:bulletEnabled val="1"/>
        </dgm:presLayoutVars>
      </dgm:prSet>
      <dgm:spPr/>
    </dgm:pt>
    <dgm:pt modelId="{D276F47F-BA74-4D3E-90C1-ABC1A11C5972}" type="pres">
      <dgm:prSet presAssocID="{2F55A982-6D71-4F24-ACE8-CCC14954988A}" presName="spacer" presStyleCnt="0"/>
      <dgm:spPr/>
    </dgm:pt>
    <dgm:pt modelId="{9893E89F-D87D-4D4B-9353-8D85C52C74F5}" type="pres">
      <dgm:prSet presAssocID="{32C8749A-A9EC-4596-8E5D-F8E0EAF15BE5}" presName="parentText" presStyleLbl="node1" presStyleIdx="3" presStyleCnt="6">
        <dgm:presLayoutVars>
          <dgm:chMax val="0"/>
          <dgm:bulletEnabled val="1"/>
        </dgm:presLayoutVars>
      </dgm:prSet>
      <dgm:spPr/>
    </dgm:pt>
    <dgm:pt modelId="{79874742-4EA2-413E-BFA5-F582E815828C}" type="pres">
      <dgm:prSet presAssocID="{ADFB407E-E0C7-4444-A20D-669E4EA68A56}" presName="spacer" presStyleCnt="0"/>
      <dgm:spPr/>
    </dgm:pt>
    <dgm:pt modelId="{B9CA54FB-8CC7-4A5D-8795-AABF7028B4D5}" type="pres">
      <dgm:prSet presAssocID="{AA6C74EE-E1B2-4F4F-9849-AEF2D46148D2}" presName="parentText" presStyleLbl="node1" presStyleIdx="4" presStyleCnt="6">
        <dgm:presLayoutVars>
          <dgm:chMax val="0"/>
          <dgm:bulletEnabled val="1"/>
        </dgm:presLayoutVars>
      </dgm:prSet>
      <dgm:spPr/>
    </dgm:pt>
    <dgm:pt modelId="{28DAABF8-ACA0-4C6E-8305-BA554848F8F5}" type="pres">
      <dgm:prSet presAssocID="{A25B74EB-CA76-4BFB-8EF2-99CBACEBF6F8}" presName="spacer" presStyleCnt="0"/>
      <dgm:spPr/>
    </dgm:pt>
    <dgm:pt modelId="{7BDBD0EF-9358-4A4D-8713-C405A0D39022}" type="pres">
      <dgm:prSet presAssocID="{24BD2BFE-61FF-453E-A570-00A63FF2DC98}" presName="parentText" presStyleLbl="node1" presStyleIdx="5" presStyleCnt="6">
        <dgm:presLayoutVars>
          <dgm:chMax val="0"/>
          <dgm:bulletEnabled val="1"/>
        </dgm:presLayoutVars>
      </dgm:prSet>
      <dgm:spPr/>
    </dgm:pt>
  </dgm:ptLst>
  <dgm:cxnLst>
    <dgm:cxn modelId="{394B4526-83F1-42DA-B3FF-FEC769ADCB17}" srcId="{4E1E65D3-5719-4BAF-A7DD-203A68148D35}" destId="{D44ECE7E-1430-4B04-B3DB-9AAFEA147315}" srcOrd="1" destOrd="0" parTransId="{48659ADA-518C-4AC6-B0D7-2F563800D4FF}" sibTransId="{B9CE709A-E317-42B9-A00E-E9623DA46CC7}"/>
    <dgm:cxn modelId="{E2066C32-D081-40ED-856D-8892F1EF0963}" type="presOf" srcId="{D44ECE7E-1430-4B04-B3DB-9AAFEA147315}" destId="{F833478D-37C5-4D09-8031-02B15E95C493}" srcOrd="0" destOrd="0" presId="urn:microsoft.com/office/officeart/2005/8/layout/vList2"/>
    <dgm:cxn modelId="{8E5CB932-A452-4D61-BF14-D0B239869A48}" srcId="{4E1E65D3-5719-4BAF-A7DD-203A68148D35}" destId="{24BD2BFE-61FF-453E-A570-00A63FF2DC98}" srcOrd="5" destOrd="0" parTransId="{C6383A6B-99A9-4C5D-8899-369EAA0F2705}" sibTransId="{6C2C3BD9-5E53-45A1-BFCB-4774C4A92B43}"/>
    <dgm:cxn modelId="{16C54F35-C210-41DF-85B7-5CF0E9DDAEDB}" srcId="{4E1E65D3-5719-4BAF-A7DD-203A68148D35}" destId="{F5A454A9-718A-45FE-BD50-1C1021FA54C2}" srcOrd="0" destOrd="0" parTransId="{8C4585C9-E5E9-4504-8FEE-3E4E9F90E1B4}" sibTransId="{93F4DC40-FE03-4DAC-AF36-AC941413AF0A}"/>
    <dgm:cxn modelId="{845D6E5E-5FEB-4A19-8446-0801DDF80E81}" type="presOf" srcId="{F5A454A9-718A-45FE-BD50-1C1021FA54C2}" destId="{D72CB999-35BD-4DDC-AD41-D745C3B486D0}" srcOrd="0" destOrd="0" presId="urn:microsoft.com/office/officeart/2005/8/layout/vList2"/>
    <dgm:cxn modelId="{E343B25E-8337-4F46-8EA8-F214E71FE65E}" type="presOf" srcId="{AA6C74EE-E1B2-4F4F-9849-AEF2D46148D2}" destId="{B9CA54FB-8CC7-4A5D-8795-AABF7028B4D5}" srcOrd="0" destOrd="0" presId="urn:microsoft.com/office/officeart/2005/8/layout/vList2"/>
    <dgm:cxn modelId="{9D924844-A7E1-4E05-B3C9-608A4BEC7105}" type="presOf" srcId="{4E1E65D3-5719-4BAF-A7DD-203A68148D35}" destId="{63FBD3F1-33AF-468A-A3F4-1437A6D4671E}" srcOrd="0" destOrd="0" presId="urn:microsoft.com/office/officeart/2005/8/layout/vList2"/>
    <dgm:cxn modelId="{F14A6548-D56B-43A0-B6C2-99F4345C3A3B}" type="presOf" srcId="{32C8749A-A9EC-4596-8E5D-F8E0EAF15BE5}" destId="{9893E89F-D87D-4D4B-9353-8D85C52C74F5}" srcOrd="0" destOrd="0" presId="urn:microsoft.com/office/officeart/2005/8/layout/vList2"/>
    <dgm:cxn modelId="{595B186C-7BA4-46C5-9181-B7C44D81F3B7}" type="presOf" srcId="{7D0E77D9-751F-4B3A-B827-D58600DFD388}" destId="{FABEEC35-0478-4850-88AE-52EADF9E1D31}" srcOrd="0" destOrd="0" presId="urn:microsoft.com/office/officeart/2005/8/layout/vList2"/>
    <dgm:cxn modelId="{6054FF4F-4742-431D-B465-A6EC455309CC}" srcId="{4E1E65D3-5719-4BAF-A7DD-203A68148D35}" destId="{7D0E77D9-751F-4B3A-B827-D58600DFD388}" srcOrd="2" destOrd="0" parTransId="{46160D08-782B-4FF6-BC32-03A8EA97945E}" sibTransId="{2F55A982-6D71-4F24-ACE8-CCC14954988A}"/>
    <dgm:cxn modelId="{293CA27F-03FA-4DE2-9497-B437437EE912}" type="presOf" srcId="{24BD2BFE-61FF-453E-A570-00A63FF2DC98}" destId="{7BDBD0EF-9358-4A4D-8713-C405A0D39022}" srcOrd="0" destOrd="0" presId="urn:microsoft.com/office/officeart/2005/8/layout/vList2"/>
    <dgm:cxn modelId="{1ECC86BD-A371-4625-BF1C-3A43C1971181}" srcId="{4E1E65D3-5719-4BAF-A7DD-203A68148D35}" destId="{AA6C74EE-E1B2-4F4F-9849-AEF2D46148D2}" srcOrd="4" destOrd="0" parTransId="{5AC70FC8-AF31-4157-B4B2-E6FACD61FED7}" sibTransId="{A25B74EB-CA76-4BFB-8EF2-99CBACEBF6F8}"/>
    <dgm:cxn modelId="{75AB20C3-B413-4DB5-BD78-8C5E6960A569}" srcId="{4E1E65D3-5719-4BAF-A7DD-203A68148D35}" destId="{32C8749A-A9EC-4596-8E5D-F8E0EAF15BE5}" srcOrd="3" destOrd="0" parTransId="{7A676C61-989A-45AA-B46B-E7682D75CA33}" sibTransId="{ADFB407E-E0C7-4444-A20D-669E4EA68A56}"/>
    <dgm:cxn modelId="{0F18F264-CD97-482C-ADFB-FB656C4F19D5}" type="presParOf" srcId="{63FBD3F1-33AF-468A-A3F4-1437A6D4671E}" destId="{D72CB999-35BD-4DDC-AD41-D745C3B486D0}" srcOrd="0" destOrd="0" presId="urn:microsoft.com/office/officeart/2005/8/layout/vList2"/>
    <dgm:cxn modelId="{A6CE8414-9061-4708-82EF-3C4C43BD9CFE}" type="presParOf" srcId="{63FBD3F1-33AF-468A-A3F4-1437A6D4671E}" destId="{2B177C4E-5AFB-4331-901A-C229AA1CBB61}" srcOrd="1" destOrd="0" presId="urn:microsoft.com/office/officeart/2005/8/layout/vList2"/>
    <dgm:cxn modelId="{1B06DE77-8C3F-4E91-9323-8D79C2B52A33}" type="presParOf" srcId="{63FBD3F1-33AF-468A-A3F4-1437A6D4671E}" destId="{F833478D-37C5-4D09-8031-02B15E95C493}" srcOrd="2" destOrd="0" presId="urn:microsoft.com/office/officeart/2005/8/layout/vList2"/>
    <dgm:cxn modelId="{92604334-1FB5-4232-9DCB-3FD41C6DD42A}" type="presParOf" srcId="{63FBD3F1-33AF-468A-A3F4-1437A6D4671E}" destId="{F03288EC-9883-4B89-AA36-2B046538541A}" srcOrd="3" destOrd="0" presId="urn:microsoft.com/office/officeart/2005/8/layout/vList2"/>
    <dgm:cxn modelId="{1EFF756D-E2A5-474E-900D-0E473F32639B}" type="presParOf" srcId="{63FBD3F1-33AF-468A-A3F4-1437A6D4671E}" destId="{FABEEC35-0478-4850-88AE-52EADF9E1D31}" srcOrd="4" destOrd="0" presId="urn:microsoft.com/office/officeart/2005/8/layout/vList2"/>
    <dgm:cxn modelId="{641D6989-8726-4DFF-86BA-C9770DDED85A}" type="presParOf" srcId="{63FBD3F1-33AF-468A-A3F4-1437A6D4671E}" destId="{D276F47F-BA74-4D3E-90C1-ABC1A11C5972}" srcOrd="5" destOrd="0" presId="urn:microsoft.com/office/officeart/2005/8/layout/vList2"/>
    <dgm:cxn modelId="{563EBDB8-7EBA-4F6D-AA29-E56AE5EF427C}" type="presParOf" srcId="{63FBD3F1-33AF-468A-A3F4-1437A6D4671E}" destId="{9893E89F-D87D-4D4B-9353-8D85C52C74F5}" srcOrd="6" destOrd="0" presId="urn:microsoft.com/office/officeart/2005/8/layout/vList2"/>
    <dgm:cxn modelId="{ABEF4B84-DCE1-4F8F-B141-5BE00DE03AEB}" type="presParOf" srcId="{63FBD3F1-33AF-468A-A3F4-1437A6D4671E}" destId="{79874742-4EA2-413E-BFA5-F582E815828C}" srcOrd="7" destOrd="0" presId="urn:microsoft.com/office/officeart/2005/8/layout/vList2"/>
    <dgm:cxn modelId="{06731B57-9554-4627-872E-AE17348FE556}" type="presParOf" srcId="{63FBD3F1-33AF-468A-A3F4-1437A6D4671E}" destId="{B9CA54FB-8CC7-4A5D-8795-AABF7028B4D5}" srcOrd="8" destOrd="0" presId="urn:microsoft.com/office/officeart/2005/8/layout/vList2"/>
    <dgm:cxn modelId="{78EC5C60-B29B-49DD-A3AE-1D30E24A1584}" type="presParOf" srcId="{63FBD3F1-33AF-468A-A3F4-1437A6D4671E}" destId="{28DAABF8-ACA0-4C6E-8305-BA554848F8F5}" srcOrd="9" destOrd="0" presId="urn:microsoft.com/office/officeart/2005/8/layout/vList2"/>
    <dgm:cxn modelId="{C67B6815-3CBD-4B80-B972-D041EB8E8AF6}" type="presParOf" srcId="{63FBD3F1-33AF-468A-A3F4-1437A6D4671E}" destId="{7BDBD0EF-9358-4A4D-8713-C405A0D39022}"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78303F-38BE-496D-9D98-052A34CF7DC3}">
      <dsp:nvSpPr>
        <dsp:cNvPr id="0" name=""/>
        <dsp:cNvSpPr/>
      </dsp:nvSpPr>
      <dsp:spPr>
        <a:xfrm>
          <a:off x="0" y="3679"/>
          <a:ext cx="7012370" cy="78362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325007-3F33-450F-8799-8EF09AC4E250}">
      <dsp:nvSpPr>
        <dsp:cNvPr id="0" name=""/>
        <dsp:cNvSpPr/>
      </dsp:nvSpPr>
      <dsp:spPr>
        <a:xfrm>
          <a:off x="237047" y="179995"/>
          <a:ext cx="430995" cy="4309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8F7E88D-3038-4102-BECF-DF4513740F3B}">
      <dsp:nvSpPr>
        <dsp:cNvPr id="0" name=""/>
        <dsp:cNvSpPr/>
      </dsp:nvSpPr>
      <dsp:spPr>
        <a:xfrm>
          <a:off x="905091" y="3679"/>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666750">
            <a:lnSpc>
              <a:spcPct val="90000"/>
            </a:lnSpc>
            <a:spcBef>
              <a:spcPct val="0"/>
            </a:spcBef>
            <a:spcAft>
              <a:spcPct val="35000"/>
            </a:spcAft>
            <a:buNone/>
          </a:pPr>
          <a:r>
            <a:rPr lang="en-CA" sz="1500" kern="1200"/>
            <a:t>5. Visibility &amp; accountability is highly observed, XP has the image of enabling coders to simply write simple, straightforward &amp; effective code. This could be improved at any time. </a:t>
          </a:r>
          <a:endParaRPr lang="en-US" sz="1500" kern="1200"/>
        </a:p>
      </dsp:txBody>
      <dsp:txXfrm>
        <a:off x="905091" y="3679"/>
        <a:ext cx="6107278" cy="783628"/>
      </dsp:txXfrm>
    </dsp:sp>
    <dsp:sp modelId="{F33AACD6-E431-4181-8266-4DE550EDFDED}">
      <dsp:nvSpPr>
        <dsp:cNvPr id="0" name=""/>
        <dsp:cNvSpPr/>
      </dsp:nvSpPr>
      <dsp:spPr>
        <a:xfrm>
          <a:off x="0" y="983215"/>
          <a:ext cx="7012370" cy="78362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1801D9-F07F-4496-A38A-C2264C313086}">
      <dsp:nvSpPr>
        <dsp:cNvPr id="0" name=""/>
        <dsp:cNvSpPr/>
      </dsp:nvSpPr>
      <dsp:spPr>
        <a:xfrm>
          <a:off x="237047" y="1159531"/>
          <a:ext cx="430995" cy="430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28E3258-1E34-4C92-BF1C-522EBEB5B5E1}">
      <dsp:nvSpPr>
        <dsp:cNvPr id="0" name=""/>
        <dsp:cNvSpPr/>
      </dsp:nvSpPr>
      <dsp:spPr>
        <a:xfrm>
          <a:off x="905091" y="983215"/>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666750">
            <a:lnSpc>
              <a:spcPct val="90000"/>
            </a:lnSpc>
            <a:spcBef>
              <a:spcPct val="0"/>
            </a:spcBef>
            <a:spcAft>
              <a:spcPct val="35000"/>
            </a:spcAft>
            <a:buNone/>
          </a:pPr>
          <a:r>
            <a:rPr lang="en-CA" sz="1500" kern="1200"/>
            <a:t>6. Constant feedback is a major part of our process. This means that the software is being demonstrated often and early. </a:t>
          </a:r>
          <a:endParaRPr lang="en-US" sz="1500" kern="1200"/>
        </a:p>
      </dsp:txBody>
      <dsp:txXfrm>
        <a:off x="905091" y="983215"/>
        <a:ext cx="6107278" cy="783628"/>
      </dsp:txXfrm>
    </dsp:sp>
    <dsp:sp modelId="{92159A6F-2A10-4939-86A0-9471357C5036}">
      <dsp:nvSpPr>
        <dsp:cNvPr id="0" name=""/>
        <dsp:cNvSpPr/>
      </dsp:nvSpPr>
      <dsp:spPr>
        <a:xfrm>
          <a:off x="0" y="1962751"/>
          <a:ext cx="7012370" cy="78362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5017FD-62DC-4B0E-B21E-16F868E1EC66}">
      <dsp:nvSpPr>
        <dsp:cNvPr id="0" name=""/>
        <dsp:cNvSpPr/>
      </dsp:nvSpPr>
      <dsp:spPr>
        <a:xfrm>
          <a:off x="237047" y="2139067"/>
          <a:ext cx="430995" cy="430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69A23F5-EE28-48DB-AB7C-9BDC723CA848}">
      <dsp:nvSpPr>
        <dsp:cNvPr id="0" name=""/>
        <dsp:cNvSpPr/>
      </dsp:nvSpPr>
      <dsp:spPr>
        <a:xfrm>
          <a:off x="905091" y="1962751"/>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666750">
            <a:lnSpc>
              <a:spcPct val="90000"/>
            </a:lnSpc>
            <a:spcBef>
              <a:spcPct val="0"/>
            </a:spcBef>
            <a:spcAft>
              <a:spcPct val="35000"/>
            </a:spcAft>
            <a:buNone/>
          </a:pPr>
          <a:r>
            <a:rPr lang="en-CA" sz="1500" kern="1200"/>
            <a:t>7. This is a value-driven approach and thus sets fixed work times with little scope for over time. </a:t>
          </a:r>
          <a:endParaRPr lang="en-US" sz="1500" kern="1200"/>
        </a:p>
      </dsp:txBody>
      <dsp:txXfrm>
        <a:off x="905091" y="1962751"/>
        <a:ext cx="6107278" cy="783628"/>
      </dsp:txXfrm>
    </dsp:sp>
    <dsp:sp modelId="{9A04ED74-651D-432D-BC20-980F689CDF57}">
      <dsp:nvSpPr>
        <dsp:cNvPr id="0" name=""/>
        <dsp:cNvSpPr/>
      </dsp:nvSpPr>
      <dsp:spPr>
        <a:xfrm>
          <a:off x="0" y="2942287"/>
          <a:ext cx="7012370" cy="78362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0F0A42-4CCF-4140-9311-2E094C793BE2}">
      <dsp:nvSpPr>
        <dsp:cNvPr id="0" name=""/>
        <dsp:cNvSpPr/>
      </dsp:nvSpPr>
      <dsp:spPr>
        <a:xfrm>
          <a:off x="237047" y="3118603"/>
          <a:ext cx="430995" cy="4309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21FBB35-33B7-453E-B8BC-6094E680B280}">
      <dsp:nvSpPr>
        <dsp:cNvPr id="0" name=""/>
        <dsp:cNvSpPr/>
      </dsp:nvSpPr>
      <dsp:spPr>
        <a:xfrm>
          <a:off x="905091" y="2942287"/>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666750">
            <a:lnSpc>
              <a:spcPct val="90000"/>
            </a:lnSpc>
            <a:spcBef>
              <a:spcPct val="0"/>
            </a:spcBef>
            <a:spcAft>
              <a:spcPct val="35000"/>
            </a:spcAft>
            <a:buNone/>
          </a:pPr>
          <a:r>
            <a:rPr lang="en-CA" sz="1500" kern="1200"/>
            <a:t>8. There is a breakdown of project scopes into further sub-components combined with customer feedback. </a:t>
          </a:r>
          <a:endParaRPr lang="en-US" sz="1500" kern="1200"/>
        </a:p>
      </dsp:txBody>
      <dsp:txXfrm>
        <a:off x="905091" y="2942287"/>
        <a:ext cx="6107278" cy="783628"/>
      </dsp:txXfrm>
    </dsp:sp>
    <dsp:sp modelId="{3A89824B-6EDE-4365-9886-F748A5BAEA6A}">
      <dsp:nvSpPr>
        <dsp:cNvPr id="0" name=""/>
        <dsp:cNvSpPr/>
      </dsp:nvSpPr>
      <dsp:spPr>
        <a:xfrm>
          <a:off x="0" y="3921823"/>
          <a:ext cx="7012370" cy="783628"/>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B590F1-3EE2-48AE-85E0-8037FFBE039D}">
      <dsp:nvSpPr>
        <dsp:cNvPr id="0" name=""/>
        <dsp:cNvSpPr/>
      </dsp:nvSpPr>
      <dsp:spPr>
        <a:xfrm>
          <a:off x="237047" y="4098139"/>
          <a:ext cx="430995" cy="43099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683941-9D0D-44AB-B8F6-D401AAB1CEAF}">
      <dsp:nvSpPr>
        <dsp:cNvPr id="0" name=""/>
        <dsp:cNvSpPr/>
      </dsp:nvSpPr>
      <dsp:spPr>
        <a:xfrm>
          <a:off x="905091" y="3921823"/>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666750">
            <a:lnSpc>
              <a:spcPct val="90000"/>
            </a:lnSpc>
            <a:spcBef>
              <a:spcPct val="0"/>
            </a:spcBef>
            <a:spcAft>
              <a:spcPct val="35000"/>
            </a:spcAft>
            <a:buNone/>
          </a:pPr>
          <a:r>
            <a:rPr lang="en-CA" sz="1500" kern="1200"/>
            <a:t>9. There will be ongoing knowledge transfers among team members, especially among the 4 developers.</a:t>
          </a:r>
          <a:endParaRPr lang="en-US" sz="1500" kern="1200"/>
        </a:p>
      </dsp:txBody>
      <dsp:txXfrm>
        <a:off x="905091" y="3921823"/>
        <a:ext cx="6107278" cy="7836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2CB999-35BD-4DDC-AD41-D745C3B486D0}">
      <dsp:nvSpPr>
        <dsp:cNvPr id="0" name=""/>
        <dsp:cNvSpPr/>
      </dsp:nvSpPr>
      <dsp:spPr>
        <a:xfrm>
          <a:off x="0" y="63736"/>
          <a:ext cx="7012370" cy="737209"/>
        </a:xfrm>
        <a:prstGeom prst="round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CA" sz="1100" kern="1200"/>
            <a:t>3. FEEDBACK. Every iteration will be taken seriously until a working product/software is available.</a:t>
          </a:r>
          <a:endParaRPr lang="en-US" sz="1100" kern="1200"/>
        </a:p>
      </dsp:txBody>
      <dsp:txXfrm>
        <a:off x="35988" y="99724"/>
        <a:ext cx="6940394" cy="665233"/>
      </dsp:txXfrm>
    </dsp:sp>
    <dsp:sp modelId="{F833478D-37C5-4D09-8031-02B15E95C493}">
      <dsp:nvSpPr>
        <dsp:cNvPr id="0" name=""/>
        <dsp:cNvSpPr/>
      </dsp:nvSpPr>
      <dsp:spPr>
        <a:xfrm>
          <a:off x="0" y="832626"/>
          <a:ext cx="7012370" cy="737209"/>
        </a:xfrm>
        <a:prstGeom prst="roundRect">
          <a:avLst/>
        </a:prstGeom>
        <a:solidFill>
          <a:schemeClr val="accent5">
            <a:hueOff val="-1996349"/>
            <a:satOff val="-3091"/>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CA" sz="1100" kern="1200"/>
            <a:t>It is very vital that all 4 of our developers should have feedbacks relayed to the necessary manager. As much as possible, code and technical related issues should be relayed to the team member in charge of the coders. Such issues should also be passed on to a specific specialist if it is of concern to him/her. An example would be a Usability issue. James Crowx; our in-house UX Designer &amp; Researcher should be informed ASAP.</a:t>
          </a:r>
          <a:endParaRPr lang="en-US" sz="1100" kern="1200"/>
        </a:p>
      </dsp:txBody>
      <dsp:txXfrm>
        <a:off x="35988" y="868614"/>
        <a:ext cx="6940394" cy="665233"/>
      </dsp:txXfrm>
    </dsp:sp>
    <dsp:sp modelId="{FABEEC35-0478-4850-88AE-52EADF9E1D31}">
      <dsp:nvSpPr>
        <dsp:cNvPr id="0" name=""/>
        <dsp:cNvSpPr/>
      </dsp:nvSpPr>
      <dsp:spPr>
        <a:xfrm>
          <a:off x="0" y="1601515"/>
          <a:ext cx="7012370" cy="737209"/>
        </a:xfrm>
        <a:prstGeom prst="roundRect">
          <a:avLst/>
        </a:prstGeom>
        <a:solidFill>
          <a:schemeClr val="accent5">
            <a:hueOff val="-3992698"/>
            <a:satOff val="-6182"/>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CA" sz="1100" kern="1200"/>
            <a:t>4. RESPECT. Everyone gives &amp; receives the respect deserved as a Worldvisitz Team Member. </a:t>
          </a:r>
          <a:endParaRPr lang="en-US" sz="1100" kern="1200"/>
        </a:p>
      </dsp:txBody>
      <dsp:txXfrm>
        <a:off x="35988" y="1637503"/>
        <a:ext cx="6940394" cy="665233"/>
      </dsp:txXfrm>
    </dsp:sp>
    <dsp:sp modelId="{9893E89F-D87D-4D4B-9353-8D85C52C74F5}">
      <dsp:nvSpPr>
        <dsp:cNvPr id="0" name=""/>
        <dsp:cNvSpPr/>
      </dsp:nvSpPr>
      <dsp:spPr>
        <a:xfrm>
          <a:off x="0" y="2370405"/>
          <a:ext cx="7012370" cy="737209"/>
        </a:xfrm>
        <a:prstGeom prst="roundRect">
          <a:avLst/>
        </a:prstGeom>
        <a:solidFill>
          <a:schemeClr val="accent5">
            <a:hueOff val="-5989047"/>
            <a:satOff val="-9272"/>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CA" sz="1100" kern="1200"/>
            <a:t>One of the recipes for a strong &amp; excellent product is a strong team. One of the greatest recipes for a strong team is RESPECT. Every team member would be given their chances to voice out their concerns. The concerns should be within a certain constraint that is related to the project and specific time lines and schedules should also be observed. </a:t>
          </a:r>
          <a:endParaRPr lang="en-US" sz="1100" kern="1200"/>
        </a:p>
      </dsp:txBody>
      <dsp:txXfrm>
        <a:off x="35988" y="2406393"/>
        <a:ext cx="6940394" cy="665233"/>
      </dsp:txXfrm>
    </dsp:sp>
    <dsp:sp modelId="{B9CA54FB-8CC7-4A5D-8795-AABF7028B4D5}">
      <dsp:nvSpPr>
        <dsp:cNvPr id="0" name=""/>
        <dsp:cNvSpPr/>
      </dsp:nvSpPr>
      <dsp:spPr>
        <a:xfrm>
          <a:off x="0" y="3139295"/>
          <a:ext cx="7012370" cy="737209"/>
        </a:xfrm>
        <a:prstGeom prst="roundRect">
          <a:avLst/>
        </a:prstGeom>
        <a:solidFill>
          <a:schemeClr val="accent5">
            <a:hueOff val="-7985396"/>
            <a:satOff val="-12363"/>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CA" sz="1100" kern="1200"/>
            <a:t>5. COURAGE. There should be transparency in stating the progress ( or lack thereof) and specific estimates. </a:t>
          </a:r>
          <a:endParaRPr lang="en-US" sz="1100" kern="1200"/>
        </a:p>
      </dsp:txBody>
      <dsp:txXfrm>
        <a:off x="35988" y="3175283"/>
        <a:ext cx="6940394" cy="665233"/>
      </dsp:txXfrm>
    </dsp:sp>
    <dsp:sp modelId="{7BDBD0EF-9358-4A4D-8713-C405A0D39022}">
      <dsp:nvSpPr>
        <dsp:cNvPr id="0" name=""/>
        <dsp:cNvSpPr/>
      </dsp:nvSpPr>
      <dsp:spPr>
        <a:xfrm>
          <a:off x="0" y="3908184"/>
          <a:ext cx="7012370" cy="737209"/>
        </a:xfrm>
        <a:prstGeom prst="roundRect">
          <a:avLst/>
        </a:prstGeom>
        <a:solidFill>
          <a:schemeClr val="accent5">
            <a:hueOff val="-9981745"/>
            <a:satOff val="-15454"/>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CA" sz="1100" kern="1200" dirty="0"/>
            <a:t>The success of the </a:t>
          </a:r>
          <a:r>
            <a:rPr lang="en-CA" sz="1100" kern="1200" dirty="0" err="1"/>
            <a:t>Worldvisitz</a:t>
          </a:r>
          <a:r>
            <a:rPr lang="en-CA" sz="1100" kern="1200" dirty="0"/>
            <a:t> app is in having transparency regarding the current development phase. The team should learn to adopt to change whenever necessary. </a:t>
          </a:r>
          <a:endParaRPr lang="en-US" sz="1100" kern="1200" dirty="0"/>
        </a:p>
      </dsp:txBody>
      <dsp:txXfrm>
        <a:off x="35988" y="3944172"/>
        <a:ext cx="6940394" cy="66523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D1033-BAD0-4F8A-888A-A7D1D6735215}" type="datetimeFigureOut">
              <a:rPr lang="en-US" smtClean="0"/>
              <a:t>11/16/2020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AF8F12-9212-44E5-9F4D-3B0B07D934B9}" type="slidenum">
              <a:rPr lang="en-US" smtClean="0"/>
              <a:t>‹#›</a:t>
            </a:fld>
            <a:endParaRPr lang="en-US"/>
          </a:p>
        </p:txBody>
      </p:sp>
    </p:spTree>
    <p:extLst>
      <p:ext uri="{BB962C8B-B14F-4D97-AF65-F5344CB8AC3E}">
        <p14:creationId xmlns:p14="http://schemas.microsoft.com/office/powerpoint/2010/main" val="695917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AF8F12-9212-44E5-9F4D-3B0B07D934B9}" type="slidenum">
              <a:rPr lang="en-US" smtClean="0"/>
              <a:t>1</a:t>
            </a:fld>
            <a:endParaRPr lang="en-US"/>
          </a:p>
        </p:txBody>
      </p:sp>
    </p:spTree>
    <p:extLst>
      <p:ext uri="{BB962C8B-B14F-4D97-AF65-F5344CB8AC3E}">
        <p14:creationId xmlns:p14="http://schemas.microsoft.com/office/powerpoint/2010/main" val="3015898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AF8F12-9212-44E5-9F4D-3B0B07D934B9}" type="slidenum">
              <a:rPr lang="en-US" smtClean="0"/>
              <a:t>10</a:t>
            </a:fld>
            <a:endParaRPr lang="en-US"/>
          </a:p>
        </p:txBody>
      </p:sp>
    </p:spTree>
    <p:extLst>
      <p:ext uri="{BB962C8B-B14F-4D97-AF65-F5344CB8AC3E}">
        <p14:creationId xmlns:p14="http://schemas.microsoft.com/office/powerpoint/2010/main" val="770723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AF8F12-9212-44E5-9F4D-3B0B07D934B9}" type="slidenum">
              <a:rPr lang="en-US" smtClean="0"/>
              <a:t>11</a:t>
            </a:fld>
            <a:endParaRPr lang="en-US"/>
          </a:p>
        </p:txBody>
      </p:sp>
    </p:spTree>
    <p:extLst>
      <p:ext uri="{BB962C8B-B14F-4D97-AF65-F5344CB8AC3E}">
        <p14:creationId xmlns:p14="http://schemas.microsoft.com/office/powerpoint/2010/main" val="464392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AF8F12-9212-44E5-9F4D-3B0B07D934B9}" type="slidenum">
              <a:rPr lang="en-US" smtClean="0"/>
              <a:t>12</a:t>
            </a:fld>
            <a:endParaRPr lang="en-US"/>
          </a:p>
        </p:txBody>
      </p:sp>
    </p:spTree>
    <p:extLst>
      <p:ext uri="{BB962C8B-B14F-4D97-AF65-F5344CB8AC3E}">
        <p14:creationId xmlns:p14="http://schemas.microsoft.com/office/powerpoint/2010/main" val="3536031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AF8F12-9212-44E5-9F4D-3B0B07D934B9}" type="slidenum">
              <a:rPr lang="en-US" smtClean="0"/>
              <a:t>13</a:t>
            </a:fld>
            <a:endParaRPr lang="en-US"/>
          </a:p>
        </p:txBody>
      </p:sp>
    </p:spTree>
    <p:extLst>
      <p:ext uri="{BB962C8B-B14F-4D97-AF65-F5344CB8AC3E}">
        <p14:creationId xmlns:p14="http://schemas.microsoft.com/office/powerpoint/2010/main" val="1100485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AF8F12-9212-44E5-9F4D-3B0B07D934B9}" type="slidenum">
              <a:rPr lang="en-US" smtClean="0"/>
              <a:t>14</a:t>
            </a:fld>
            <a:endParaRPr lang="en-US"/>
          </a:p>
        </p:txBody>
      </p:sp>
    </p:spTree>
    <p:extLst>
      <p:ext uri="{BB962C8B-B14F-4D97-AF65-F5344CB8AC3E}">
        <p14:creationId xmlns:p14="http://schemas.microsoft.com/office/powerpoint/2010/main" val="703056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AF8F12-9212-44E5-9F4D-3B0B07D934B9}" type="slidenum">
              <a:rPr lang="en-US" smtClean="0"/>
              <a:t>15</a:t>
            </a:fld>
            <a:endParaRPr lang="en-US"/>
          </a:p>
        </p:txBody>
      </p:sp>
    </p:spTree>
    <p:extLst>
      <p:ext uri="{BB962C8B-B14F-4D97-AF65-F5344CB8AC3E}">
        <p14:creationId xmlns:p14="http://schemas.microsoft.com/office/powerpoint/2010/main" val="1484048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These are highly confidential notes that I made simply for gauging the needs of the team and each member, </a:t>
            </a:r>
            <a:br>
              <a:rPr lang="en-CA" dirty="0"/>
            </a:br>
            <a:br>
              <a:rPr lang="en-CA" dirty="0"/>
            </a:br>
            <a:r>
              <a:rPr lang="en-CA" dirty="0"/>
              <a:t>These are meant to be very confidential in nature and will NOT be shared to team members. </a:t>
            </a:r>
          </a:p>
          <a:p>
            <a:endParaRPr lang="en-CA" dirty="0"/>
          </a:p>
          <a:p>
            <a:r>
              <a:rPr lang="en-CA" dirty="0"/>
              <a:t>I have identified several key skill gaps that could impact the team’s performance. </a:t>
            </a:r>
          </a:p>
          <a:p>
            <a:r>
              <a:rPr lang="en-CA" dirty="0"/>
              <a:t>I have outlined a probable coaching methodology and training plan, which is highly flexible. </a:t>
            </a:r>
          </a:p>
          <a:p>
            <a:endParaRPr lang="en-US" dirty="0"/>
          </a:p>
        </p:txBody>
      </p:sp>
      <p:sp>
        <p:nvSpPr>
          <p:cNvPr id="4" name="Slide Number Placeholder 3"/>
          <p:cNvSpPr>
            <a:spLocks noGrp="1"/>
          </p:cNvSpPr>
          <p:nvPr>
            <p:ph type="sldNum" sz="quarter" idx="5"/>
          </p:nvPr>
        </p:nvSpPr>
        <p:spPr/>
        <p:txBody>
          <a:bodyPr/>
          <a:lstStyle/>
          <a:p>
            <a:fld id="{0DAF8F12-9212-44E5-9F4D-3B0B07D934B9}" type="slidenum">
              <a:rPr lang="en-US" smtClean="0"/>
              <a:t>16</a:t>
            </a:fld>
            <a:endParaRPr lang="en-US"/>
          </a:p>
        </p:txBody>
      </p:sp>
    </p:spTree>
    <p:extLst>
      <p:ext uri="{BB962C8B-B14F-4D97-AF65-F5344CB8AC3E}">
        <p14:creationId xmlns:p14="http://schemas.microsoft.com/office/powerpoint/2010/main" val="30572450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 utilized the Dreyfus Model regarding identifying all the vital skills gaps, for the team. I made sure that the training program is HIGHLY flexible and would NEVER interfere with the </a:t>
            </a:r>
            <a:r>
              <a:rPr lang="en-CA" dirty="0" err="1"/>
              <a:t>team;s</a:t>
            </a:r>
            <a:r>
              <a:rPr lang="en-CA" dirty="0"/>
              <a:t> over-all functionalities.  </a:t>
            </a:r>
            <a:br>
              <a:rPr lang="en-CA" dirty="0"/>
            </a:br>
            <a:br>
              <a:rPr lang="en-CA" dirty="0"/>
            </a:br>
            <a:r>
              <a:rPr lang="en-CA" dirty="0"/>
              <a:t>I also wanted to strongly point out that the skill levels of this team ranges from Advanced Beginner to Proficient. </a:t>
            </a:r>
            <a:br>
              <a:rPr lang="en-CA" dirty="0"/>
            </a:br>
            <a:br>
              <a:rPr lang="en-CA" dirty="0"/>
            </a:br>
            <a:r>
              <a:rPr lang="en-CA" dirty="0"/>
              <a:t>On top of training / coaching in Agile/XP, I have designed a simple program using on demand modules. </a:t>
            </a:r>
            <a:br>
              <a:rPr lang="en-CA" dirty="0"/>
            </a:br>
            <a:br>
              <a:rPr lang="en-CA" dirty="0"/>
            </a:br>
            <a:r>
              <a:rPr lang="en-CA" dirty="0"/>
              <a:t>These are in key areas such as : UX, Software Development Lifecyle and Database Fundamentals. I truly believe these are key components that would be highly beneficial to the team.</a:t>
            </a:r>
            <a:br>
              <a:rPr lang="en-CA" dirty="0"/>
            </a:br>
            <a:br>
              <a:rPr lang="en-CA" dirty="0"/>
            </a:br>
            <a:br>
              <a:rPr lang="en-CA" dirty="0"/>
            </a:br>
            <a:r>
              <a:rPr lang="en-CA" dirty="0"/>
              <a:t>Lastly, I’d like to point out that that that 3 consultants ( SQL, BI &amp; SEO) are not all strictly required to be in all of the ceremonies and coaching sessions. </a:t>
            </a:r>
          </a:p>
          <a:p>
            <a:endParaRPr lang="en-CA" dirty="0"/>
          </a:p>
          <a:p>
            <a:r>
              <a:rPr lang="en-CA" dirty="0"/>
              <a:t>These 3 would initially (and perhaps mostly throughout the project) reporting to me and to our Subject Matter Expert, Ms. Holly Vogt. </a:t>
            </a:r>
            <a:endParaRPr lang="en-US" dirty="0"/>
          </a:p>
        </p:txBody>
      </p:sp>
      <p:sp>
        <p:nvSpPr>
          <p:cNvPr id="4" name="Slide Number Placeholder 3"/>
          <p:cNvSpPr>
            <a:spLocks noGrp="1"/>
          </p:cNvSpPr>
          <p:nvPr>
            <p:ph type="sldNum" sz="quarter" idx="5"/>
          </p:nvPr>
        </p:nvSpPr>
        <p:spPr/>
        <p:txBody>
          <a:bodyPr/>
          <a:lstStyle/>
          <a:p>
            <a:fld id="{0DAF8F12-9212-44E5-9F4D-3B0B07D934B9}" type="slidenum">
              <a:rPr lang="en-US" smtClean="0"/>
              <a:t>17</a:t>
            </a:fld>
            <a:endParaRPr lang="en-US"/>
          </a:p>
        </p:txBody>
      </p:sp>
    </p:spTree>
    <p:extLst>
      <p:ext uri="{BB962C8B-B14F-4D97-AF65-F5344CB8AC3E}">
        <p14:creationId xmlns:p14="http://schemas.microsoft.com/office/powerpoint/2010/main" val="30360607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AF8F12-9212-44E5-9F4D-3B0B07D934B9}" type="slidenum">
              <a:rPr lang="en-US" smtClean="0"/>
              <a:t>18</a:t>
            </a:fld>
            <a:endParaRPr lang="en-US"/>
          </a:p>
        </p:txBody>
      </p:sp>
    </p:spTree>
    <p:extLst>
      <p:ext uri="{BB962C8B-B14F-4D97-AF65-F5344CB8AC3E}">
        <p14:creationId xmlns:p14="http://schemas.microsoft.com/office/powerpoint/2010/main" val="1418683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Arc of Coaching is a straight-forward plan that encourages open communication. </a:t>
            </a:r>
          </a:p>
          <a:p>
            <a:endParaRPr lang="en-CA" dirty="0"/>
          </a:p>
          <a:p>
            <a:r>
              <a:rPr lang="en-CA" dirty="0"/>
              <a:t>I have outlined 4 steps to approach the ‘Arc of Coaching’ .</a:t>
            </a:r>
          </a:p>
          <a:p>
            <a:endParaRPr lang="en-CA" dirty="0"/>
          </a:p>
          <a:p>
            <a:r>
              <a:rPr lang="en-CA" dirty="0"/>
              <a:t>After this, I will be discussing briefly another 6 step methodology in order to maximize this method.</a:t>
            </a:r>
            <a:endParaRPr lang="en-US" dirty="0"/>
          </a:p>
        </p:txBody>
      </p:sp>
      <p:sp>
        <p:nvSpPr>
          <p:cNvPr id="4" name="Slide Number Placeholder 3"/>
          <p:cNvSpPr>
            <a:spLocks noGrp="1"/>
          </p:cNvSpPr>
          <p:nvPr>
            <p:ph type="sldNum" sz="quarter" idx="5"/>
          </p:nvPr>
        </p:nvSpPr>
        <p:spPr/>
        <p:txBody>
          <a:bodyPr/>
          <a:lstStyle/>
          <a:p>
            <a:fld id="{0DAF8F12-9212-44E5-9F4D-3B0B07D934B9}" type="slidenum">
              <a:rPr lang="en-US" smtClean="0"/>
              <a:t>19</a:t>
            </a:fld>
            <a:endParaRPr lang="en-US"/>
          </a:p>
        </p:txBody>
      </p:sp>
    </p:spTree>
    <p:extLst>
      <p:ext uri="{BB962C8B-B14F-4D97-AF65-F5344CB8AC3E}">
        <p14:creationId xmlns:p14="http://schemas.microsoft.com/office/powerpoint/2010/main" val="862447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Agile definitely has tremendous benefits to </a:t>
            </a:r>
            <a:r>
              <a:rPr lang="en-CA" dirty="0" err="1"/>
              <a:t>Worldvisitz</a:t>
            </a:r>
            <a:r>
              <a:rPr lang="en-CA" dirty="0"/>
              <a:t>.  </a:t>
            </a:r>
          </a:p>
          <a:p>
            <a:endParaRPr lang="en-CA" dirty="0"/>
          </a:p>
          <a:p>
            <a:r>
              <a:rPr lang="en-CA" dirty="0"/>
              <a:t>The key outline would be:</a:t>
            </a:r>
          </a:p>
          <a:p>
            <a:pPr marL="228600" indent="-228600">
              <a:buAutoNum type="arabicPeriod"/>
            </a:pPr>
            <a:r>
              <a:rPr lang="en-CA" dirty="0"/>
              <a:t>There is a continuity of information flow</a:t>
            </a:r>
          </a:p>
          <a:p>
            <a:pPr marL="228600" indent="-228600">
              <a:buAutoNum type="arabicPeriod"/>
            </a:pPr>
            <a:r>
              <a:rPr lang="en-CA" dirty="0"/>
              <a:t>4 coders would have an open channel of communication, thus allowing them to correct the potential errors or bugs quickly and to have effective knowledge transfer regardless of </a:t>
            </a:r>
            <a:r>
              <a:rPr lang="en-CA" dirty="0" err="1"/>
              <a:t>timezone</a:t>
            </a:r>
            <a:r>
              <a:rPr lang="en-CA" dirty="0"/>
              <a:t> and location</a:t>
            </a:r>
          </a:p>
          <a:p>
            <a:pPr marL="228600" indent="-228600">
              <a:buAutoNum type="arabicPeriod"/>
            </a:pPr>
            <a:r>
              <a:rPr lang="en-CA" dirty="0"/>
              <a:t>XP saves time , energy / efforts and even money. It aims to eliminate ‘technical debt’ or in six sigma &amp; quality terms; ‘eliminates wastes’</a:t>
            </a:r>
          </a:p>
          <a:p>
            <a:pPr marL="228600" indent="-228600">
              <a:buAutoNum type="arabicPeriod"/>
            </a:pPr>
            <a:r>
              <a:rPr lang="en-CA" dirty="0"/>
              <a:t> Potential Technical issues are reduced greatly.</a:t>
            </a:r>
            <a:endParaRPr lang="en-US" dirty="0"/>
          </a:p>
        </p:txBody>
      </p:sp>
      <p:sp>
        <p:nvSpPr>
          <p:cNvPr id="4" name="Slide Number Placeholder 3"/>
          <p:cNvSpPr>
            <a:spLocks noGrp="1"/>
          </p:cNvSpPr>
          <p:nvPr>
            <p:ph type="sldNum" sz="quarter" idx="5"/>
          </p:nvPr>
        </p:nvSpPr>
        <p:spPr/>
        <p:txBody>
          <a:bodyPr/>
          <a:lstStyle/>
          <a:p>
            <a:fld id="{0DAF8F12-9212-44E5-9F4D-3B0B07D934B9}" type="slidenum">
              <a:rPr lang="en-US" smtClean="0"/>
              <a:t>2</a:t>
            </a:fld>
            <a:endParaRPr lang="en-US"/>
          </a:p>
        </p:txBody>
      </p:sp>
    </p:spTree>
    <p:extLst>
      <p:ext uri="{BB962C8B-B14F-4D97-AF65-F5344CB8AC3E}">
        <p14:creationId xmlns:p14="http://schemas.microsoft.com/office/powerpoint/2010/main" val="4540819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SCRUMBAN is basically a combination of both Scrum &amp; Agile.  It combines all the flexibility and visual representations of Kanban &amp; the established processes of Scrum. </a:t>
            </a:r>
            <a:br>
              <a:rPr lang="en-CA" dirty="0"/>
            </a:br>
            <a:br>
              <a:rPr lang="en-CA" dirty="0"/>
            </a:br>
            <a:endParaRPr lang="en-US" dirty="0"/>
          </a:p>
        </p:txBody>
      </p:sp>
      <p:sp>
        <p:nvSpPr>
          <p:cNvPr id="4" name="Slide Number Placeholder 3"/>
          <p:cNvSpPr>
            <a:spLocks noGrp="1"/>
          </p:cNvSpPr>
          <p:nvPr>
            <p:ph type="sldNum" sz="quarter" idx="5"/>
          </p:nvPr>
        </p:nvSpPr>
        <p:spPr/>
        <p:txBody>
          <a:bodyPr/>
          <a:lstStyle/>
          <a:p>
            <a:fld id="{0DAF8F12-9212-44E5-9F4D-3B0B07D934B9}" type="slidenum">
              <a:rPr lang="en-US" smtClean="0"/>
              <a:t>20</a:t>
            </a:fld>
            <a:endParaRPr lang="en-US"/>
          </a:p>
        </p:txBody>
      </p:sp>
    </p:spTree>
    <p:extLst>
      <p:ext uri="{BB962C8B-B14F-4D97-AF65-F5344CB8AC3E}">
        <p14:creationId xmlns:p14="http://schemas.microsoft.com/office/powerpoint/2010/main" val="501484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I’d like to discuss another 5 benefits of using the XP Framework. </a:t>
            </a:r>
          </a:p>
          <a:p>
            <a:endParaRPr lang="en-CA" dirty="0"/>
          </a:p>
          <a:p>
            <a:r>
              <a:rPr lang="en-CA" dirty="0"/>
              <a:t>These are:</a:t>
            </a:r>
          </a:p>
          <a:p>
            <a:r>
              <a:rPr lang="en-CA" dirty="0"/>
              <a:t> Visibility &amp; accountability </a:t>
            </a:r>
          </a:p>
          <a:p>
            <a:r>
              <a:rPr lang="en-CA" dirty="0"/>
              <a:t>Constant feedback</a:t>
            </a:r>
          </a:p>
          <a:p>
            <a:r>
              <a:rPr lang="en-CA" dirty="0"/>
              <a:t> A Value driven approach </a:t>
            </a:r>
          </a:p>
          <a:p>
            <a:r>
              <a:rPr lang="en-CA" dirty="0"/>
              <a:t>Breakdown of project scopes</a:t>
            </a:r>
          </a:p>
          <a:p>
            <a:r>
              <a:rPr lang="en-CA" dirty="0"/>
              <a:t>Ongoing knowledge transfers </a:t>
            </a:r>
          </a:p>
          <a:p>
            <a:endParaRPr lang="en-US" dirty="0"/>
          </a:p>
        </p:txBody>
      </p:sp>
      <p:sp>
        <p:nvSpPr>
          <p:cNvPr id="4" name="Slide Number Placeholder 3"/>
          <p:cNvSpPr>
            <a:spLocks noGrp="1"/>
          </p:cNvSpPr>
          <p:nvPr>
            <p:ph type="sldNum" sz="quarter" idx="5"/>
          </p:nvPr>
        </p:nvSpPr>
        <p:spPr/>
        <p:txBody>
          <a:bodyPr/>
          <a:lstStyle/>
          <a:p>
            <a:fld id="{0DAF8F12-9212-44E5-9F4D-3B0B07D934B9}" type="slidenum">
              <a:rPr lang="en-US" smtClean="0"/>
              <a:t>3</a:t>
            </a:fld>
            <a:endParaRPr lang="en-US"/>
          </a:p>
        </p:txBody>
      </p:sp>
    </p:spTree>
    <p:extLst>
      <p:ext uri="{BB962C8B-B14F-4D97-AF65-F5344CB8AC3E}">
        <p14:creationId xmlns:p14="http://schemas.microsoft.com/office/powerpoint/2010/main" val="311468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AF8F12-9212-44E5-9F4D-3B0B07D934B9}" type="slidenum">
              <a:rPr lang="en-US" smtClean="0"/>
              <a:t>4</a:t>
            </a:fld>
            <a:endParaRPr lang="en-US"/>
          </a:p>
        </p:txBody>
      </p:sp>
    </p:spTree>
    <p:extLst>
      <p:ext uri="{BB962C8B-B14F-4D97-AF65-F5344CB8AC3E}">
        <p14:creationId xmlns:p14="http://schemas.microsoft.com/office/powerpoint/2010/main" val="132772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AF8F12-9212-44E5-9F4D-3B0B07D934B9}" type="slidenum">
              <a:rPr lang="en-US" smtClean="0"/>
              <a:t>5</a:t>
            </a:fld>
            <a:endParaRPr lang="en-US"/>
          </a:p>
        </p:txBody>
      </p:sp>
    </p:spTree>
    <p:extLst>
      <p:ext uri="{BB962C8B-B14F-4D97-AF65-F5344CB8AC3E}">
        <p14:creationId xmlns:p14="http://schemas.microsoft.com/office/powerpoint/2010/main" val="2212450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AF8F12-9212-44E5-9F4D-3B0B07D934B9}" type="slidenum">
              <a:rPr lang="en-US" smtClean="0"/>
              <a:t>6</a:t>
            </a:fld>
            <a:endParaRPr lang="en-US"/>
          </a:p>
        </p:txBody>
      </p:sp>
    </p:spTree>
    <p:extLst>
      <p:ext uri="{BB962C8B-B14F-4D97-AF65-F5344CB8AC3E}">
        <p14:creationId xmlns:p14="http://schemas.microsoft.com/office/powerpoint/2010/main" val="3987261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AF8F12-9212-44E5-9F4D-3B0B07D934B9}" type="slidenum">
              <a:rPr lang="en-US" smtClean="0"/>
              <a:t>7</a:t>
            </a:fld>
            <a:endParaRPr lang="en-US"/>
          </a:p>
        </p:txBody>
      </p:sp>
    </p:spTree>
    <p:extLst>
      <p:ext uri="{BB962C8B-B14F-4D97-AF65-F5344CB8AC3E}">
        <p14:creationId xmlns:p14="http://schemas.microsoft.com/office/powerpoint/2010/main" val="2246248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AF8F12-9212-44E5-9F4D-3B0B07D934B9}" type="slidenum">
              <a:rPr lang="en-US" smtClean="0"/>
              <a:t>8</a:t>
            </a:fld>
            <a:endParaRPr lang="en-US"/>
          </a:p>
        </p:txBody>
      </p:sp>
    </p:spTree>
    <p:extLst>
      <p:ext uri="{BB962C8B-B14F-4D97-AF65-F5344CB8AC3E}">
        <p14:creationId xmlns:p14="http://schemas.microsoft.com/office/powerpoint/2010/main" val="491016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AF8F12-9212-44E5-9F4D-3B0B07D934B9}" type="slidenum">
              <a:rPr lang="en-US" smtClean="0"/>
              <a:t>9</a:t>
            </a:fld>
            <a:endParaRPr lang="en-US"/>
          </a:p>
        </p:txBody>
      </p:sp>
    </p:spTree>
    <p:extLst>
      <p:ext uri="{BB962C8B-B14F-4D97-AF65-F5344CB8AC3E}">
        <p14:creationId xmlns:p14="http://schemas.microsoft.com/office/powerpoint/2010/main" val="493127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11/16/2020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11/16/2020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11/16/2020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11/16/2020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11/16/2020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11/16/2020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6" name="Rectangle 95">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817914"/>
            <a:ext cx="3702134" cy="3378388"/>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99510" y="1964028"/>
            <a:ext cx="3412067" cy="1949576"/>
          </a:xfrm>
        </p:spPr>
        <p:txBody>
          <a:bodyPr>
            <a:normAutofit/>
          </a:bodyPr>
          <a:lstStyle/>
          <a:p>
            <a:pPr>
              <a:lnSpc>
                <a:spcPct val="90000"/>
              </a:lnSpc>
            </a:pPr>
            <a:r>
              <a:rPr lang="en-US" sz="3100">
                <a:solidFill>
                  <a:schemeClr val="tx1"/>
                </a:solidFill>
              </a:rPr>
              <a:t>Agile onboarding for worldvisitz app</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99510" y="3945249"/>
            <a:ext cx="3412067" cy="1096830"/>
          </a:xfrm>
        </p:spPr>
        <p:txBody>
          <a:bodyPr>
            <a:normAutofit/>
          </a:bodyPr>
          <a:lstStyle/>
          <a:p>
            <a:r>
              <a:rPr lang="en-CA"/>
              <a:t>P</a:t>
            </a:r>
            <a:r>
              <a:rPr lang="en-US"/>
              <a:t>hase 2 of the analysis</a:t>
            </a:r>
          </a:p>
        </p:txBody>
      </p:sp>
      <p:pic>
        <p:nvPicPr>
          <p:cNvPr id="8" name="Picture 7" descr="Logo&#10;&#10;Description automatically generated">
            <a:extLst>
              <a:ext uri="{FF2B5EF4-FFF2-40B4-BE49-F238E27FC236}">
                <a16:creationId xmlns:a16="http://schemas.microsoft.com/office/drawing/2014/main" id="{9DCA2C2C-334D-4DD8-83FA-A5A3959BBBA6}"/>
              </a:ext>
            </a:extLst>
          </p:cNvPr>
          <p:cNvPicPr>
            <a:picLocks noChangeAspect="1"/>
          </p:cNvPicPr>
          <p:nvPr/>
        </p:nvPicPr>
        <p:blipFill rotWithShape="1">
          <a:blip r:embed="rId3"/>
          <a:srcRect l="1265" r="5845" b="-1"/>
          <a:stretch/>
        </p:blipFill>
        <p:spPr>
          <a:xfrm>
            <a:off x="4783896" y="2638981"/>
            <a:ext cx="3163172" cy="1779279"/>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C65C3D82-97FD-43A3-AC0F-3C440DFC5AB0}"/>
              </a:ext>
            </a:extLst>
          </p:cNvPr>
          <p:cNvPicPr>
            <a:picLocks noChangeAspect="1"/>
          </p:cNvPicPr>
          <p:nvPr/>
        </p:nvPicPr>
        <p:blipFill rotWithShape="1">
          <a:blip r:embed="rId4"/>
          <a:srcRect t="28426" r="1" b="24196"/>
          <a:stretch/>
        </p:blipFill>
        <p:spPr>
          <a:xfrm>
            <a:off x="8268800" y="2162175"/>
            <a:ext cx="3169317" cy="2256085"/>
          </a:xfrm>
          <a:prstGeom prst="rect">
            <a:avLst/>
          </a:prstGeom>
        </p:spPr>
      </p:pic>
    </p:spTree>
    <p:extLst>
      <p:ext uri="{BB962C8B-B14F-4D97-AF65-F5344CB8AC3E}">
        <p14:creationId xmlns:p14="http://schemas.microsoft.com/office/powerpoint/2010/main" val="242400371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F448B23-9453-4DB8-9C02-935514EB06EC}"/>
              </a:ext>
            </a:extLst>
          </p:cNvPr>
          <p:cNvSpPr>
            <a:spLocks noGrp="1"/>
          </p:cNvSpPr>
          <p:nvPr>
            <p:ph type="title"/>
          </p:nvPr>
        </p:nvSpPr>
        <p:spPr>
          <a:xfrm>
            <a:off x="771148" y="1037967"/>
            <a:ext cx="3054091" cy="4709131"/>
          </a:xfrm>
        </p:spPr>
        <p:txBody>
          <a:bodyPr anchor="ctr">
            <a:normAutofit/>
          </a:bodyPr>
          <a:lstStyle/>
          <a:p>
            <a:r>
              <a:rPr lang="en-CA">
                <a:solidFill>
                  <a:srgbClr val="FFFEFF"/>
                </a:solidFill>
              </a:rPr>
              <a:t>Xp ceremonies of choice: planning games, pair programming, refactoring &amp; collective code ownership</a:t>
            </a:r>
            <a:endParaRPr lang="en-US">
              <a:solidFill>
                <a:srgbClr val="FFFEFF"/>
              </a:solidFill>
            </a:endParaRPr>
          </a:p>
        </p:txBody>
      </p:sp>
      <p:sp>
        <p:nvSpPr>
          <p:cNvPr id="3" name="Content Placeholder 2">
            <a:extLst>
              <a:ext uri="{FF2B5EF4-FFF2-40B4-BE49-F238E27FC236}">
                <a16:creationId xmlns:a16="http://schemas.microsoft.com/office/drawing/2014/main" id="{B6F71CFE-7821-4111-9010-410A7E82698E}"/>
              </a:ext>
            </a:extLst>
          </p:cNvPr>
          <p:cNvSpPr>
            <a:spLocks noGrp="1"/>
          </p:cNvSpPr>
          <p:nvPr>
            <p:ph idx="1"/>
          </p:nvPr>
        </p:nvSpPr>
        <p:spPr>
          <a:xfrm>
            <a:off x="4534935" y="857250"/>
            <a:ext cx="6885917" cy="5543550"/>
          </a:xfrm>
        </p:spPr>
        <p:txBody>
          <a:bodyPr>
            <a:noAutofit/>
          </a:bodyPr>
          <a:lstStyle/>
          <a:p>
            <a:pPr>
              <a:lnSpc>
                <a:spcPct val="100000"/>
              </a:lnSpc>
            </a:pPr>
            <a:r>
              <a:rPr lang="en-CA" sz="1200" b="1" dirty="0"/>
              <a:t>1. Planning Games is extremely useful because the entire team needs to know the upcoming iteration. The entire team would also have an overview of the actual, real world business case that </a:t>
            </a:r>
            <a:r>
              <a:rPr lang="en-CA" sz="1200" b="1" dirty="0" err="1"/>
              <a:t>Worldvisitz</a:t>
            </a:r>
            <a:r>
              <a:rPr lang="en-CA" sz="1200" b="1" dirty="0"/>
              <a:t> aims to achieve. </a:t>
            </a:r>
          </a:p>
          <a:p>
            <a:pPr>
              <a:lnSpc>
                <a:spcPct val="100000"/>
              </a:lnSpc>
            </a:pPr>
            <a:r>
              <a:rPr lang="en-CA" sz="1200" b="1" dirty="0"/>
              <a:t>*This specific ceremony would be done 1x to 2x weekly, preferably on a Monday before 9am (where resides). And also a 2</a:t>
            </a:r>
            <a:r>
              <a:rPr lang="en-CA" sz="1200" b="1" baseline="30000" dirty="0"/>
              <a:t>nd</a:t>
            </a:r>
            <a:r>
              <a:rPr lang="en-CA" sz="1200" b="1" dirty="0"/>
              <a:t> ceremony on either Thursday or Friday at the same time. The 2</a:t>
            </a:r>
            <a:r>
              <a:rPr lang="en-CA" sz="1200" b="1" baseline="30000" dirty="0"/>
              <a:t>nd</a:t>
            </a:r>
            <a:r>
              <a:rPr lang="en-CA" sz="1200" b="1" dirty="0"/>
              <a:t> time would be used to update on what the further developments or obstacles that the team encounters. </a:t>
            </a:r>
          </a:p>
          <a:p>
            <a:pPr>
              <a:lnSpc>
                <a:spcPct val="100000"/>
              </a:lnSpc>
            </a:pPr>
            <a:r>
              <a:rPr lang="en-CA" sz="1200" b="1" dirty="0"/>
              <a:t>*It should also be highly noted that 2 developers are based in India. So time-zone is a huge factor.</a:t>
            </a:r>
          </a:p>
          <a:p>
            <a:pPr>
              <a:lnSpc>
                <a:spcPct val="100000"/>
              </a:lnSpc>
            </a:pPr>
            <a:r>
              <a:rPr lang="en-CA" sz="1200" b="1" dirty="0"/>
              <a:t>* The UX Researcher and Business Analyst would both play a huge role here since they are involved with the over-all ‘non-coding’ aspects of both design and product architecture. </a:t>
            </a:r>
          </a:p>
          <a:p>
            <a:pPr>
              <a:lnSpc>
                <a:spcPct val="100000"/>
              </a:lnSpc>
            </a:pPr>
            <a:endParaRPr lang="en-CA" sz="1200" b="1" dirty="0"/>
          </a:p>
          <a:p>
            <a:pPr>
              <a:lnSpc>
                <a:spcPct val="100000"/>
              </a:lnSpc>
            </a:pPr>
            <a:r>
              <a:rPr lang="en-CA" sz="1200" b="1" dirty="0"/>
              <a:t>2. Pair Programming – This ceremony would be utilized among the 4 developers. It is highly imperative that the US team communicates with each other as much as possible. This would achieve several advantages. First, communication and information sharing is assured to occur among 2 developers in each country. This also entail for them to share their knowledge and experiences. As they say, ‘2 heads are better than 1’. </a:t>
            </a:r>
          </a:p>
          <a:p>
            <a:pPr>
              <a:lnSpc>
                <a:spcPct val="100000"/>
              </a:lnSpc>
            </a:pPr>
            <a:endParaRPr lang="en-CA" sz="1200" b="1" dirty="0"/>
          </a:p>
          <a:p>
            <a:pPr>
              <a:lnSpc>
                <a:spcPct val="100000"/>
              </a:lnSpc>
            </a:pPr>
            <a:r>
              <a:rPr lang="en-CA" sz="1200" b="1" dirty="0"/>
              <a:t>*I would also like to point out that pair programming should be done 1x to 2x weekly. Since there has been some sort of backlog due to their past practices, doing this ceremony ensures that code reviews are also done automatically. It should also be noted that pair programming may take some time, it is ideal for this project since the </a:t>
            </a:r>
            <a:r>
              <a:rPr lang="en-CA" sz="1200" b="1" dirty="0" err="1"/>
              <a:t>Worldvisitz</a:t>
            </a:r>
            <a:r>
              <a:rPr lang="en-CA" sz="1200" b="1" dirty="0"/>
              <a:t> app is a long-term project. I would highly suggest that we would rather take a bit longer in the development phase but with very minimal defects than hurry up the phase and have tons of errors.</a:t>
            </a:r>
            <a:endParaRPr lang="en-US" sz="1200" b="1" dirty="0"/>
          </a:p>
        </p:txBody>
      </p:sp>
    </p:spTree>
    <p:extLst>
      <p:ext uri="{BB962C8B-B14F-4D97-AF65-F5344CB8AC3E}">
        <p14:creationId xmlns:p14="http://schemas.microsoft.com/office/powerpoint/2010/main" val="1136803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05422-C7CB-4C3D-A39F-E3F4F51FD3DA}"/>
              </a:ext>
            </a:extLst>
          </p:cNvPr>
          <p:cNvSpPr>
            <a:spLocks noGrp="1"/>
          </p:cNvSpPr>
          <p:nvPr>
            <p:ph type="title"/>
          </p:nvPr>
        </p:nvSpPr>
        <p:spPr>
          <a:xfrm>
            <a:off x="581192" y="702156"/>
            <a:ext cx="11029616" cy="620617"/>
          </a:xfrm>
        </p:spPr>
        <p:txBody>
          <a:bodyPr/>
          <a:lstStyle/>
          <a:p>
            <a:r>
              <a:rPr lang="en-CA" dirty="0"/>
              <a:t>REFACTORING </a:t>
            </a:r>
            <a:endParaRPr lang="en-US" dirty="0"/>
          </a:p>
        </p:txBody>
      </p:sp>
      <p:sp>
        <p:nvSpPr>
          <p:cNvPr id="3" name="Content Placeholder 2">
            <a:extLst>
              <a:ext uri="{FF2B5EF4-FFF2-40B4-BE49-F238E27FC236}">
                <a16:creationId xmlns:a16="http://schemas.microsoft.com/office/drawing/2014/main" id="{49B008E4-7A1C-483A-8A96-7044ACA05A5C}"/>
              </a:ext>
            </a:extLst>
          </p:cNvPr>
          <p:cNvSpPr>
            <a:spLocks noGrp="1"/>
          </p:cNvSpPr>
          <p:nvPr>
            <p:ph idx="1"/>
          </p:nvPr>
        </p:nvSpPr>
        <p:spPr>
          <a:xfrm>
            <a:off x="581192" y="1882066"/>
            <a:ext cx="11029615" cy="4093284"/>
          </a:xfrm>
        </p:spPr>
        <p:txBody>
          <a:bodyPr>
            <a:normAutofit fontScale="92500" lnSpcReduction="20000"/>
          </a:bodyPr>
          <a:lstStyle/>
          <a:p>
            <a:r>
              <a:rPr lang="en-CA" sz="1600" dirty="0"/>
              <a:t>3. REFACTORING- This is to continuously improve the existing code. This would remove the redundancy that may have been occurring within the entire project since there was no open form of communication among the team. This encourages the coders to have a very simple &amp; clean code. </a:t>
            </a:r>
          </a:p>
          <a:p>
            <a:endParaRPr lang="en-CA" sz="1600" dirty="0"/>
          </a:p>
          <a:p>
            <a:r>
              <a:rPr lang="en-CA" sz="1600" dirty="0"/>
              <a:t>* The 2 advanced coders offshore (India) would also be serving as some sort of ‘mentor’ to the US coders. Since refactoring is all about continuous improvement of the code, it is highly imperative that they all have a ‘near real-time’ idea of how the code is being developed. </a:t>
            </a:r>
          </a:p>
          <a:p>
            <a:endParaRPr lang="en-CA" sz="1600" dirty="0"/>
          </a:p>
          <a:p>
            <a:r>
              <a:rPr lang="en-CA" sz="1600" dirty="0"/>
              <a:t>I would be utilizing both the business analyst and UX designer here. As I have mentioned previously, these 2 are also ‘designers , architects &amp; developers’ minus the coding aspect. The 4 programmers should have an ongoing open channel of communication like Slack with both BA and UX designer. All the prototypes and personas developed by this 2 would serve as a main focal point for the 4 developers. </a:t>
            </a:r>
          </a:p>
          <a:p>
            <a:r>
              <a:rPr lang="en-CA" sz="1600" dirty="0"/>
              <a:t>This ceremony would be done on a ‘none-fixed’ basis since the presence of code errors and redundancy could happen any time. Also given the </a:t>
            </a:r>
            <a:r>
              <a:rPr lang="en-CA" sz="1600" dirty="0" err="1"/>
              <a:t>timezone</a:t>
            </a:r>
            <a:r>
              <a:rPr lang="en-CA" sz="1600" dirty="0"/>
              <a:t> differences due to the offshore developers, plus the ongoing COVID-19 pandemic, having too much remote meetings may not always be an advantage to the entire team.</a:t>
            </a:r>
          </a:p>
          <a:p>
            <a:endParaRPr lang="en-CA" sz="1600" dirty="0"/>
          </a:p>
          <a:p>
            <a:endParaRPr lang="en-US" sz="1600" dirty="0"/>
          </a:p>
        </p:txBody>
      </p:sp>
    </p:spTree>
    <p:extLst>
      <p:ext uri="{BB962C8B-B14F-4D97-AF65-F5344CB8AC3E}">
        <p14:creationId xmlns:p14="http://schemas.microsoft.com/office/powerpoint/2010/main" val="631632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a:extLst>
              <a:ext uri="{FF2B5EF4-FFF2-40B4-BE49-F238E27FC236}">
                <a16:creationId xmlns:a16="http://schemas.microsoft.com/office/drawing/2014/main" id="{35FED9CA-19BA-4A9D-9459-168050EC7C86}"/>
              </a:ext>
            </a:extLst>
          </p:cNvPr>
          <p:cNvPicPr>
            <a:picLocks noChangeAspect="1"/>
          </p:cNvPicPr>
          <p:nvPr/>
        </p:nvPicPr>
        <p:blipFill rotWithShape="1">
          <a:blip r:embed="rId3">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202AF7B-B0C4-44C3-98DE-1BB49D26680E}"/>
              </a:ext>
            </a:extLst>
          </p:cNvPr>
          <p:cNvSpPr>
            <a:spLocks noGrp="1"/>
          </p:cNvSpPr>
          <p:nvPr>
            <p:ph type="title"/>
          </p:nvPr>
        </p:nvSpPr>
        <p:spPr>
          <a:xfrm>
            <a:off x="1023870" y="702156"/>
            <a:ext cx="10144260" cy="1013800"/>
          </a:xfrm>
        </p:spPr>
        <p:txBody>
          <a:bodyPr>
            <a:normAutofit/>
          </a:bodyPr>
          <a:lstStyle/>
          <a:p>
            <a:r>
              <a:rPr lang="en-CA">
                <a:solidFill>
                  <a:schemeClr val="tx1"/>
                </a:solidFill>
              </a:rPr>
              <a:t>Collective code ownership </a:t>
            </a:r>
            <a:endParaRPr lang="en-US">
              <a:solidFill>
                <a:schemeClr val="tx1"/>
              </a:solidFill>
            </a:endParaRPr>
          </a:p>
        </p:txBody>
      </p:sp>
      <p:sp>
        <p:nvSpPr>
          <p:cNvPr id="3" name="Content Placeholder 2">
            <a:extLst>
              <a:ext uri="{FF2B5EF4-FFF2-40B4-BE49-F238E27FC236}">
                <a16:creationId xmlns:a16="http://schemas.microsoft.com/office/drawing/2014/main" id="{1BF493E7-58D5-4960-87B1-D7A46BF526D3}"/>
              </a:ext>
            </a:extLst>
          </p:cNvPr>
          <p:cNvSpPr>
            <a:spLocks noGrp="1"/>
          </p:cNvSpPr>
          <p:nvPr>
            <p:ph idx="1"/>
          </p:nvPr>
        </p:nvSpPr>
        <p:spPr>
          <a:xfrm>
            <a:off x="965199" y="1990726"/>
            <a:ext cx="10261602" cy="3868074"/>
          </a:xfrm>
        </p:spPr>
        <p:txBody>
          <a:bodyPr>
            <a:normAutofit/>
          </a:bodyPr>
          <a:lstStyle/>
          <a:p>
            <a:pPr>
              <a:lnSpc>
                <a:spcPct val="100000"/>
              </a:lnSpc>
            </a:pPr>
            <a:r>
              <a:rPr lang="en-CA" sz="1600" b="1" dirty="0"/>
              <a:t>4. Collective Code Ownership – the entire team would be deeply involved &amp; responsible for the code design. This gives an opportunity for the other team members to review the outline of the product. Although the non –coders of the team may not exactly understand every line of code, they would be having their feedbacks on the UML, the diagrams and even the ‘code snippets’ that could bolster the Search Engine Optimization (SEO) of the entire application.</a:t>
            </a:r>
          </a:p>
          <a:p>
            <a:pPr>
              <a:lnSpc>
                <a:spcPct val="100000"/>
              </a:lnSpc>
            </a:pPr>
            <a:endParaRPr lang="en-CA" sz="1600" b="1" dirty="0"/>
          </a:p>
          <a:p>
            <a:pPr>
              <a:lnSpc>
                <a:spcPct val="100000"/>
              </a:lnSpc>
            </a:pPr>
            <a:r>
              <a:rPr lang="en-CA" sz="1600" b="1" dirty="0"/>
              <a:t>This would also help in avoiding code duplication. This specific ceremony would also highly encourage the brining in of new ideas that could be further incorporated into the ongoing iteration. </a:t>
            </a:r>
          </a:p>
          <a:p>
            <a:pPr>
              <a:lnSpc>
                <a:spcPct val="100000"/>
              </a:lnSpc>
            </a:pPr>
            <a:endParaRPr lang="en-CA" sz="1600" b="1" dirty="0"/>
          </a:p>
          <a:p>
            <a:pPr>
              <a:lnSpc>
                <a:spcPct val="100000"/>
              </a:lnSpc>
            </a:pPr>
            <a:r>
              <a:rPr lang="en-CA" sz="1600" b="1" dirty="0"/>
              <a:t>* This is highly suggested to be done 3x to 4x weekly and would occur via an ongoing open channel thru Slack. Ideally, there will be a ‘formal’ ceremony schedule that would occur at the beginning of the week and the remaining would be spread throughout.</a:t>
            </a:r>
            <a:endParaRPr lang="en-US" sz="1600" b="1" dirty="0"/>
          </a:p>
        </p:txBody>
      </p:sp>
    </p:spTree>
    <p:extLst>
      <p:ext uri="{BB962C8B-B14F-4D97-AF65-F5344CB8AC3E}">
        <p14:creationId xmlns:p14="http://schemas.microsoft.com/office/powerpoint/2010/main" val="149702009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picture containing computer, blue, player&#10;&#10;Description automatically generated">
            <a:extLst>
              <a:ext uri="{FF2B5EF4-FFF2-40B4-BE49-F238E27FC236}">
                <a16:creationId xmlns:a16="http://schemas.microsoft.com/office/drawing/2014/main" id="{2C88FD81-0CAE-419C-9CB2-45949B366E05}"/>
              </a:ext>
            </a:extLst>
          </p:cNvPr>
          <p:cNvPicPr>
            <a:picLocks noChangeAspect="1"/>
          </p:cNvPicPr>
          <p:nvPr/>
        </p:nvPicPr>
        <p:blipFill rotWithShape="1">
          <a:blip r:embed="rId3"/>
          <a:srcRect t="1944" r="3" b="18168"/>
          <a:stretch/>
        </p:blipFill>
        <p:spPr>
          <a:xfrm>
            <a:off x="-2" y="10"/>
            <a:ext cx="4578272" cy="2285990"/>
          </a:xfrm>
          <a:prstGeom prst="rect">
            <a:avLst/>
          </a:prstGeom>
        </p:spPr>
      </p:pic>
      <p:pic>
        <p:nvPicPr>
          <p:cNvPr id="5" name="Picture 4" descr="A circuit board&#10;&#10;Description automatically generated">
            <a:extLst>
              <a:ext uri="{FF2B5EF4-FFF2-40B4-BE49-F238E27FC236}">
                <a16:creationId xmlns:a16="http://schemas.microsoft.com/office/drawing/2014/main" id="{2789B121-1F6A-4211-8392-E15BC3C943F3}"/>
              </a:ext>
            </a:extLst>
          </p:cNvPr>
          <p:cNvPicPr>
            <a:picLocks noChangeAspect="1"/>
          </p:cNvPicPr>
          <p:nvPr/>
        </p:nvPicPr>
        <p:blipFill rotWithShape="1">
          <a:blip r:embed="rId4"/>
          <a:srcRect t="2705" r="4" b="8719"/>
          <a:stretch/>
        </p:blipFill>
        <p:spPr>
          <a:xfrm>
            <a:off x="-140" y="2286001"/>
            <a:ext cx="4587036" cy="2285540"/>
          </a:xfrm>
          <a:prstGeom prst="rect">
            <a:avLst/>
          </a:prstGeom>
        </p:spPr>
      </p:pic>
      <p:pic>
        <p:nvPicPr>
          <p:cNvPr id="9" name="Picture 8" descr="Logo&#10;&#10;Description automatically generated">
            <a:extLst>
              <a:ext uri="{FF2B5EF4-FFF2-40B4-BE49-F238E27FC236}">
                <a16:creationId xmlns:a16="http://schemas.microsoft.com/office/drawing/2014/main" id="{A77FABA3-C3AA-4313-AF20-270BAD651454}"/>
              </a:ext>
            </a:extLst>
          </p:cNvPr>
          <p:cNvPicPr>
            <a:picLocks noChangeAspect="1"/>
          </p:cNvPicPr>
          <p:nvPr/>
        </p:nvPicPr>
        <p:blipFill rotWithShape="1">
          <a:blip r:embed="rId5"/>
          <a:srcRect l="6182" r="4550"/>
          <a:stretch/>
        </p:blipFill>
        <p:spPr>
          <a:xfrm>
            <a:off x="2" y="4572000"/>
            <a:ext cx="4560199" cy="2286000"/>
          </a:xfrm>
          <a:prstGeom prst="rect">
            <a:avLst/>
          </a:prstGeom>
        </p:spPr>
      </p:pic>
      <p:sp>
        <p:nvSpPr>
          <p:cNvPr id="14" name="Rectangle 13">
            <a:extLst>
              <a:ext uri="{FF2B5EF4-FFF2-40B4-BE49-F238E27FC236}">
                <a16:creationId xmlns:a16="http://schemas.microsoft.com/office/drawing/2014/main" id="{7B34D440-E359-4CB9-B8E8-81977A860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0517" y="-460"/>
            <a:ext cx="9144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B8F5A0E-5428-4604-A0F3-2224BE870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 y="2240510"/>
            <a:ext cx="4581144" cy="9144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7">
            <a:extLst>
              <a:ext uri="{FF2B5EF4-FFF2-40B4-BE49-F238E27FC236}">
                <a16:creationId xmlns:a16="http://schemas.microsoft.com/office/drawing/2014/main" id="{1C3A0919-B9D6-44E1-A436-5307E792DB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 y="4503305"/>
            <a:ext cx="4581144" cy="9144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19">
            <a:extLst>
              <a:ext uri="{FF2B5EF4-FFF2-40B4-BE49-F238E27FC236}">
                <a16:creationId xmlns:a16="http://schemas.microsoft.com/office/drawing/2014/main" id="{D288FC14-B788-4FBC-9C5E-BC4892F5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06" y="0"/>
            <a:ext cx="7571045" cy="6858000"/>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C566A03-BF8D-46AF-878A-8E173DB74BA8}"/>
              </a:ext>
            </a:extLst>
          </p:cNvPr>
          <p:cNvSpPr>
            <a:spLocks noGrp="1"/>
          </p:cNvSpPr>
          <p:nvPr>
            <p:ph type="title"/>
          </p:nvPr>
        </p:nvSpPr>
        <p:spPr>
          <a:xfrm>
            <a:off x="5204707" y="457280"/>
            <a:ext cx="6400367" cy="1431399"/>
          </a:xfrm>
        </p:spPr>
        <p:txBody>
          <a:bodyPr anchor="ctr">
            <a:normAutofit fontScale="90000"/>
          </a:bodyPr>
          <a:lstStyle/>
          <a:p>
            <a:r>
              <a:rPr lang="en-CA" dirty="0">
                <a:solidFill>
                  <a:srgbClr val="FFFFFF"/>
                </a:solidFill>
              </a:rPr>
              <a:t>Additional specialized consultants : attaching the app to various back ends &amp; enhancing searchability</a:t>
            </a:r>
            <a:endParaRPr lang="en-US" dirty="0">
              <a:solidFill>
                <a:srgbClr val="FFFFFF"/>
              </a:solidFill>
            </a:endParaRPr>
          </a:p>
        </p:txBody>
      </p:sp>
      <p:sp>
        <p:nvSpPr>
          <p:cNvPr id="3" name="Content Placeholder 2">
            <a:extLst>
              <a:ext uri="{FF2B5EF4-FFF2-40B4-BE49-F238E27FC236}">
                <a16:creationId xmlns:a16="http://schemas.microsoft.com/office/drawing/2014/main" id="{ADD2A183-B994-4A18-9217-2587B72BD6BF}"/>
              </a:ext>
            </a:extLst>
          </p:cNvPr>
          <p:cNvSpPr>
            <a:spLocks noGrp="1"/>
          </p:cNvSpPr>
          <p:nvPr>
            <p:ph idx="1"/>
          </p:nvPr>
        </p:nvSpPr>
        <p:spPr>
          <a:xfrm>
            <a:off x="5207590" y="2194527"/>
            <a:ext cx="6397545" cy="4061676"/>
          </a:xfrm>
        </p:spPr>
        <p:txBody>
          <a:bodyPr>
            <a:normAutofit/>
          </a:bodyPr>
          <a:lstStyle/>
          <a:p>
            <a:r>
              <a:rPr lang="en-CA" sz="1800" dirty="0">
                <a:solidFill>
                  <a:srgbClr val="FFFFFF"/>
                </a:solidFill>
              </a:rPr>
              <a:t>1. SQL/ Database Developer – handle back-end and transactional processing issues</a:t>
            </a:r>
          </a:p>
          <a:p>
            <a:endParaRPr lang="en-CA" sz="1800" dirty="0">
              <a:solidFill>
                <a:srgbClr val="FFFFFF"/>
              </a:solidFill>
            </a:endParaRPr>
          </a:p>
          <a:p>
            <a:r>
              <a:rPr lang="en-CA" sz="1800" dirty="0">
                <a:solidFill>
                  <a:srgbClr val="FFFFFF"/>
                </a:solidFill>
              </a:rPr>
              <a:t>2. BI/ETL Consultant- Real time Predictive Analytics and ongoing data gathering from other sites/apps like </a:t>
            </a:r>
            <a:r>
              <a:rPr lang="en-CA" sz="1800" dirty="0" err="1">
                <a:solidFill>
                  <a:srgbClr val="FFFFFF"/>
                </a:solidFill>
              </a:rPr>
              <a:t>Hotelsvisitz</a:t>
            </a:r>
            <a:r>
              <a:rPr lang="en-CA" sz="1800" dirty="0">
                <a:solidFill>
                  <a:srgbClr val="FFFFFF"/>
                </a:solidFill>
              </a:rPr>
              <a:t>, </a:t>
            </a:r>
            <a:r>
              <a:rPr lang="en-CA" sz="1800" dirty="0" err="1">
                <a:solidFill>
                  <a:srgbClr val="FFFFFF"/>
                </a:solidFill>
              </a:rPr>
              <a:t>Flightvisitz</a:t>
            </a:r>
            <a:r>
              <a:rPr lang="en-CA" sz="1800" dirty="0">
                <a:solidFill>
                  <a:srgbClr val="FFFFFF"/>
                </a:solidFill>
              </a:rPr>
              <a:t>, </a:t>
            </a:r>
            <a:r>
              <a:rPr lang="en-CA" sz="1800" dirty="0" err="1">
                <a:solidFill>
                  <a:srgbClr val="FFFFFF"/>
                </a:solidFill>
              </a:rPr>
              <a:t>AirlineVisitz</a:t>
            </a:r>
            <a:r>
              <a:rPr lang="en-CA" sz="1800" dirty="0">
                <a:solidFill>
                  <a:srgbClr val="FFFFFF"/>
                </a:solidFill>
              </a:rPr>
              <a:t>, etc. </a:t>
            </a:r>
          </a:p>
          <a:p>
            <a:endParaRPr lang="en-CA" sz="1800" dirty="0">
              <a:solidFill>
                <a:srgbClr val="FFFFFF"/>
              </a:solidFill>
            </a:endParaRPr>
          </a:p>
          <a:p>
            <a:r>
              <a:rPr lang="en-CA" sz="1800" dirty="0">
                <a:solidFill>
                  <a:srgbClr val="FFFFFF"/>
                </a:solidFill>
              </a:rPr>
              <a:t>3. SEO Expert – over-all searchability and advanced digital marketing regarding site architecture </a:t>
            </a:r>
            <a:endParaRPr lang="en-US" sz="1800" dirty="0">
              <a:solidFill>
                <a:srgbClr val="FFFFFF"/>
              </a:solidFill>
            </a:endParaRPr>
          </a:p>
        </p:txBody>
      </p:sp>
    </p:spTree>
    <p:extLst>
      <p:ext uri="{BB962C8B-B14F-4D97-AF65-F5344CB8AC3E}">
        <p14:creationId xmlns:p14="http://schemas.microsoft.com/office/powerpoint/2010/main" val="69931799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80238C4-F663-46B8-BD88-B709F919899F}"/>
              </a:ext>
            </a:extLst>
          </p:cNvPr>
          <p:cNvSpPr>
            <a:spLocks noGrp="1"/>
          </p:cNvSpPr>
          <p:nvPr>
            <p:ph type="title"/>
          </p:nvPr>
        </p:nvSpPr>
        <p:spPr>
          <a:xfrm>
            <a:off x="771148" y="1037967"/>
            <a:ext cx="3054091" cy="4709131"/>
          </a:xfrm>
        </p:spPr>
        <p:txBody>
          <a:bodyPr anchor="ctr">
            <a:normAutofit/>
          </a:bodyPr>
          <a:lstStyle/>
          <a:p>
            <a:r>
              <a:rPr lang="en-CA">
                <a:solidFill>
                  <a:srgbClr val="FFFEFF"/>
                </a:solidFill>
              </a:rPr>
              <a:t>Hiring 3 contractual specialists: SQL , BI/ETL &amp; SEO</a:t>
            </a:r>
            <a:endParaRPr lang="en-US">
              <a:solidFill>
                <a:srgbClr val="FFFEFF"/>
              </a:solidFill>
            </a:endParaRPr>
          </a:p>
        </p:txBody>
      </p:sp>
      <p:sp>
        <p:nvSpPr>
          <p:cNvPr id="3" name="Content Placeholder 2">
            <a:extLst>
              <a:ext uri="{FF2B5EF4-FFF2-40B4-BE49-F238E27FC236}">
                <a16:creationId xmlns:a16="http://schemas.microsoft.com/office/drawing/2014/main" id="{52B9F0A6-F11D-4A2F-9AD1-4A236C041FFE}"/>
              </a:ext>
            </a:extLst>
          </p:cNvPr>
          <p:cNvSpPr>
            <a:spLocks noGrp="1"/>
          </p:cNvSpPr>
          <p:nvPr>
            <p:ph idx="1"/>
          </p:nvPr>
        </p:nvSpPr>
        <p:spPr>
          <a:xfrm>
            <a:off x="4534935" y="1037967"/>
            <a:ext cx="7210531" cy="5352597"/>
          </a:xfrm>
        </p:spPr>
        <p:txBody>
          <a:bodyPr>
            <a:normAutofit/>
          </a:bodyPr>
          <a:lstStyle/>
          <a:p>
            <a:pPr>
              <a:lnSpc>
                <a:spcPct val="100000"/>
              </a:lnSpc>
            </a:pPr>
            <a:r>
              <a:rPr lang="en-CA" sz="1400" b="1" dirty="0"/>
              <a:t>Based on my experience and training, and also looking at the over-all requirements of </a:t>
            </a:r>
            <a:r>
              <a:rPr lang="en-CA" sz="1400" b="1" dirty="0" err="1"/>
              <a:t>Worldvisitz</a:t>
            </a:r>
            <a:r>
              <a:rPr lang="en-CA" sz="1400" b="1" dirty="0"/>
              <a:t> App, I would HIGHLY SUGGEST &amp; PRIORITIZE hiring 3 specialized contractors:</a:t>
            </a:r>
          </a:p>
          <a:p>
            <a:pPr>
              <a:lnSpc>
                <a:spcPct val="100000"/>
              </a:lnSpc>
            </a:pPr>
            <a:r>
              <a:rPr lang="en-CA" sz="1400" b="1" dirty="0"/>
              <a:t>1. SQL Developer – This specialist would be the solely responsible for making the back end fully functional and that the over-all ‘search engine’ functionality or ‘searchability’ of the app and website becomes smooth. While I do know that our 4 developers are highly skilled, I am fully aware that they are more focused on the front end and back end design, the site architecture ( together with the UX researcher) and over-all functionality of the app. </a:t>
            </a:r>
          </a:p>
          <a:p>
            <a:pPr>
              <a:lnSpc>
                <a:spcPct val="100000"/>
              </a:lnSpc>
            </a:pPr>
            <a:endParaRPr lang="en-CA" sz="1400" b="1" dirty="0"/>
          </a:p>
          <a:p>
            <a:pPr>
              <a:lnSpc>
                <a:spcPct val="100000"/>
              </a:lnSpc>
            </a:pPr>
            <a:r>
              <a:rPr lang="en-CA" sz="1400" b="1" dirty="0"/>
              <a:t>2. Business Intelligence (BI) Consultant – Since </a:t>
            </a:r>
            <a:r>
              <a:rPr lang="en-CA" sz="1400" b="1" dirty="0" err="1"/>
              <a:t>Worldvisitz</a:t>
            </a:r>
            <a:r>
              <a:rPr lang="en-CA" sz="1400" b="1" dirty="0"/>
              <a:t> wants the real time predictive analytics functionality to be part of the back end, there needs to be a highly specialized individual who deals with this on a daily basis. Although the SQL developer may be skilled in this domain, I would prefer to have someone who knows a high level or predictive analytics tools. Eventually we may even have automated dashboards that updates our users regarding flights, hotel &amp; car rental availabilities, etc. </a:t>
            </a:r>
          </a:p>
          <a:p>
            <a:pPr>
              <a:lnSpc>
                <a:spcPct val="100000"/>
              </a:lnSpc>
            </a:pPr>
            <a:endParaRPr lang="en-CA" sz="1400" b="1" dirty="0"/>
          </a:p>
          <a:p>
            <a:pPr>
              <a:lnSpc>
                <a:spcPct val="100000"/>
              </a:lnSpc>
            </a:pPr>
            <a:r>
              <a:rPr lang="en-CA" sz="1400" b="1" dirty="0"/>
              <a:t>3. Search Engine Optimization (SEO) Expert – this contractor would play a minimal role. Nonetheless he/she would still play a vital role. Since our business is launching a major app that would be used by a lot of end users, we have to make sure that our app and website would have very minimal ( zero if possible) regarding being searched and indexed on-line. I would highly suggest that SEO expert collaborates fully with both UX and BA.</a:t>
            </a:r>
            <a:endParaRPr lang="en-US" sz="1400" b="1" dirty="0"/>
          </a:p>
        </p:txBody>
      </p:sp>
    </p:spTree>
    <p:extLst>
      <p:ext uri="{BB962C8B-B14F-4D97-AF65-F5344CB8AC3E}">
        <p14:creationId xmlns:p14="http://schemas.microsoft.com/office/powerpoint/2010/main" val="2022283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5A8E6-B859-4D2E-B143-D3B7F8F91497}"/>
              </a:ext>
            </a:extLst>
          </p:cNvPr>
          <p:cNvSpPr>
            <a:spLocks noGrp="1"/>
          </p:cNvSpPr>
          <p:nvPr>
            <p:ph type="title"/>
          </p:nvPr>
        </p:nvSpPr>
        <p:spPr>
          <a:xfrm>
            <a:off x="581192" y="702156"/>
            <a:ext cx="11029616" cy="460819"/>
          </a:xfrm>
        </p:spPr>
        <p:txBody>
          <a:bodyPr>
            <a:normAutofit fontScale="90000"/>
          </a:bodyPr>
          <a:lstStyle/>
          <a:p>
            <a:r>
              <a:rPr lang="en-CA" dirty="0"/>
              <a:t>XP-AGILE ROLES FOR THE ENTIRE TEAM</a:t>
            </a:r>
            <a:endParaRPr lang="en-US" dirty="0"/>
          </a:p>
        </p:txBody>
      </p:sp>
      <p:sp>
        <p:nvSpPr>
          <p:cNvPr id="3" name="Content Placeholder 2">
            <a:extLst>
              <a:ext uri="{FF2B5EF4-FFF2-40B4-BE49-F238E27FC236}">
                <a16:creationId xmlns:a16="http://schemas.microsoft.com/office/drawing/2014/main" id="{7D3DFACB-61B1-4A22-827C-4F82DABBB810}"/>
              </a:ext>
            </a:extLst>
          </p:cNvPr>
          <p:cNvSpPr>
            <a:spLocks noGrp="1"/>
          </p:cNvSpPr>
          <p:nvPr>
            <p:ph idx="1"/>
          </p:nvPr>
        </p:nvSpPr>
        <p:spPr>
          <a:xfrm>
            <a:off x="581192" y="1464815"/>
            <a:ext cx="11029615" cy="5015883"/>
          </a:xfrm>
        </p:spPr>
        <p:txBody>
          <a:bodyPr>
            <a:noAutofit/>
          </a:bodyPr>
          <a:lstStyle/>
          <a:p>
            <a:r>
              <a:rPr lang="en-CA" sz="1200" b="1" dirty="0"/>
              <a:t>1. Manager – team member that is a cross between a ‘tracker &amp; coach’. Monitors the over-all progress of the 4 coders. This specific role would be assigned Ms. Jane Doe, our Project Manager. She would need to have a very open channel of communication not just with the 2 offshore ( which she used to do) but with the US team itself. She will be handling both the scheduling of the meeting and attend all of them. Detailed note taking is part of her tasks. All the vital notes from the meetings will then be passed to the ‘tracker’. </a:t>
            </a:r>
          </a:p>
          <a:p>
            <a:endParaRPr lang="en-CA" sz="1200" b="1" dirty="0"/>
          </a:p>
          <a:p>
            <a:pPr marL="0" indent="0">
              <a:buNone/>
            </a:pPr>
            <a:r>
              <a:rPr lang="en-CA" sz="1200" b="1" dirty="0"/>
              <a:t>       ** The 2 consultants; SQL Developer &amp; BI/ETL Specialist would be joining the ranks of the 4 coders, although their tasks are HIGHLY SPECIALIZED. UX </a:t>
            </a:r>
            <a:r>
              <a:rPr lang="en-CA" sz="1200" b="1" dirty="0" err="1"/>
              <a:t>Deisgner</a:t>
            </a:r>
            <a:r>
              <a:rPr lang="en-CA" sz="1200" b="1" dirty="0"/>
              <a:t>     James </a:t>
            </a:r>
            <a:r>
              <a:rPr lang="en-CA" sz="1200" b="1" dirty="0" err="1"/>
              <a:t>Cowx</a:t>
            </a:r>
            <a:r>
              <a:rPr lang="en-CA" sz="1200" b="1" dirty="0"/>
              <a:t> would also be joining 90% of the developer related meetings and activities. </a:t>
            </a:r>
          </a:p>
          <a:p>
            <a:r>
              <a:rPr lang="en-CA" sz="1200" b="1" dirty="0"/>
              <a:t>2. Tracker – This member is assigned to talk to each developer. Open communication is highly encouraged. This role also suggests certain solutions if he/she notices that the process is slowing down. Being an experienced BA, Jerry Holden is assigned to this role. He is very familiar with requirements elicitations, requirements gathering and other SDLC ( software development lifecycle processes). He is also familiar with SQL &amp; Relational Databases (RDBMS) . Highly proficient in UML. Majority of Jerry’s tasks would be based on the observation notes from Jane Doe.</a:t>
            </a:r>
          </a:p>
          <a:p>
            <a:endParaRPr lang="en-CA" sz="1200" b="1" dirty="0"/>
          </a:p>
          <a:p>
            <a:r>
              <a:rPr lang="en-CA" sz="1200" b="1" dirty="0"/>
              <a:t>3. Coach -  Sometimes nicknamed as ‘Chief Architect’ because of the nature of the job. Also tasked with mentoring less experienced team members. This role is assigned to John Smith, our in-house Product Manager. He is extremely familiar with market research &amp; the actual product planning. It is highly imperative that he will be familiar with the entire XP process. This means that he will be constantly communicating with team members, which is the complete opposite of his former role. </a:t>
            </a:r>
          </a:p>
          <a:p>
            <a:endParaRPr lang="en-CA" sz="1200" b="1" dirty="0"/>
          </a:p>
          <a:p>
            <a:r>
              <a:rPr lang="en-CA" sz="1200" b="1" dirty="0"/>
              <a:t>4. Tester- testing would be done by the 4 developers, the 2 SQL/BI consultants and James </a:t>
            </a:r>
            <a:r>
              <a:rPr lang="en-CA" sz="1200" b="1" dirty="0" err="1"/>
              <a:t>Cowx</a:t>
            </a:r>
            <a:r>
              <a:rPr lang="en-CA" sz="1200" b="1" dirty="0"/>
              <a:t> would also conduct a lot of Usability testing. But this task would be mainly headed by our tester; Kathy Qualls. </a:t>
            </a:r>
          </a:p>
          <a:p>
            <a:endParaRPr lang="en-CA" sz="1200" b="1" dirty="0"/>
          </a:p>
          <a:p>
            <a:r>
              <a:rPr lang="en-CA" sz="1200" b="1" dirty="0"/>
              <a:t>5. Customer – ideally should be filled in by an actual end user. We can consider using a few actual stakeholders . Most of the time, this role would be filled by our UX researcher James and also by Holly Vogt. Since Holly and James have been having some form of information-sharing. This role would be very ideal for them.</a:t>
            </a:r>
            <a:endParaRPr lang="en-US" sz="1200" b="1" dirty="0"/>
          </a:p>
        </p:txBody>
      </p:sp>
    </p:spTree>
    <p:extLst>
      <p:ext uri="{BB962C8B-B14F-4D97-AF65-F5344CB8AC3E}">
        <p14:creationId xmlns:p14="http://schemas.microsoft.com/office/powerpoint/2010/main" val="3106549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58391-ABB4-490D-9418-862E504F99C8}"/>
              </a:ext>
            </a:extLst>
          </p:cNvPr>
          <p:cNvSpPr>
            <a:spLocks noGrp="1"/>
          </p:cNvSpPr>
          <p:nvPr>
            <p:ph type="title"/>
          </p:nvPr>
        </p:nvSpPr>
        <p:spPr>
          <a:xfrm>
            <a:off x="581192" y="702156"/>
            <a:ext cx="11029616" cy="496329"/>
          </a:xfrm>
        </p:spPr>
        <p:txBody>
          <a:bodyPr>
            <a:normAutofit fontScale="90000"/>
          </a:bodyPr>
          <a:lstStyle/>
          <a:p>
            <a:r>
              <a:rPr lang="en-CA" sz="2400" dirty="0"/>
              <a:t>Appendix: confidential PERSONAL notes for maximum team performance</a:t>
            </a:r>
            <a:endParaRPr lang="en-US" sz="2400" dirty="0"/>
          </a:p>
        </p:txBody>
      </p:sp>
      <p:sp>
        <p:nvSpPr>
          <p:cNvPr id="3" name="Content Placeholder 2">
            <a:extLst>
              <a:ext uri="{FF2B5EF4-FFF2-40B4-BE49-F238E27FC236}">
                <a16:creationId xmlns:a16="http://schemas.microsoft.com/office/drawing/2014/main" id="{A14A39FE-ADA4-4302-BAFC-7201C69D167D}"/>
              </a:ext>
            </a:extLst>
          </p:cNvPr>
          <p:cNvSpPr>
            <a:spLocks noGrp="1"/>
          </p:cNvSpPr>
          <p:nvPr>
            <p:ph idx="1"/>
          </p:nvPr>
        </p:nvSpPr>
        <p:spPr>
          <a:xfrm>
            <a:off x="581192" y="1367161"/>
            <a:ext cx="11029615" cy="5278736"/>
          </a:xfrm>
        </p:spPr>
        <p:txBody>
          <a:bodyPr>
            <a:normAutofit fontScale="85000" lnSpcReduction="20000"/>
          </a:bodyPr>
          <a:lstStyle/>
          <a:p>
            <a:r>
              <a:rPr lang="en-CA" sz="1400" b="1" u="sng" dirty="0"/>
              <a:t>INITIAL PHASE: ON-LINE LEARNING FUNDAMENTALS OF KEY ASPECTS &amp; SKILL SETS FOR MAXIMUM RESULTS</a:t>
            </a:r>
          </a:p>
          <a:p>
            <a:r>
              <a:rPr lang="en-CA" sz="1400" dirty="0"/>
              <a:t>As an Agile Consultant, I have quickly observed that the entire team has very minimal knowledge of Agile Principles. I have interviewed the 4 developers. They were fully aware of Agile and its sub umbrella methods. But they never suggested to use it because they all had the impression 2 impressions: either :</a:t>
            </a:r>
          </a:p>
          <a:p>
            <a:r>
              <a:rPr lang="en-CA" sz="1400" dirty="0"/>
              <a:t>1. the project would go extremely well due to the ‘expertise of both the Project Manager and the Product Manager’ or</a:t>
            </a:r>
          </a:p>
          <a:p>
            <a:r>
              <a:rPr lang="en-CA" sz="1400" dirty="0"/>
              <a:t> 2. it would eventually be a total disaster and they might as well just collect their pay checks. </a:t>
            </a:r>
          </a:p>
          <a:p>
            <a:pPr marL="0" indent="0">
              <a:buNone/>
            </a:pPr>
            <a:r>
              <a:rPr lang="en-CA" sz="1400" dirty="0"/>
              <a:t>Based on my initial interviews which were based both on individual, group and sub-groups, I am highly suggesting that the entire team would undergo a quick on-line course on Agile Foundations. </a:t>
            </a:r>
            <a:r>
              <a:rPr lang="en-CA" sz="1400" b="1" dirty="0"/>
              <a:t>*That Agile course from Udacity is highly recommended.</a:t>
            </a:r>
          </a:p>
          <a:p>
            <a:pPr marL="0" indent="0">
              <a:buNone/>
            </a:pPr>
            <a:r>
              <a:rPr lang="en-CA" sz="1400" b="1" dirty="0"/>
              <a:t>** The skills gap that I observed were: </a:t>
            </a:r>
          </a:p>
          <a:p>
            <a:pPr marL="342900" indent="-342900">
              <a:buAutoNum type="arabicPeriod"/>
            </a:pPr>
            <a:r>
              <a:rPr lang="en-CA" sz="1400" b="1" dirty="0"/>
              <a:t>Over-all knowledge of Agile Principles </a:t>
            </a:r>
          </a:p>
          <a:p>
            <a:pPr marL="342900" indent="-342900">
              <a:buAutoNum type="arabicPeriod"/>
            </a:pPr>
            <a:r>
              <a:rPr lang="en-CA" sz="1400" b="1" dirty="0"/>
              <a:t>XP Focused lifecycle </a:t>
            </a:r>
          </a:p>
          <a:p>
            <a:pPr marL="342900" indent="-342900">
              <a:buAutoNum type="arabicPeriod"/>
            </a:pPr>
            <a:r>
              <a:rPr lang="en-CA" sz="1400" b="1" dirty="0"/>
              <a:t>Fundamentals knowledge of User Research ( with the exception of our UX Designer &amp; BA)</a:t>
            </a:r>
          </a:p>
          <a:p>
            <a:pPr marL="342900" indent="-342900">
              <a:buAutoNum type="arabicPeriod"/>
            </a:pPr>
            <a:r>
              <a:rPr lang="en-CA" sz="1400" b="1" dirty="0"/>
              <a:t>Fundamental knowledge of the entire Software Development Life Cycle (SDLC) -&gt; exceptions were the 4 coders, BA , UX designer</a:t>
            </a:r>
          </a:p>
          <a:p>
            <a:pPr marL="342900" indent="-342900">
              <a:buAutoNum type="arabicPeriod"/>
            </a:pPr>
            <a:r>
              <a:rPr lang="en-CA" sz="1400" b="1" dirty="0"/>
              <a:t>Fundamentals Knowledge of Relational Databases / Database Development Life Cycle - &gt; exceptions were the 4 coders, BA , UX designer</a:t>
            </a:r>
          </a:p>
          <a:p>
            <a:pPr marL="0" indent="0">
              <a:buNone/>
            </a:pPr>
            <a:r>
              <a:rPr lang="en-CA" sz="1400" b="1" i="1" dirty="0"/>
              <a:t>** I am also requiring the entire team to undergo basic training on the fundamentals of UX, with a strong focus on Usability. The non coders are encouraged to learn the very fundamentals of Software Development Lifecyle (SDLC) and relational database design (RDBMS). I am extremely confident that this would further enhance the over-all functionality of this team.</a:t>
            </a:r>
          </a:p>
          <a:p>
            <a:pPr marL="0" indent="0">
              <a:buNone/>
            </a:pPr>
            <a:r>
              <a:rPr lang="en-CA" sz="1400" dirty="0"/>
              <a:t>** The 3 external consultants (SQL , ETL &amp; SEO) are not strictly required to attend all the ceremonies and training. They would be mostly communicating  with me and Holly Vogt , the SME. The reason for this is that their skill sets are highly specialized only to certain parts of the entire process.</a:t>
            </a:r>
          </a:p>
          <a:p>
            <a:pPr marL="0" indent="0">
              <a:buNone/>
            </a:pPr>
            <a:r>
              <a:rPr lang="en-CA" sz="1400" b="1" i="1" dirty="0">
                <a:solidFill>
                  <a:srgbClr val="002060"/>
                </a:solidFill>
              </a:rPr>
              <a:t>** The MAIN ANTI-PATTERNS  observed were the super rigid structure that they formally have. Other than this, it is the lack of knowledge transfer among all team members and the lack of proper coding standards for the 4 developers. The former practices involves having communication channels only thru selected members . This is being corrected by utilizing the new framework and also by having a flexible coaching methodology. </a:t>
            </a:r>
          </a:p>
          <a:p>
            <a:pPr marL="0" indent="0">
              <a:buNone/>
            </a:pPr>
            <a:endParaRPr lang="en-US" sz="1400" dirty="0"/>
          </a:p>
        </p:txBody>
      </p:sp>
    </p:spTree>
    <p:extLst>
      <p:ext uri="{BB962C8B-B14F-4D97-AF65-F5344CB8AC3E}">
        <p14:creationId xmlns:p14="http://schemas.microsoft.com/office/powerpoint/2010/main" val="1094400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0AD23-FF2D-4070-93BE-39F459E1AB9E}"/>
              </a:ext>
            </a:extLst>
          </p:cNvPr>
          <p:cNvSpPr>
            <a:spLocks noGrp="1"/>
          </p:cNvSpPr>
          <p:nvPr>
            <p:ph type="title"/>
          </p:nvPr>
        </p:nvSpPr>
        <p:spPr>
          <a:xfrm>
            <a:off x="581192" y="702156"/>
            <a:ext cx="11029616" cy="487452"/>
          </a:xfrm>
        </p:spPr>
        <p:txBody>
          <a:bodyPr>
            <a:normAutofit/>
          </a:bodyPr>
          <a:lstStyle/>
          <a:p>
            <a:r>
              <a:rPr lang="en-CA" sz="2400" b="1" u="sng" dirty="0"/>
              <a:t>Utilizing the </a:t>
            </a:r>
            <a:r>
              <a:rPr lang="en-CA" sz="2400" b="1" u="sng" dirty="0" err="1"/>
              <a:t>dreyfus</a:t>
            </a:r>
            <a:r>
              <a:rPr lang="en-CA" sz="2400" b="1" u="sng" dirty="0"/>
              <a:t> model: IDENTIFYING SKILLS GAPS &amp; WEAKNESSES </a:t>
            </a:r>
            <a:endParaRPr lang="en-US" sz="2400" b="1" u="sng" dirty="0"/>
          </a:p>
        </p:txBody>
      </p:sp>
      <p:sp>
        <p:nvSpPr>
          <p:cNvPr id="3" name="Content Placeholder 2">
            <a:extLst>
              <a:ext uri="{FF2B5EF4-FFF2-40B4-BE49-F238E27FC236}">
                <a16:creationId xmlns:a16="http://schemas.microsoft.com/office/drawing/2014/main" id="{3E77C495-935F-4B9E-AC69-BD0D925AC4E4}"/>
              </a:ext>
            </a:extLst>
          </p:cNvPr>
          <p:cNvSpPr>
            <a:spLocks noGrp="1"/>
          </p:cNvSpPr>
          <p:nvPr>
            <p:ph idx="1"/>
          </p:nvPr>
        </p:nvSpPr>
        <p:spPr>
          <a:xfrm>
            <a:off x="581192" y="1464815"/>
            <a:ext cx="11029616" cy="5007005"/>
          </a:xfrm>
        </p:spPr>
        <p:txBody>
          <a:bodyPr>
            <a:normAutofit fontScale="92500" lnSpcReduction="20000"/>
          </a:bodyPr>
          <a:lstStyle/>
          <a:p>
            <a:r>
              <a:rPr lang="en-CA" sz="1400" b="1" dirty="0"/>
              <a:t>Based on several assessments which were composed of both group meetings and several ‘quick sprints’ or 1 on 1 interviews, the entire team’s over-all skill sets would range from advanced beginners to proficient levels. Everyone in the team has several years of experience in their own expert domains.</a:t>
            </a:r>
          </a:p>
          <a:p>
            <a:r>
              <a:rPr lang="en-CA" sz="1400" b="1" dirty="0"/>
              <a:t>The training would initially be divided into both several modes of delivery: face to face group mentoring ( for a few who are within my distance), remote mentoring via zoom and slack and also several on- demand courses in order to keep the team updated. This way, every team member would have various ways of improving their knowledge of the Agile processes with a very strong focus on XP Model.</a:t>
            </a:r>
          </a:p>
          <a:p>
            <a:r>
              <a:rPr lang="en-CA" sz="1400" b="1" dirty="0"/>
              <a:t>Some antipatterns being observed are : extremely rigid form of communication, Jane Doe decides the over-all planning &amp; task assigning, the early product planning of Jon Smith , the very late user research feedback received by </a:t>
            </a:r>
            <a:r>
              <a:rPr lang="en-CA" sz="1400" b="1" dirty="0" err="1"/>
              <a:t>Uxer</a:t>
            </a:r>
            <a:r>
              <a:rPr lang="en-CA" sz="1400" b="1" dirty="0"/>
              <a:t> James </a:t>
            </a:r>
            <a:r>
              <a:rPr lang="en-CA" sz="1400" b="1" dirty="0" err="1"/>
              <a:t>Cowx</a:t>
            </a:r>
            <a:r>
              <a:rPr lang="en-CA" sz="1400" b="1" dirty="0"/>
              <a:t> , the 4 developers working solely without knowledge transfers and last but not the least, James Holden (BA) freezing the requirements early on without getting much feedback.</a:t>
            </a:r>
          </a:p>
          <a:p>
            <a:endParaRPr lang="en-CA" sz="1400" dirty="0"/>
          </a:p>
          <a:p>
            <a:endParaRPr lang="en-CA" sz="1400" dirty="0"/>
          </a:p>
          <a:p>
            <a:endParaRPr lang="en-CA" sz="1400" dirty="0"/>
          </a:p>
          <a:p>
            <a:endParaRPr lang="en-CA" sz="1400" dirty="0"/>
          </a:p>
          <a:p>
            <a:endParaRPr lang="en-CA" sz="1400" dirty="0"/>
          </a:p>
          <a:p>
            <a:endParaRPr lang="en-CA" sz="1400" dirty="0"/>
          </a:p>
          <a:p>
            <a:endParaRPr lang="en-CA" sz="1400" dirty="0"/>
          </a:p>
          <a:p>
            <a:endParaRPr lang="en-CA" sz="1400" dirty="0"/>
          </a:p>
          <a:p>
            <a:endParaRPr lang="en-CA" sz="1400" dirty="0"/>
          </a:p>
          <a:p>
            <a:r>
              <a:rPr lang="en-CA" sz="1400" dirty="0"/>
              <a:t>. </a:t>
            </a:r>
          </a:p>
          <a:p>
            <a:endParaRPr lang="en-US" sz="1400" dirty="0"/>
          </a:p>
          <a:p>
            <a:pPr marL="0" indent="0">
              <a:buNone/>
            </a:pPr>
            <a:endParaRPr lang="en-US" sz="1400" dirty="0"/>
          </a:p>
        </p:txBody>
      </p:sp>
      <p:graphicFrame>
        <p:nvGraphicFramePr>
          <p:cNvPr id="4" name="Table 4">
            <a:extLst>
              <a:ext uri="{FF2B5EF4-FFF2-40B4-BE49-F238E27FC236}">
                <a16:creationId xmlns:a16="http://schemas.microsoft.com/office/drawing/2014/main" id="{7F259FEC-32B0-456C-B0B8-66B814F14F8E}"/>
              </a:ext>
            </a:extLst>
          </p:cNvPr>
          <p:cNvGraphicFramePr>
            <a:graphicFrameLocks noGrp="1"/>
          </p:cNvGraphicFramePr>
          <p:nvPr>
            <p:extLst>
              <p:ext uri="{D42A27DB-BD31-4B8C-83A1-F6EECF244321}">
                <p14:modId xmlns:p14="http://schemas.microsoft.com/office/powerpoint/2010/main" val="1488957517"/>
              </p:ext>
            </p:extLst>
          </p:nvPr>
        </p:nvGraphicFramePr>
        <p:xfrm>
          <a:off x="941032" y="3186832"/>
          <a:ext cx="7288568" cy="3284988"/>
        </p:xfrm>
        <a:graphic>
          <a:graphicData uri="http://schemas.openxmlformats.org/drawingml/2006/table">
            <a:tbl>
              <a:tblPr firstRow="1" bandRow="1">
                <a:tableStyleId>{5C22544A-7EE6-4342-B048-85BDC9FD1C3A}</a:tableStyleId>
              </a:tblPr>
              <a:tblGrid>
                <a:gridCol w="3644284">
                  <a:extLst>
                    <a:ext uri="{9D8B030D-6E8A-4147-A177-3AD203B41FA5}">
                      <a16:colId xmlns:a16="http://schemas.microsoft.com/office/drawing/2014/main" val="538730720"/>
                    </a:ext>
                  </a:extLst>
                </a:gridCol>
                <a:gridCol w="3644284">
                  <a:extLst>
                    <a:ext uri="{9D8B030D-6E8A-4147-A177-3AD203B41FA5}">
                      <a16:colId xmlns:a16="http://schemas.microsoft.com/office/drawing/2014/main" val="3289583576"/>
                    </a:ext>
                  </a:extLst>
                </a:gridCol>
              </a:tblGrid>
              <a:tr h="328222">
                <a:tc>
                  <a:txBody>
                    <a:bodyPr/>
                    <a:lstStyle/>
                    <a:p>
                      <a:r>
                        <a:rPr lang="en-CA"/>
                        <a:t>LEVEL</a:t>
                      </a:r>
                      <a:endParaRPr lang="en-US" dirty="0"/>
                    </a:p>
                  </a:txBody>
                  <a:tcPr/>
                </a:tc>
                <a:tc>
                  <a:txBody>
                    <a:bodyPr/>
                    <a:lstStyle/>
                    <a:p>
                      <a:r>
                        <a:rPr lang="en-CA"/>
                        <a:t>DESCRIPTION</a:t>
                      </a:r>
                      <a:endParaRPr lang="en-US" dirty="0"/>
                    </a:p>
                  </a:txBody>
                  <a:tcPr/>
                </a:tc>
                <a:extLst>
                  <a:ext uri="{0D108BD9-81ED-4DB2-BD59-A6C34878D82A}">
                    <a16:rowId xmlns:a16="http://schemas.microsoft.com/office/drawing/2014/main" val="4062373002"/>
                  </a:ext>
                </a:extLst>
              </a:tr>
              <a:tr h="413129">
                <a:tc>
                  <a:txBody>
                    <a:bodyPr/>
                    <a:lstStyle/>
                    <a:p>
                      <a:r>
                        <a:rPr lang="en-CA" sz="1400"/>
                        <a:t>NOVICE</a:t>
                      </a:r>
                      <a:endParaRPr lang="en-US" sz="1400" dirty="0"/>
                    </a:p>
                  </a:txBody>
                  <a:tcPr/>
                </a:tc>
                <a:tc>
                  <a:txBody>
                    <a:bodyPr/>
                    <a:lstStyle/>
                    <a:p>
                      <a:r>
                        <a:rPr lang="en-CA" sz="1200"/>
                        <a:t>Needs to be told what to do specifically do. No context nor idea of any given task.</a:t>
                      </a:r>
                      <a:endParaRPr lang="en-US" sz="1200" dirty="0"/>
                    </a:p>
                  </a:txBody>
                  <a:tcPr/>
                </a:tc>
                <a:extLst>
                  <a:ext uri="{0D108BD9-81ED-4DB2-BD59-A6C34878D82A}">
                    <a16:rowId xmlns:a16="http://schemas.microsoft.com/office/drawing/2014/main" val="1789484010"/>
                  </a:ext>
                </a:extLst>
              </a:tr>
              <a:tr h="413129">
                <a:tc>
                  <a:txBody>
                    <a:bodyPr/>
                    <a:lstStyle/>
                    <a:p>
                      <a:r>
                        <a:rPr lang="en-CA" sz="1400"/>
                        <a:t>ADVANCED BEGINNER</a:t>
                      </a:r>
                      <a:endParaRPr lang="en-US" sz="1400" dirty="0"/>
                    </a:p>
                  </a:txBody>
                  <a:tcPr/>
                </a:tc>
                <a:tc>
                  <a:txBody>
                    <a:bodyPr/>
                    <a:lstStyle/>
                    <a:p>
                      <a:r>
                        <a:rPr lang="en-CA" sz="1200"/>
                        <a:t>Has some fundamental knowledge, needs more guidance</a:t>
                      </a:r>
                      <a:endParaRPr lang="en-US" sz="1200" dirty="0"/>
                    </a:p>
                  </a:txBody>
                  <a:tcPr/>
                </a:tc>
                <a:extLst>
                  <a:ext uri="{0D108BD9-81ED-4DB2-BD59-A6C34878D82A}">
                    <a16:rowId xmlns:a16="http://schemas.microsoft.com/office/drawing/2014/main" val="138278899"/>
                  </a:ext>
                </a:extLst>
              </a:tr>
              <a:tr h="413129">
                <a:tc>
                  <a:txBody>
                    <a:bodyPr/>
                    <a:lstStyle/>
                    <a:p>
                      <a:r>
                        <a:rPr lang="en-CA" sz="1400"/>
                        <a:t>COMPETENT</a:t>
                      </a:r>
                      <a:endParaRPr lang="en-US" sz="1400" dirty="0"/>
                    </a:p>
                  </a:txBody>
                  <a:tcPr/>
                </a:tc>
                <a:tc>
                  <a:txBody>
                    <a:bodyPr/>
                    <a:lstStyle/>
                    <a:p>
                      <a:r>
                        <a:rPr lang="en-CA" sz="1200"/>
                        <a:t>Asks questions about projects/tasks, can see the consequences or certain actions</a:t>
                      </a:r>
                      <a:endParaRPr lang="en-US" sz="1200" dirty="0"/>
                    </a:p>
                  </a:txBody>
                  <a:tcPr/>
                </a:tc>
                <a:extLst>
                  <a:ext uri="{0D108BD9-81ED-4DB2-BD59-A6C34878D82A}">
                    <a16:rowId xmlns:a16="http://schemas.microsoft.com/office/drawing/2014/main" val="3555053025"/>
                  </a:ext>
                </a:extLst>
              </a:tr>
              <a:tr h="358908">
                <a:tc>
                  <a:txBody>
                    <a:bodyPr/>
                    <a:lstStyle/>
                    <a:p>
                      <a:r>
                        <a:rPr lang="en-CA" sz="1400"/>
                        <a:t>PROFICIENT </a:t>
                      </a:r>
                      <a:endParaRPr lang="en-US" sz="1400" dirty="0"/>
                    </a:p>
                  </a:txBody>
                  <a:tcPr/>
                </a:tc>
                <a:tc>
                  <a:txBody>
                    <a:bodyPr/>
                    <a:lstStyle/>
                    <a:p>
                      <a:r>
                        <a:rPr lang="en-CA" sz="1200"/>
                        <a:t>Knows to validate &amp; give priority. Reliant on rules</a:t>
                      </a:r>
                      <a:endParaRPr lang="en-US" sz="1200" dirty="0"/>
                    </a:p>
                  </a:txBody>
                  <a:tcPr/>
                </a:tc>
                <a:extLst>
                  <a:ext uri="{0D108BD9-81ED-4DB2-BD59-A6C34878D82A}">
                    <a16:rowId xmlns:a16="http://schemas.microsoft.com/office/drawing/2014/main" val="3720635241"/>
                  </a:ext>
                </a:extLst>
              </a:tr>
              <a:tr h="1074135">
                <a:tc>
                  <a:txBody>
                    <a:bodyPr/>
                    <a:lstStyle/>
                    <a:p>
                      <a:r>
                        <a:rPr lang="en-CA" sz="1400" dirty="0"/>
                        <a:t>EXPERT</a:t>
                      </a:r>
                      <a:endParaRPr lang="en-US" sz="1400" dirty="0"/>
                    </a:p>
                  </a:txBody>
                  <a:tcPr/>
                </a:tc>
                <a:tc>
                  <a:txBody>
                    <a:bodyPr/>
                    <a:lstStyle/>
                    <a:p>
                      <a:r>
                        <a:rPr lang="en-CA" sz="1200" dirty="0"/>
                        <a:t>Has high level of over-all domain knowledge &amp; skill sets. Asks very minimal guidance; only on extreme situations</a:t>
                      </a:r>
                    </a:p>
                    <a:p>
                      <a:endParaRPr lang="en-CA" sz="1200" dirty="0"/>
                    </a:p>
                    <a:p>
                      <a:endParaRPr lang="en-US" sz="1200" dirty="0"/>
                    </a:p>
                    <a:p>
                      <a:endParaRPr lang="en-US" sz="1200" dirty="0"/>
                    </a:p>
                  </a:txBody>
                  <a:tcPr/>
                </a:tc>
                <a:extLst>
                  <a:ext uri="{0D108BD9-81ED-4DB2-BD59-A6C34878D82A}">
                    <a16:rowId xmlns:a16="http://schemas.microsoft.com/office/drawing/2014/main" val="3323394336"/>
                  </a:ext>
                </a:extLst>
              </a:tr>
            </a:tbl>
          </a:graphicData>
        </a:graphic>
      </p:graphicFrame>
    </p:spTree>
    <p:extLst>
      <p:ext uri="{BB962C8B-B14F-4D97-AF65-F5344CB8AC3E}">
        <p14:creationId xmlns:p14="http://schemas.microsoft.com/office/powerpoint/2010/main" val="278060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5BC50-3E78-47DB-8556-9F731525AA00}"/>
              </a:ext>
            </a:extLst>
          </p:cNvPr>
          <p:cNvSpPr>
            <a:spLocks noGrp="1"/>
          </p:cNvSpPr>
          <p:nvPr>
            <p:ph type="title"/>
          </p:nvPr>
        </p:nvSpPr>
        <p:spPr>
          <a:xfrm>
            <a:off x="581192" y="702156"/>
            <a:ext cx="11029616" cy="514085"/>
          </a:xfrm>
        </p:spPr>
        <p:txBody>
          <a:bodyPr>
            <a:normAutofit fontScale="90000"/>
          </a:bodyPr>
          <a:lstStyle/>
          <a:p>
            <a:r>
              <a:rPr lang="en-CA"/>
              <a:t>Brief outline of training plan: dreyfus model</a:t>
            </a:r>
            <a:endParaRPr lang="en-US" dirty="0"/>
          </a:p>
        </p:txBody>
      </p:sp>
      <p:sp>
        <p:nvSpPr>
          <p:cNvPr id="3" name="Content Placeholder 2">
            <a:extLst>
              <a:ext uri="{FF2B5EF4-FFF2-40B4-BE49-F238E27FC236}">
                <a16:creationId xmlns:a16="http://schemas.microsoft.com/office/drawing/2014/main" id="{DB9AF52D-0B3C-4864-9984-9EF8BD88F975}"/>
              </a:ext>
            </a:extLst>
          </p:cNvPr>
          <p:cNvSpPr>
            <a:spLocks noGrp="1"/>
          </p:cNvSpPr>
          <p:nvPr>
            <p:ph idx="1"/>
          </p:nvPr>
        </p:nvSpPr>
        <p:spPr>
          <a:xfrm>
            <a:off x="581192" y="1278911"/>
            <a:ext cx="11029615" cy="4696440"/>
          </a:xfrm>
        </p:spPr>
        <p:txBody>
          <a:bodyPr>
            <a:normAutofit/>
          </a:bodyPr>
          <a:lstStyle/>
          <a:p>
            <a:r>
              <a:rPr lang="en-CA" sz="1200" dirty="0"/>
              <a:t>Since we are an Agile team, I will be EXTREMELY FLEXIBLE with the training plan. As mentioned in the previous slides, online/ on demand programs that are focused on Agile &amp; XP are also included. This would be the MAIN PRIORITY of all training sessions. The schedule is flexible in order to maximize productivity. This schedule is also flexible depending on the time demanded of team members to work on a specific task. This training plan also aims to resolve the </a:t>
            </a:r>
            <a:r>
              <a:rPr lang="en-CA" sz="1200" dirty="0" err="1"/>
              <a:t>anitpatterns</a:t>
            </a:r>
            <a:r>
              <a:rPr lang="en-CA" sz="1200" dirty="0"/>
              <a:t> that has been ongoing in the past structure/ framework being observed. </a:t>
            </a:r>
          </a:p>
          <a:p>
            <a:endParaRPr lang="en-CA" sz="1200" dirty="0"/>
          </a:p>
          <a:p>
            <a:endParaRPr lang="en-CA" sz="1200" dirty="0"/>
          </a:p>
          <a:p>
            <a:endParaRPr lang="en-CA" sz="1200" dirty="0"/>
          </a:p>
          <a:p>
            <a:endParaRPr lang="en-CA" sz="1200" dirty="0"/>
          </a:p>
          <a:p>
            <a:endParaRPr lang="en-CA" sz="1200" dirty="0"/>
          </a:p>
          <a:p>
            <a:endParaRPr lang="en-CA" sz="1200" dirty="0"/>
          </a:p>
          <a:p>
            <a:endParaRPr lang="en-CA" sz="1200" dirty="0"/>
          </a:p>
          <a:p>
            <a:endParaRPr lang="en-CA" sz="1200" dirty="0"/>
          </a:p>
          <a:p>
            <a:endParaRPr lang="en-CA" sz="1200" dirty="0"/>
          </a:p>
          <a:p>
            <a:endParaRPr lang="en-CA" sz="1200" dirty="0"/>
          </a:p>
          <a:p>
            <a:endParaRPr lang="en-US" sz="1200" dirty="0"/>
          </a:p>
        </p:txBody>
      </p:sp>
      <p:graphicFrame>
        <p:nvGraphicFramePr>
          <p:cNvPr id="4" name="Table 4">
            <a:extLst>
              <a:ext uri="{FF2B5EF4-FFF2-40B4-BE49-F238E27FC236}">
                <a16:creationId xmlns:a16="http://schemas.microsoft.com/office/drawing/2014/main" id="{1B436379-24F4-4E6C-87F2-634A127F8E4B}"/>
              </a:ext>
            </a:extLst>
          </p:cNvPr>
          <p:cNvGraphicFramePr>
            <a:graphicFrameLocks noGrp="1"/>
          </p:cNvGraphicFramePr>
          <p:nvPr>
            <p:extLst>
              <p:ext uri="{D42A27DB-BD31-4B8C-83A1-F6EECF244321}">
                <p14:modId xmlns:p14="http://schemas.microsoft.com/office/powerpoint/2010/main" val="1286002247"/>
              </p:ext>
            </p:extLst>
          </p:nvPr>
        </p:nvGraphicFramePr>
        <p:xfrm>
          <a:off x="940045" y="2494626"/>
          <a:ext cx="10352349" cy="4241158"/>
        </p:xfrm>
        <a:graphic>
          <a:graphicData uri="http://schemas.openxmlformats.org/drawingml/2006/table">
            <a:tbl>
              <a:tblPr firstRow="1" bandRow="1">
                <a:tableStyleId>{D113A9D2-9D6B-4929-AA2D-F23B5EE8CBE7}</a:tableStyleId>
              </a:tblPr>
              <a:tblGrid>
                <a:gridCol w="1554580">
                  <a:extLst>
                    <a:ext uri="{9D8B030D-6E8A-4147-A177-3AD203B41FA5}">
                      <a16:colId xmlns:a16="http://schemas.microsoft.com/office/drawing/2014/main" val="2638139478"/>
                    </a:ext>
                  </a:extLst>
                </a:gridCol>
                <a:gridCol w="1403234">
                  <a:extLst>
                    <a:ext uri="{9D8B030D-6E8A-4147-A177-3AD203B41FA5}">
                      <a16:colId xmlns:a16="http://schemas.microsoft.com/office/drawing/2014/main" val="1286350635"/>
                    </a:ext>
                  </a:extLst>
                </a:gridCol>
                <a:gridCol w="1478907">
                  <a:extLst>
                    <a:ext uri="{9D8B030D-6E8A-4147-A177-3AD203B41FA5}">
                      <a16:colId xmlns:a16="http://schemas.microsoft.com/office/drawing/2014/main" val="103024249"/>
                    </a:ext>
                  </a:extLst>
                </a:gridCol>
                <a:gridCol w="1478907">
                  <a:extLst>
                    <a:ext uri="{9D8B030D-6E8A-4147-A177-3AD203B41FA5}">
                      <a16:colId xmlns:a16="http://schemas.microsoft.com/office/drawing/2014/main" val="1584258043"/>
                    </a:ext>
                  </a:extLst>
                </a:gridCol>
                <a:gridCol w="1478907">
                  <a:extLst>
                    <a:ext uri="{9D8B030D-6E8A-4147-A177-3AD203B41FA5}">
                      <a16:colId xmlns:a16="http://schemas.microsoft.com/office/drawing/2014/main" val="2219827865"/>
                    </a:ext>
                  </a:extLst>
                </a:gridCol>
                <a:gridCol w="1688309">
                  <a:extLst>
                    <a:ext uri="{9D8B030D-6E8A-4147-A177-3AD203B41FA5}">
                      <a16:colId xmlns:a16="http://schemas.microsoft.com/office/drawing/2014/main" val="571292626"/>
                    </a:ext>
                  </a:extLst>
                </a:gridCol>
                <a:gridCol w="1269505">
                  <a:extLst>
                    <a:ext uri="{9D8B030D-6E8A-4147-A177-3AD203B41FA5}">
                      <a16:colId xmlns:a16="http://schemas.microsoft.com/office/drawing/2014/main" val="2117961597"/>
                    </a:ext>
                  </a:extLst>
                </a:gridCol>
              </a:tblGrid>
              <a:tr h="461638">
                <a:tc>
                  <a:txBody>
                    <a:bodyPr/>
                    <a:lstStyle/>
                    <a:p>
                      <a:endParaRPr lang="en-US" dirty="0"/>
                    </a:p>
                  </a:txBody>
                  <a:tcPr/>
                </a:tc>
                <a:tc>
                  <a:txBody>
                    <a:bodyPr/>
                    <a:lstStyle/>
                    <a:p>
                      <a:r>
                        <a:rPr lang="en-CA"/>
                        <a:t>MANAGER</a:t>
                      </a:r>
                      <a:endParaRPr lang="en-US" dirty="0"/>
                    </a:p>
                  </a:txBody>
                  <a:tcPr/>
                </a:tc>
                <a:tc>
                  <a:txBody>
                    <a:bodyPr/>
                    <a:lstStyle/>
                    <a:p>
                      <a:r>
                        <a:rPr lang="en-CA"/>
                        <a:t>TRACKER </a:t>
                      </a:r>
                      <a:endParaRPr lang="en-US" dirty="0"/>
                    </a:p>
                  </a:txBody>
                  <a:tcPr/>
                </a:tc>
                <a:tc>
                  <a:txBody>
                    <a:bodyPr/>
                    <a:lstStyle/>
                    <a:p>
                      <a:r>
                        <a:rPr lang="en-CA"/>
                        <a:t>TESTER </a:t>
                      </a:r>
                      <a:endParaRPr lang="en-US" dirty="0"/>
                    </a:p>
                  </a:txBody>
                  <a:tcPr/>
                </a:tc>
                <a:tc>
                  <a:txBody>
                    <a:bodyPr/>
                    <a:lstStyle/>
                    <a:p>
                      <a:r>
                        <a:rPr lang="en-CA"/>
                        <a:t>COACH</a:t>
                      </a:r>
                      <a:endParaRPr lang="en-US" dirty="0"/>
                    </a:p>
                  </a:txBody>
                  <a:tcPr/>
                </a:tc>
                <a:tc>
                  <a:txBody>
                    <a:bodyPr/>
                    <a:lstStyle/>
                    <a:p>
                      <a:r>
                        <a:rPr lang="en-CA"/>
                        <a:t>CUSTOMER</a:t>
                      </a:r>
                      <a:endParaRPr lang="en-US" dirty="0"/>
                    </a:p>
                  </a:txBody>
                  <a:tcPr/>
                </a:tc>
                <a:tc>
                  <a:txBody>
                    <a:bodyPr/>
                    <a:lstStyle/>
                    <a:p>
                      <a:r>
                        <a:rPr lang="en-CA" sz="1400"/>
                        <a:t>SUB-GROUPS</a:t>
                      </a:r>
                      <a:endParaRPr lang="en-US" sz="1400" dirty="0"/>
                    </a:p>
                  </a:txBody>
                  <a:tcPr/>
                </a:tc>
                <a:extLst>
                  <a:ext uri="{0D108BD9-81ED-4DB2-BD59-A6C34878D82A}">
                    <a16:rowId xmlns:a16="http://schemas.microsoft.com/office/drawing/2014/main" val="2418842655"/>
                  </a:ext>
                </a:extLst>
              </a:tr>
              <a:tr h="706757">
                <a:tc>
                  <a:txBody>
                    <a:bodyPr/>
                    <a:lstStyle/>
                    <a:p>
                      <a:r>
                        <a:rPr lang="en-CA" sz="1600"/>
                        <a:t>AGILE/ XP </a:t>
                      </a:r>
                      <a:endParaRPr lang="en-US" sz="1600" dirty="0"/>
                    </a:p>
                  </a:txBody>
                  <a:tcPr/>
                </a:tc>
                <a:tc>
                  <a:txBody>
                    <a:bodyPr/>
                    <a:lstStyle/>
                    <a:p>
                      <a:r>
                        <a:rPr lang="en-CA" sz="1400"/>
                        <a:t>2 to 3x weekly, 1 face to face if possible</a:t>
                      </a:r>
                      <a:endParaRPr lang="en-US" sz="1400" dirty="0"/>
                    </a:p>
                  </a:txBody>
                  <a:tcPr/>
                </a:tc>
                <a:tc>
                  <a:txBody>
                    <a:bodyPr/>
                    <a:lstStyle/>
                    <a:p>
                      <a:r>
                        <a:rPr lang="en-CA" sz="1400"/>
                        <a:t>2 to 3x weekly,</a:t>
                      </a:r>
                    </a:p>
                    <a:p>
                      <a:r>
                        <a:rPr lang="en-CA" sz="1400"/>
                        <a:t>Sometimes includes developers</a:t>
                      </a:r>
                      <a:endParaRPr lang="en-US" sz="1400" dirty="0"/>
                    </a:p>
                  </a:txBody>
                  <a:tcPr/>
                </a:tc>
                <a:tc>
                  <a:txBody>
                    <a:bodyPr/>
                    <a:lstStyle/>
                    <a:p>
                      <a:r>
                        <a:rPr lang="en-CA" sz="1400"/>
                        <a:t>1x per week , either remote or face-to-face</a:t>
                      </a:r>
                      <a:endParaRPr lang="en-US" sz="1400" dirty="0"/>
                    </a:p>
                  </a:txBody>
                  <a:tcPr/>
                </a:tc>
                <a:tc>
                  <a:txBody>
                    <a:bodyPr/>
                    <a:lstStyle/>
                    <a:p>
                      <a:r>
                        <a:rPr lang="en-CA" sz="1400"/>
                        <a:t>1 to 2x weekly</a:t>
                      </a:r>
                      <a:endParaRPr lang="en-US" sz="1400" dirty="0"/>
                    </a:p>
                  </a:txBody>
                  <a:tcPr/>
                </a:tc>
                <a:tc>
                  <a:txBody>
                    <a:bodyPr/>
                    <a:lstStyle/>
                    <a:p>
                      <a:r>
                        <a:rPr lang="en-CA" sz="1600"/>
                        <a:t>3 to 4x weekly</a:t>
                      </a:r>
                      <a:endParaRPr lang="en-US" sz="1600" dirty="0"/>
                    </a:p>
                  </a:txBody>
                  <a:tcPr/>
                </a:tc>
                <a:tc>
                  <a:txBody>
                    <a:bodyPr/>
                    <a:lstStyle/>
                    <a:p>
                      <a:r>
                        <a:rPr lang="en-CA" sz="1400"/>
                        <a:t>Case by case basis</a:t>
                      </a:r>
                      <a:endParaRPr lang="en-US" sz="1400" dirty="0"/>
                    </a:p>
                  </a:txBody>
                  <a:tcPr/>
                </a:tc>
                <a:extLst>
                  <a:ext uri="{0D108BD9-81ED-4DB2-BD59-A6C34878D82A}">
                    <a16:rowId xmlns:a16="http://schemas.microsoft.com/office/drawing/2014/main" val="829893291"/>
                  </a:ext>
                </a:extLst>
              </a:tr>
              <a:tr h="765653">
                <a:tc>
                  <a:txBody>
                    <a:bodyPr/>
                    <a:lstStyle/>
                    <a:p>
                      <a:r>
                        <a:rPr lang="en-CA" sz="1600"/>
                        <a:t>UX Fundamentals</a:t>
                      </a:r>
                      <a:endParaRPr lang="en-US" sz="1600" dirty="0"/>
                    </a:p>
                  </a:txBody>
                  <a:tcPr/>
                </a:tc>
                <a:tc>
                  <a:txBody>
                    <a:bodyPr/>
                    <a:lstStyle/>
                    <a:p>
                      <a:r>
                        <a:rPr lang="en-CA" sz="1400"/>
                        <a:t>On –Demand,</a:t>
                      </a:r>
                    </a:p>
                    <a:p>
                      <a:r>
                        <a:rPr lang="en-CA" sz="1400"/>
                        <a:t>Slack (specific questions)</a:t>
                      </a:r>
                      <a:endParaRPr lang="en-US" sz="1400" dirty="0"/>
                    </a:p>
                  </a:txBody>
                  <a:tcPr/>
                </a:tc>
                <a:tc>
                  <a:txBody>
                    <a:bodyPr/>
                    <a:lstStyle/>
                    <a:p>
                      <a:r>
                        <a:rPr lang="en-CA" sz="1400"/>
                        <a:t>On –Demand,</a:t>
                      </a:r>
                    </a:p>
                    <a:p>
                      <a:r>
                        <a:rPr lang="en-CA" sz="1400"/>
                        <a:t>Slack (specific questions)</a:t>
                      </a:r>
                      <a:endParaRPr lang="en-US" sz="1400"/>
                    </a:p>
                    <a:p>
                      <a:endParaRPr lang="en-US" sz="1400" dirty="0"/>
                    </a:p>
                  </a:txBody>
                  <a:tcPr/>
                </a:tc>
                <a:tc>
                  <a:txBody>
                    <a:bodyPr/>
                    <a:lstStyle/>
                    <a:p>
                      <a:r>
                        <a:rPr lang="en-CA" sz="1400"/>
                        <a:t>On –Demand,</a:t>
                      </a:r>
                    </a:p>
                    <a:p>
                      <a:r>
                        <a:rPr lang="en-CA" sz="1400"/>
                        <a:t>Slack (specific questions)</a:t>
                      </a:r>
                      <a:endParaRPr lang="en-US" sz="1400"/>
                    </a:p>
                    <a:p>
                      <a:endParaRPr lang="en-US" sz="1400" dirty="0"/>
                    </a:p>
                  </a:txBody>
                  <a:tcPr/>
                </a:tc>
                <a:tc>
                  <a:txBody>
                    <a:bodyPr/>
                    <a:lstStyle/>
                    <a:p>
                      <a:r>
                        <a:rPr lang="en-CA" sz="1400"/>
                        <a:t>On –Demand,</a:t>
                      </a:r>
                    </a:p>
                    <a:p>
                      <a:r>
                        <a:rPr lang="en-CA" sz="1400"/>
                        <a:t>Slack (specific questions)</a:t>
                      </a:r>
                      <a:endParaRPr lang="en-US" sz="1400"/>
                    </a:p>
                    <a:p>
                      <a:endParaRPr lang="en-US" sz="1400" dirty="0"/>
                    </a:p>
                  </a:txBody>
                  <a:tcPr/>
                </a:tc>
                <a:tc>
                  <a:txBody>
                    <a:bodyPr/>
                    <a:lstStyle/>
                    <a:p>
                      <a:r>
                        <a:rPr lang="en-CA" sz="1400"/>
                        <a:t>On –Demand,</a:t>
                      </a:r>
                    </a:p>
                    <a:p>
                      <a:r>
                        <a:rPr lang="en-CA" sz="1400"/>
                        <a:t>Slack (specific questions)</a:t>
                      </a:r>
                      <a:endParaRPr lang="en-US" sz="1400"/>
                    </a:p>
                    <a:p>
                      <a:endParaRPr lang="en-US"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400"/>
                        <a:t>Case by case basis</a:t>
                      </a:r>
                      <a:endParaRPr lang="en-US" sz="1400"/>
                    </a:p>
                    <a:p>
                      <a:endParaRPr lang="en-US" dirty="0"/>
                    </a:p>
                  </a:txBody>
                  <a:tcPr/>
                </a:tc>
                <a:extLst>
                  <a:ext uri="{0D108BD9-81ED-4DB2-BD59-A6C34878D82A}">
                    <a16:rowId xmlns:a16="http://schemas.microsoft.com/office/drawing/2014/main" val="955741867"/>
                  </a:ext>
                </a:extLst>
              </a:tr>
              <a:tr h="912894">
                <a:tc>
                  <a:txBody>
                    <a:bodyPr/>
                    <a:lstStyle/>
                    <a:p>
                      <a:r>
                        <a:rPr lang="en-CA" sz="1400"/>
                        <a:t>SDLC Fundamentals</a:t>
                      </a:r>
                      <a:endParaRPr lang="en-US" sz="1400" dirty="0"/>
                    </a:p>
                  </a:txBody>
                  <a:tcPr/>
                </a:tc>
                <a:tc>
                  <a:txBody>
                    <a:bodyPr/>
                    <a:lstStyle/>
                    <a:p>
                      <a:r>
                        <a:rPr lang="en-CA" sz="1400"/>
                        <a:t>On –Demand,</a:t>
                      </a:r>
                    </a:p>
                    <a:p>
                      <a:r>
                        <a:rPr lang="en-CA" sz="1400"/>
                        <a:t>Slack (specific questions)</a:t>
                      </a:r>
                      <a:endParaRPr lang="en-US" sz="1400"/>
                    </a:p>
                    <a:p>
                      <a:endParaRPr lang="en-US" sz="1400" dirty="0"/>
                    </a:p>
                  </a:txBody>
                  <a:tcPr/>
                </a:tc>
                <a:tc>
                  <a:txBody>
                    <a:bodyPr/>
                    <a:lstStyle/>
                    <a:p>
                      <a:r>
                        <a:rPr lang="en-CA" sz="1400"/>
                        <a:t>On –Demand,</a:t>
                      </a:r>
                    </a:p>
                    <a:p>
                      <a:r>
                        <a:rPr lang="en-CA" sz="1400"/>
                        <a:t>Slack (specific questions)</a:t>
                      </a:r>
                      <a:endParaRPr lang="en-US" sz="1400"/>
                    </a:p>
                    <a:p>
                      <a:endParaRPr lang="en-US" sz="1400" dirty="0"/>
                    </a:p>
                  </a:txBody>
                  <a:tcPr/>
                </a:tc>
                <a:tc>
                  <a:txBody>
                    <a:bodyPr/>
                    <a:lstStyle/>
                    <a:p>
                      <a:r>
                        <a:rPr lang="en-CA" sz="1400"/>
                        <a:t>On –Demand,</a:t>
                      </a:r>
                    </a:p>
                    <a:p>
                      <a:r>
                        <a:rPr lang="en-CA" sz="1400"/>
                        <a:t>Slack (specific questions)</a:t>
                      </a:r>
                      <a:endParaRPr lang="en-US" sz="1400"/>
                    </a:p>
                    <a:p>
                      <a:endParaRPr lang="en-US" sz="1400" dirty="0"/>
                    </a:p>
                  </a:txBody>
                  <a:tcPr/>
                </a:tc>
                <a:tc>
                  <a:txBody>
                    <a:bodyPr/>
                    <a:lstStyle/>
                    <a:p>
                      <a:r>
                        <a:rPr lang="en-CA" sz="1400"/>
                        <a:t>On –Demand,</a:t>
                      </a:r>
                    </a:p>
                    <a:p>
                      <a:r>
                        <a:rPr lang="en-CA" sz="1400"/>
                        <a:t>Slack (specific questions)</a:t>
                      </a:r>
                      <a:endParaRPr lang="en-US" sz="1400"/>
                    </a:p>
                    <a:p>
                      <a:endParaRPr lang="en-US" sz="1400" dirty="0"/>
                    </a:p>
                  </a:txBody>
                  <a:tcPr/>
                </a:tc>
                <a:tc>
                  <a:txBody>
                    <a:bodyPr/>
                    <a:lstStyle/>
                    <a:p>
                      <a:r>
                        <a:rPr lang="en-CA" sz="1400"/>
                        <a:t>On –Demand,</a:t>
                      </a:r>
                    </a:p>
                    <a:p>
                      <a:r>
                        <a:rPr lang="en-CA" sz="1400"/>
                        <a:t>Slack (specific questions)</a:t>
                      </a:r>
                      <a:endParaRPr lang="en-US" sz="1400"/>
                    </a:p>
                    <a:p>
                      <a:endParaRPr lang="en-US"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400"/>
                        <a:t>Case by case basis</a:t>
                      </a:r>
                      <a:endParaRPr lang="en-US" sz="1400"/>
                    </a:p>
                    <a:p>
                      <a:endParaRPr lang="en-US" sz="1400" dirty="0"/>
                    </a:p>
                  </a:txBody>
                  <a:tcPr/>
                </a:tc>
                <a:extLst>
                  <a:ext uri="{0D108BD9-81ED-4DB2-BD59-A6C34878D82A}">
                    <a16:rowId xmlns:a16="http://schemas.microsoft.com/office/drawing/2014/main" val="1520985526"/>
                  </a:ext>
                </a:extLst>
              </a:tr>
              <a:tr h="912894">
                <a:tc>
                  <a:txBody>
                    <a:bodyPr/>
                    <a:lstStyle/>
                    <a:p>
                      <a:r>
                        <a:rPr lang="en-CA" sz="1400"/>
                        <a:t>Databases Fundamentals</a:t>
                      </a:r>
                      <a:endParaRPr lang="en-US" sz="1400" dirty="0"/>
                    </a:p>
                  </a:txBody>
                  <a:tcPr/>
                </a:tc>
                <a:tc>
                  <a:txBody>
                    <a:bodyPr/>
                    <a:lstStyle/>
                    <a:p>
                      <a:r>
                        <a:rPr lang="en-CA" sz="1400"/>
                        <a:t>On –Demand,</a:t>
                      </a:r>
                    </a:p>
                    <a:p>
                      <a:r>
                        <a:rPr lang="en-CA" sz="1400"/>
                        <a:t>Slack (specific questions)</a:t>
                      </a:r>
                      <a:endParaRPr lang="en-US" sz="1400"/>
                    </a:p>
                    <a:p>
                      <a:endParaRPr lang="en-US" sz="1400" dirty="0"/>
                    </a:p>
                  </a:txBody>
                  <a:tcPr/>
                </a:tc>
                <a:tc>
                  <a:txBody>
                    <a:bodyPr/>
                    <a:lstStyle/>
                    <a:p>
                      <a:r>
                        <a:rPr lang="en-CA" sz="1400"/>
                        <a:t>On –Demand,</a:t>
                      </a:r>
                    </a:p>
                    <a:p>
                      <a:r>
                        <a:rPr lang="en-CA" sz="1400"/>
                        <a:t>Slack (specific questions)</a:t>
                      </a:r>
                      <a:endParaRPr lang="en-US" sz="1400"/>
                    </a:p>
                    <a:p>
                      <a:endParaRPr lang="en-US" sz="1400" dirty="0"/>
                    </a:p>
                  </a:txBody>
                  <a:tcPr/>
                </a:tc>
                <a:tc>
                  <a:txBody>
                    <a:bodyPr/>
                    <a:lstStyle/>
                    <a:p>
                      <a:r>
                        <a:rPr lang="en-CA" sz="1400"/>
                        <a:t>On –Demand,</a:t>
                      </a:r>
                    </a:p>
                    <a:p>
                      <a:r>
                        <a:rPr lang="en-CA" sz="1400"/>
                        <a:t>Slack (specific questions)</a:t>
                      </a:r>
                      <a:endParaRPr lang="en-US" sz="1400"/>
                    </a:p>
                    <a:p>
                      <a:endParaRPr lang="en-US" sz="1400" dirty="0"/>
                    </a:p>
                  </a:txBody>
                  <a:tcPr/>
                </a:tc>
                <a:tc>
                  <a:txBody>
                    <a:bodyPr/>
                    <a:lstStyle/>
                    <a:p>
                      <a:r>
                        <a:rPr lang="en-CA" sz="1400"/>
                        <a:t>On –Demand,</a:t>
                      </a:r>
                    </a:p>
                    <a:p>
                      <a:r>
                        <a:rPr lang="en-CA" sz="1400"/>
                        <a:t>Slack (specific questions)</a:t>
                      </a:r>
                      <a:endParaRPr lang="en-US" sz="1400"/>
                    </a:p>
                    <a:p>
                      <a:endParaRPr lang="en-US" sz="1400" dirty="0"/>
                    </a:p>
                  </a:txBody>
                  <a:tcPr/>
                </a:tc>
                <a:tc>
                  <a:txBody>
                    <a:bodyPr/>
                    <a:lstStyle/>
                    <a:p>
                      <a:r>
                        <a:rPr lang="en-CA" sz="1400"/>
                        <a:t>On –Demand,</a:t>
                      </a:r>
                    </a:p>
                    <a:p>
                      <a:r>
                        <a:rPr lang="en-CA" sz="1400"/>
                        <a:t>Slack (specific questions)</a:t>
                      </a:r>
                      <a:endParaRPr lang="en-US" sz="1400"/>
                    </a:p>
                    <a:p>
                      <a:endParaRPr lang="en-US"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400" dirty="0"/>
                        <a:t>Case by case basis</a:t>
                      </a:r>
                      <a:endParaRPr lang="en-US" sz="1400" dirty="0"/>
                    </a:p>
                    <a:p>
                      <a:endParaRPr lang="en-US" sz="1400" dirty="0"/>
                    </a:p>
                  </a:txBody>
                  <a:tcPr/>
                </a:tc>
                <a:extLst>
                  <a:ext uri="{0D108BD9-81ED-4DB2-BD59-A6C34878D82A}">
                    <a16:rowId xmlns:a16="http://schemas.microsoft.com/office/drawing/2014/main" val="4052791576"/>
                  </a:ext>
                </a:extLst>
              </a:tr>
            </a:tbl>
          </a:graphicData>
        </a:graphic>
      </p:graphicFrame>
    </p:spTree>
    <p:extLst>
      <p:ext uri="{BB962C8B-B14F-4D97-AF65-F5344CB8AC3E}">
        <p14:creationId xmlns:p14="http://schemas.microsoft.com/office/powerpoint/2010/main" val="505394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8D1F1056-9A78-4FBC-9404-54512B6B5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B94945-42FD-4DAA-BAC1-FF99804499EC}"/>
              </a:ext>
            </a:extLst>
          </p:cNvPr>
          <p:cNvSpPr>
            <a:spLocks noGrp="1"/>
          </p:cNvSpPr>
          <p:nvPr>
            <p:ph type="title"/>
          </p:nvPr>
        </p:nvSpPr>
        <p:spPr>
          <a:xfrm>
            <a:off x="581192" y="702156"/>
            <a:ext cx="10679642" cy="1188720"/>
          </a:xfrm>
        </p:spPr>
        <p:txBody>
          <a:bodyPr>
            <a:normAutofit/>
          </a:bodyPr>
          <a:lstStyle/>
          <a:p>
            <a:r>
              <a:rPr lang="en-CA" sz="3600">
                <a:solidFill>
                  <a:schemeClr val="accent1"/>
                </a:solidFill>
              </a:rPr>
              <a:t>BONUS: THE ARC OF COACHING briefly explained </a:t>
            </a:r>
            <a:endParaRPr lang="en-US" sz="3600">
              <a:solidFill>
                <a:schemeClr val="accent1"/>
              </a:solidFill>
            </a:endParaRPr>
          </a:p>
        </p:txBody>
      </p:sp>
      <p:sp>
        <p:nvSpPr>
          <p:cNvPr id="19" name="Rectangle 9">
            <a:extLst>
              <a:ext uri="{FF2B5EF4-FFF2-40B4-BE49-F238E27FC236}">
                <a16:creationId xmlns:a16="http://schemas.microsoft.com/office/drawing/2014/main" id="{9659E4B7-86DE-4B00-A707-DD85CE5DB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4FB357D-E7AD-4734-B3D6-5388426939A2}"/>
              </a:ext>
            </a:extLst>
          </p:cNvPr>
          <p:cNvSpPr>
            <a:spLocks noGrp="1"/>
          </p:cNvSpPr>
          <p:nvPr>
            <p:ph idx="1"/>
          </p:nvPr>
        </p:nvSpPr>
        <p:spPr>
          <a:xfrm>
            <a:off x="581192" y="2044391"/>
            <a:ext cx="10848807" cy="4500342"/>
          </a:xfrm>
        </p:spPr>
        <p:txBody>
          <a:bodyPr>
            <a:normAutofit/>
          </a:bodyPr>
          <a:lstStyle/>
          <a:p>
            <a:pPr>
              <a:lnSpc>
                <a:spcPct val="100000"/>
              </a:lnSpc>
            </a:pPr>
            <a:r>
              <a:rPr lang="en-CA" sz="1100" b="1" i="1" dirty="0"/>
              <a:t>I would briefly explain the ‘Arc of Coaching’ as I deem it suitable for our current situation: This is a simple &amp; fundamental plan that provides a very open channel of communication. This was conceptualized to ensure that conversations within the team are highly focused and that productivity is observed. . . In a relaxed manner. Below are 4 steps to approach </a:t>
            </a:r>
          </a:p>
          <a:p>
            <a:pPr>
              <a:lnSpc>
                <a:spcPct val="100000"/>
              </a:lnSpc>
            </a:pPr>
            <a:r>
              <a:rPr lang="en-CA" sz="1100" dirty="0"/>
              <a:t>1. Why are we having such conversation(s): What are the key metrics or factors why this is occurring? What are the key priorities &amp; driving forces behind this conversation. Is there an urgent need for an upgrade? An update? </a:t>
            </a:r>
          </a:p>
          <a:p>
            <a:pPr>
              <a:lnSpc>
                <a:spcPct val="100000"/>
              </a:lnSpc>
            </a:pPr>
            <a:r>
              <a:rPr lang="en-CA" sz="1100" dirty="0"/>
              <a:t>2. What are our shared outcomes? : What do we want to create out of this ‘meeting’? This is better to be narrowed down &amp; more specific.</a:t>
            </a:r>
          </a:p>
          <a:p>
            <a:pPr>
              <a:lnSpc>
                <a:spcPct val="100000"/>
              </a:lnSpc>
            </a:pPr>
            <a:r>
              <a:rPr lang="en-CA" sz="1100" dirty="0"/>
              <a:t>3. How would / should the conversation look like? Would this conversation be more of a strategic or tactical approach? Would it be a light &amp; friendly conversation to celebrate a ‘recent victory’? </a:t>
            </a:r>
          </a:p>
          <a:p>
            <a:pPr>
              <a:lnSpc>
                <a:spcPct val="100000"/>
              </a:lnSpc>
            </a:pPr>
            <a:r>
              <a:rPr lang="en-CA" sz="1100" dirty="0"/>
              <a:t>4. Exiting the conversation: How do I end the conversation/meeting? What are the possible next steps for upcoming discussion?</a:t>
            </a:r>
          </a:p>
          <a:p>
            <a:pPr>
              <a:lnSpc>
                <a:spcPct val="100000"/>
              </a:lnSpc>
            </a:pPr>
            <a:r>
              <a:rPr lang="en-CA" sz="1100" b="1" i="1" u="sng" dirty="0"/>
              <a:t>** I would also like to add a 6 step methodology to maximize the ‘Arc of Coaching’:</a:t>
            </a:r>
          </a:p>
          <a:p>
            <a:pPr>
              <a:lnSpc>
                <a:spcPct val="100000"/>
              </a:lnSpc>
            </a:pPr>
            <a:r>
              <a:rPr lang="en-CA" sz="1100" dirty="0"/>
              <a:t>1. CHECK –IN : An informational chat that enables both the coach &amp; </a:t>
            </a:r>
            <a:r>
              <a:rPr lang="en-CA" sz="1100" dirty="0" err="1"/>
              <a:t>coachee</a:t>
            </a:r>
            <a:r>
              <a:rPr lang="en-CA" sz="1100" dirty="0"/>
              <a:t> to establish trust. This should normally be limited to a maximum of 5 mins. </a:t>
            </a:r>
          </a:p>
          <a:p>
            <a:pPr>
              <a:lnSpc>
                <a:spcPct val="100000"/>
              </a:lnSpc>
            </a:pPr>
            <a:r>
              <a:rPr lang="en-CA" sz="1100" dirty="0"/>
              <a:t>2. CONVERSATION PLAN: After the initial check in, there should be a plan on how the conversation would turn out. Would there be a specific structure? Main topic? </a:t>
            </a:r>
          </a:p>
          <a:p>
            <a:pPr>
              <a:lnSpc>
                <a:spcPct val="100000"/>
              </a:lnSpc>
            </a:pPr>
            <a:r>
              <a:rPr lang="en-CA" sz="1100" dirty="0"/>
              <a:t>3. PREVIOUS COMMITMENTS DISCUSSED: Follow up questions should be highly considered. Asking the </a:t>
            </a:r>
            <a:r>
              <a:rPr lang="en-CA" sz="1100" dirty="0" err="1"/>
              <a:t>coachee</a:t>
            </a:r>
            <a:r>
              <a:rPr lang="en-CA" sz="1100" dirty="0"/>
              <a:t> “ How did that last session go?” </a:t>
            </a:r>
          </a:p>
          <a:p>
            <a:pPr>
              <a:lnSpc>
                <a:spcPct val="100000"/>
              </a:lnSpc>
            </a:pPr>
            <a:r>
              <a:rPr lang="en-CA" sz="1100" dirty="0"/>
              <a:t>4. COACHING STANCES &amp; APPROACHES MUST BE OBSERVED: Active Listening &amp; Questioning is vital. What are the alternative plans should Plan A or B didn’t work.</a:t>
            </a:r>
          </a:p>
          <a:p>
            <a:pPr>
              <a:lnSpc>
                <a:spcPct val="100000"/>
              </a:lnSpc>
            </a:pPr>
            <a:r>
              <a:rPr lang="en-CA" sz="1100" dirty="0"/>
              <a:t>5.  DETERMINE THE NEXT STEPS: Aiding the </a:t>
            </a:r>
            <a:r>
              <a:rPr lang="en-CA" sz="1100" dirty="0" err="1"/>
              <a:t>coachee</a:t>
            </a:r>
            <a:r>
              <a:rPr lang="en-CA" sz="1100" dirty="0"/>
              <a:t> on what steps should be done next. What additional methods should he/she employ? Back up plans?</a:t>
            </a:r>
          </a:p>
          <a:p>
            <a:pPr>
              <a:lnSpc>
                <a:spcPct val="100000"/>
              </a:lnSpc>
            </a:pPr>
            <a:r>
              <a:rPr lang="en-CA" sz="1100" dirty="0"/>
              <a:t>6. REFLECTION :Reflect and make a quick review or summary of the entire session. This would give both coach &amp; </a:t>
            </a:r>
            <a:r>
              <a:rPr lang="en-CA" sz="1100" dirty="0" err="1"/>
              <a:t>coachee</a:t>
            </a:r>
            <a:r>
              <a:rPr lang="en-CA" sz="1100" dirty="0"/>
              <a:t> a clearer view on the target goals. </a:t>
            </a:r>
          </a:p>
          <a:p>
            <a:pPr>
              <a:lnSpc>
                <a:spcPct val="100000"/>
              </a:lnSpc>
            </a:pPr>
            <a:endParaRPr lang="en-CA" sz="900" dirty="0"/>
          </a:p>
          <a:p>
            <a:pPr>
              <a:lnSpc>
                <a:spcPct val="100000"/>
              </a:lnSpc>
            </a:pPr>
            <a:endParaRPr lang="en-CA" sz="900" dirty="0"/>
          </a:p>
          <a:p>
            <a:pPr marL="0" indent="0">
              <a:lnSpc>
                <a:spcPct val="100000"/>
              </a:lnSpc>
              <a:buNone/>
            </a:pPr>
            <a:endParaRPr lang="en-US" sz="900" dirty="0"/>
          </a:p>
        </p:txBody>
      </p:sp>
    </p:spTree>
    <p:extLst>
      <p:ext uri="{BB962C8B-B14F-4D97-AF65-F5344CB8AC3E}">
        <p14:creationId xmlns:p14="http://schemas.microsoft.com/office/powerpoint/2010/main" val="4037078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5" name="Rectangle 80">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6" name="Rectangle 84">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21B066E-806B-4B6E-B4AD-C30E02BC19CB}"/>
              </a:ext>
            </a:extLst>
          </p:cNvPr>
          <p:cNvSpPr>
            <a:spLocks noGrp="1"/>
          </p:cNvSpPr>
          <p:nvPr>
            <p:ph type="title"/>
          </p:nvPr>
        </p:nvSpPr>
        <p:spPr>
          <a:xfrm>
            <a:off x="771148" y="1037967"/>
            <a:ext cx="3054091" cy="4709131"/>
          </a:xfrm>
        </p:spPr>
        <p:txBody>
          <a:bodyPr anchor="ctr">
            <a:normAutofit/>
          </a:bodyPr>
          <a:lstStyle/>
          <a:p>
            <a:r>
              <a:rPr lang="en-CA">
                <a:solidFill>
                  <a:srgbClr val="FFFEFF"/>
                </a:solidFill>
              </a:rPr>
              <a:t>ONBOARDING AGILE – TRANsforming worldvisitz’s software development process </a:t>
            </a:r>
            <a:endParaRPr lang="en-US">
              <a:solidFill>
                <a:srgbClr val="FFFEFF"/>
              </a:solidFill>
            </a:endParaRPr>
          </a:p>
        </p:txBody>
      </p:sp>
      <p:sp>
        <p:nvSpPr>
          <p:cNvPr id="3" name="Content Placeholder 2">
            <a:extLst>
              <a:ext uri="{FF2B5EF4-FFF2-40B4-BE49-F238E27FC236}">
                <a16:creationId xmlns:a16="http://schemas.microsoft.com/office/drawing/2014/main" id="{2F2702BE-F9E5-4A71-B9CC-B6E8D3D6D060}"/>
              </a:ext>
            </a:extLst>
          </p:cNvPr>
          <p:cNvSpPr>
            <a:spLocks noGrp="1"/>
          </p:cNvSpPr>
          <p:nvPr>
            <p:ph idx="1"/>
          </p:nvPr>
        </p:nvSpPr>
        <p:spPr>
          <a:xfrm>
            <a:off x="4534935" y="1037968"/>
            <a:ext cx="6725899" cy="4820832"/>
          </a:xfrm>
        </p:spPr>
        <p:txBody>
          <a:bodyPr>
            <a:normAutofit/>
          </a:bodyPr>
          <a:lstStyle/>
          <a:p>
            <a:pPr>
              <a:lnSpc>
                <a:spcPct val="100000"/>
              </a:lnSpc>
            </a:pPr>
            <a:r>
              <a:rPr lang="en-CA" sz="1400"/>
              <a:t>AGILE BENEFITS : What would </a:t>
            </a:r>
            <a:r>
              <a:rPr lang="en-CA" sz="1400" err="1"/>
              <a:t>Worldvisitz</a:t>
            </a:r>
            <a:r>
              <a:rPr lang="en-CA" sz="1400"/>
              <a:t> get by adapting the Agile Framework?</a:t>
            </a:r>
          </a:p>
          <a:p>
            <a:pPr>
              <a:lnSpc>
                <a:spcPct val="100000"/>
              </a:lnSpc>
            </a:pPr>
            <a:r>
              <a:rPr lang="en-CA" sz="1400"/>
              <a:t>1. There will be continuous flow of information sharing among team members. This is very vital since the past model that we have does not have an open way of communicating. </a:t>
            </a:r>
          </a:p>
          <a:p>
            <a:pPr>
              <a:lnSpc>
                <a:spcPct val="100000"/>
              </a:lnSpc>
            </a:pPr>
            <a:endParaRPr lang="en-CA" sz="1400"/>
          </a:p>
          <a:p>
            <a:pPr>
              <a:lnSpc>
                <a:spcPct val="100000"/>
              </a:lnSpc>
            </a:pPr>
            <a:r>
              <a:rPr lang="en-CA" sz="1400"/>
              <a:t>2. The 4 Developers would have an ongoing channel of communication. I would also apply the ‘Pair Programming’ framework for the 2 US and 2 India based teams on occasional basis. This way, they could literally ‘double team’ on certain situations where there needs to be ‘2 brains and 4 eyes’ that could see the code. </a:t>
            </a:r>
          </a:p>
          <a:p>
            <a:pPr>
              <a:lnSpc>
                <a:spcPct val="100000"/>
              </a:lnSpc>
            </a:pPr>
            <a:endParaRPr lang="en-CA" sz="1400"/>
          </a:p>
          <a:p>
            <a:pPr>
              <a:lnSpc>
                <a:spcPct val="100000"/>
              </a:lnSpc>
            </a:pPr>
            <a:r>
              <a:rPr lang="en-CA" sz="1400"/>
              <a:t>3. The main advantage of having XP is that it allows us to save costs, time, energy &amp; eliminates unproductive activities. Developers are focused on coding. Non developers are focused on their specializations despite having constant communication. </a:t>
            </a:r>
          </a:p>
          <a:p>
            <a:pPr>
              <a:lnSpc>
                <a:spcPct val="100000"/>
              </a:lnSpc>
            </a:pPr>
            <a:endParaRPr lang="en-CA" sz="1400"/>
          </a:p>
          <a:p>
            <a:pPr>
              <a:lnSpc>
                <a:spcPct val="100000"/>
              </a:lnSpc>
            </a:pPr>
            <a:r>
              <a:rPr lang="en-CA" sz="1400"/>
              <a:t>4. Reduces risks related to programming &amp; project failure. </a:t>
            </a:r>
          </a:p>
          <a:p>
            <a:pPr>
              <a:lnSpc>
                <a:spcPct val="100000"/>
              </a:lnSpc>
            </a:pPr>
            <a:endParaRPr lang="en-CA" sz="1400"/>
          </a:p>
          <a:p>
            <a:pPr>
              <a:lnSpc>
                <a:spcPct val="100000"/>
              </a:lnSpc>
            </a:pPr>
            <a:endParaRPr lang="en-US" sz="1400"/>
          </a:p>
        </p:txBody>
      </p:sp>
    </p:spTree>
    <p:extLst>
      <p:ext uri="{BB962C8B-B14F-4D97-AF65-F5344CB8AC3E}">
        <p14:creationId xmlns:p14="http://schemas.microsoft.com/office/powerpoint/2010/main" val="3745182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7DE4828-E9C6-4C40-8F61-BB281063F802}"/>
              </a:ext>
            </a:extLst>
          </p:cNvPr>
          <p:cNvSpPr>
            <a:spLocks noGrp="1"/>
          </p:cNvSpPr>
          <p:nvPr>
            <p:ph type="title"/>
          </p:nvPr>
        </p:nvSpPr>
        <p:spPr>
          <a:xfrm>
            <a:off x="771148" y="1037967"/>
            <a:ext cx="3054091" cy="4709131"/>
          </a:xfrm>
        </p:spPr>
        <p:txBody>
          <a:bodyPr anchor="ctr">
            <a:normAutofit/>
          </a:bodyPr>
          <a:lstStyle/>
          <a:p>
            <a:r>
              <a:rPr lang="en-CA">
                <a:solidFill>
                  <a:srgbClr val="FFFEFF"/>
                </a:solidFill>
              </a:rPr>
              <a:t>Bonus: what is scrumban? </a:t>
            </a:r>
            <a:endParaRPr lang="en-US">
              <a:solidFill>
                <a:srgbClr val="FFFEFF"/>
              </a:solidFill>
            </a:endParaRPr>
          </a:p>
        </p:txBody>
      </p:sp>
      <p:sp>
        <p:nvSpPr>
          <p:cNvPr id="3" name="Content Placeholder 2">
            <a:extLst>
              <a:ext uri="{FF2B5EF4-FFF2-40B4-BE49-F238E27FC236}">
                <a16:creationId xmlns:a16="http://schemas.microsoft.com/office/drawing/2014/main" id="{5AD83954-CC4C-497F-BB63-3B5486CF6E6B}"/>
              </a:ext>
            </a:extLst>
          </p:cNvPr>
          <p:cNvSpPr>
            <a:spLocks noGrp="1"/>
          </p:cNvSpPr>
          <p:nvPr>
            <p:ph idx="1"/>
          </p:nvPr>
        </p:nvSpPr>
        <p:spPr>
          <a:xfrm>
            <a:off x="4534934" y="1037967"/>
            <a:ext cx="7453865" cy="5498299"/>
          </a:xfrm>
        </p:spPr>
        <p:txBody>
          <a:bodyPr>
            <a:normAutofit lnSpcReduction="10000"/>
          </a:bodyPr>
          <a:lstStyle/>
          <a:p>
            <a:pPr>
              <a:lnSpc>
                <a:spcPct val="100000"/>
              </a:lnSpc>
            </a:pPr>
            <a:r>
              <a:rPr lang="en-CA" sz="1100" dirty="0"/>
              <a:t>SCRUMBAN is a project management methodology or framework that combines specific features of 2 popular Agile methods: Kanban &amp; Scrum. The structure and core functionalities of these 2 methods are merged to make teams ‘more flexible &amp; fast’ aka ‘AGILE’ , efficient &amp; more productive. </a:t>
            </a:r>
          </a:p>
          <a:p>
            <a:pPr>
              <a:lnSpc>
                <a:spcPct val="100000"/>
              </a:lnSpc>
            </a:pPr>
            <a:r>
              <a:rPr lang="en-CA" sz="1100" dirty="0"/>
              <a:t>SCRUMBAN merges these key components: the predictability and structured framework of Scrum PLUS Kanban’s openly flexible and continuous processes. This method gives teams within organizations .</a:t>
            </a:r>
          </a:p>
          <a:p>
            <a:pPr>
              <a:lnSpc>
                <a:spcPct val="100000"/>
              </a:lnSpc>
            </a:pPr>
            <a:endParaRPr lang="en-CA" sz="1100" dirty="0"/>
          </a:p>
          <a:p>
            <a:pPr>
              <a:lnSpc>
                <a:spcPct val="100000"/>
              </a:lnSpc>
            </a:pPr>
            <a:r>
              <a:rPr lang="en-CA" sz="1100" b="1" dirty="0"/>
              <a:t>How does </a:t>
            </a:r>
            <a:r>
              <a:rPr lang="en-CA" sz="1100" b="1" dirty="0" err="1"/>
              <a:t>Scrumban</a:t>
            </a:r>
            <a:r>
              <a:rPr lang="en-CA" sz="1100" b="1" dirty="0"/>
              <a:t> Function? Application of Kanban’s workflow visualization &amp; flexibility PLUS Scrum’s flexible aspects. </a:t>
            </a:r>
          </a:p>
          <a:p>
            <a:pPr>
              <a:lnSpc>
                <a:spcPct val="100000"/>
              </a:lnSpc>
            </a:pPr>
            <a:r>
              <a:rPr lang="en-CA" sz="1100" b="1" dirty="0"/>
              <a:t>1. Creating a </a:t>
            </a:r>
            <a:r>
              <a:rPr lang="en-CA" sz="1100" b="1" dirty="0" err="1"/>
              <a:t>Scrumban</a:t>
            </a:r>
            <a:r>
              <a:rPr lang="en-CA" sz="1100" b="1" dirty="0"/>
              <a:t> Board – to be used as a primary workflow tool. Each discrete phase of the process has to be exactly marked </a:t>
            </a:r>
          </a:p>
          <a:p>
            <a:pPr>
              <a:lnSpc>
                <a:spcPct val="100000"/>
              </a:lnSpc>
            </a:pPr>
            <a:endParaRPr lang="en-CA" sz="1100" b="1" dirty="0"/>
          </a:p>
          <a:p>
            <a:pPr>
              <a:lnSpc>
                <a:spcPct val="100000"/>
              </a:lnSpc>
            </a:pPr>
            <a:r>
              <a:rPr lang="en-CA" sz="1100" b="1" dirty="0"/>
              <a:t>2. Set work-in-progress limits – always establish a LIMIT on how much work can a team do at a specific timeframe. Goals must be very realistic. </a:t>
            </a:r>
          </a:p>
          <a:p>
            <a:pPr>
              <a:lnSpc>
                <a:spcPct val="100000"/>
              </a:lnSpc>
            </a:pPr>
            <a:endParaRPr lang="en-CA" sz="1100" b="1" dirty="0"/>
          </a:p>
          <a:p>
            <a:pPr>
              <a:lnSpc>
                <a:spcPct val="100000"/>
              </a:lnSpc>
            </a:pPr>
            <a:r>
              <a:rPr lang="en-CA" sz="1100" b="1" dirty="0"/>
              <a:t>3. Team Priorities should be based on the boards – the team decides which team member does a specific task. Certain tasks are assigned to members due to </a:t>
            </a:r>
            <a:r>
              <a:rPr lang="en-CA" sz="1100" b="1" dirty="0" err="1"/>
              <a:t>theu</a:t>
            </a:r>
            <a:r>
              <a:rPr lang="en-CA" sz="1100" b="1" dirty="0"/>
              <a:t> specialized skill sets. </a:t>
            </a:r>
          </a:p>
          <a:p>
            <a:pPr>
              <a:lnSpc>
                <a:spcPct val="100000"/>
              </a:lnSpc>
            </a:pPr>
            <a:endParaRPr lang="en-CA" sz="1100" b="1" dirty="0"/>
          </a:p>
          <a:p>
            <a:pPr>
              <a:lnSpc>
                <a:spcPct val="100000"/>
              </a:lnSpc>
            </a:pPr>
            <a:r>
              <a:rPr lang="en-CA" sz="1100" b="1" dirty="0"/>
              <a:t>4. ‘Planning Poker / Estimation of Story Points’  -  each team can only work on a pre-defined set of projects &amp; tasks. A Scrum team estimates how long each development would take.  But with </a:t>
            </a:r>
            <a:r>
              <a:rPr lang="en-CA" sz="1100" b="1" dirty="0" err="1"/>
              <a:t>Scrumban</a:t>
            </a:r>
            <a:r>
              <a:rPr lang="en-CA" sz="1100" b="1" dirty="0"/>
              <a:t>, the work is continuous &amp; NO TIME-LIMIT is observed.  Prioritizing the most important projects is the main focus. </a:t>
            </a:r>
          </a:p>
          <a:p>
            <a:pPr>
              <a:lnSpc>
                <a:spcPct val="100000"/>
              </a:lnSpc>
            </a:pPr>
            <a:endParaRPr lang="en-CA" sz="1100" b="1" dirty="0"/>
          </a:p>
          <a:p>
            <a:pPr>
              <a:lnSpc>
                <a:spcPct val="100000"/>
              </a:lnSpc>
            </a:pPr>
            <a:r>
              <a:rPr lang="en-CA" sz="1100" b="1" dirty="0"/>
              <a:t>5. Setting up of daily meetings – may include daily stand ups , a series of short meetings to encourage team bonding and having constant updates on what the vital aspects of the project. Also gives team members a ‘visual sense’ and ‘personal touch’ on how each team member is currently performing regarding project tasks.</a:t>
            </a:r>
          </a:p>
          <a:p>
            <a:pPr>
              <a:lnSpc>
                <a:spcPct val="100000"/>
              </a:lnSpc>
            </a:pPr>
            <a:endParaRPr lang="en-US" sz="1100" b="1" dirty="0"/>
          </a:p>
        </p:txBody>
      </p:sp>
    </p:spTree>
    <p:extLst>
      <p:ext uri="{BB962C8B-B14F-4D97-AF65-F5344CB8AC3E}">
        <p14:creationId xmlns:p14="http://schemas.microsoft.com/office/powerpoint/2010/main" val="1662262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47700"/>
            <a:ext cx="3703320" cy="57428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FD75FAB-4202-434C-99F9-58B838FEBE98}"/>
              </a:ext>
            </a:extLst>
          </p:cNvPr>
          <p:cNvSpPr>
            <a:spLocks noGrp="1"/>
          </p:cNvSpPr>
          <p:nvPr>
            <p:ph type="title"/>
          </p:nvPr>
        </p:nvSpPr>
        <p:spPr>
          <a:xfrm>
            <a:off x="8369643" y="1037967"/>
            <a:ext cx="3004939" cy="4709131"/>
          </a:xfrm>
        </p:spPr>
        <p:txBody>
          <a:bodyPr anchor="ctr">
            <a:normAutofit/>
          </a:bodyPr>
          <a:lstStyle/>
          <a:p>
            <a:r>
              <a:rPr lang="en-CA">
                <a:solidFill>
                  <a:srgbClr val="FFFEFF"/>
                </a:solidFill>
              </a:rPr>
              <a:t>Additional benefits of xp for worldvisitz</a:t>
            </a:r>
            <a:endParaRPr lang="en-US">
              <a:solidFill>
                <a:srgbClr val="FFFEFF"/>
              </a:solidFill>
            </a:endParaRPr>
          </a:p>
        </p:txBody>
      </p:sp>
      <p:sp>
        <p:nvSpPr>
          <p:cNvPr id="13" name="Rectangle 12">
            <a:extLst>
              <a:ext uri="{FF2B5EF4-FFF2-40B4-BE49-F238E27FC236}">
                <a16:creationId xmlns:a16="http://schemas.microsoft.com/office/drawing/2014/main" id="{EC930E8B-CABB-49C6-9609-F872BC043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AFD211A8-7186-46C6-AC78-73F89CAA5E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88062204-EE69-489C-87C1-C1958C334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C4B2B250-B602-41E9-B3E1-C8ADC3A23477}"/>
              </a:ext>
            </a:extLst>
          </p:cNvPr>
          <p:cNvGraphicFramePr>
            <a:graphicFrameLocks noGrp="1"/>
          </p:cNvGraphicFramePr>
          <p:nvPr>
            <p:ph idx="1"/>
            <p:extLst>
              <p:ext uri="{D42A27DB-BD31-4B8C-83A1-F6EECF244321}">
                <p14:modId xmlns:p14="http://schemas.microsoft.com/office/powerpoint/2010/main" val="803296561"/>
              </p:ext>
            </p:extLst>
          </p:nvPr>
        </p:nvGraphicFramePr>
        <p:xfrm>
          <a:off x="486033" y="1037967"/>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7473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37">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BE464B-53A9-4418-ABC2-6B366FD9766D}"/>
              </a:ext>
            </a:extLst>
          </p:cNvPr>
          <p:cNvSpPr>
            <a:spLocks noGrp="1"/>
          </p:cNvSpPr>
          <p:nvPr>
            <p:ph type="title"/>
          </p:nvPr>
        </p:nvSpPr>
        <p:spPr>
          <a:xfrm>
            <a:off x="584201" y="702156"/>
            <a:ext cx="7011413" cy="1013800"/>
          </a:xfrm>
        </p:spPr>
        <p:txBody>
          <a:bodyPr>
            <a:normAutofit/>
          </a:bodyPr>
          <a:lstStyle/>
          <a:p>
            <a:r>
              <a:rPr lang="en-CA">
                <a:solidFill>
                  <a:schemeClr val="tx2"/>
                </a:solidFill>
              </a:rPr>
              <a:t>Why use extreme programming over scrum &amp; Kanban?</a:t>
            </a:r>
            <a:endParaRPr lang="en-US">
              <a:solidFill>
                <a:schemeClr val="tx2"/>
              </a:solidFill>
            </a:endParaRPr>
          </a:p>
        </p:txBody>
      </p:sp>
      <p:sp>
        <p:nvSpPr>
          <p:cNvPr id="51" name="Rectangle 39">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2" name="Content Placeholder 2">
            <a:extLst>
              <a:ext uri="{FF2B5EF4-FFF2-40B4-BE49-F238E27FC236}">
                <a16:creationId xmlns:a16="http://schemas.microsoft.com/office/drawing/2014/main" id="{8959C186-F62A-429F-B11B-1F77AEF18FDE}"/>
              </a:ext>
            </a:extLst>
          </p:cNvPr>
          <p:cNvSpPr>
            <a:spLocks noGrp="1"/>
          </p:cNvSpPr>
          <p:nvPr>
            <p:ph idx="1"/>
          </p:nvPr>
        </p:nvSpPr>
        <p:spPr>
          <a:xfrm>
            <a:off x="584200" y="1896533"/>
            <a:ext cx="7011413" cy="3962266"/>
          </a:xfrm>
        </p:spPr>
        <p:txBody>
          <a:bodyPr>
            <a:normAutofit/>
          </a:bodyPr>
          <a:lstStyle/>
          <a:p>
            <a:pPr>
              <a:lnSpc>
                <a:spcPct val="100000"/>
              </a:lnSpc>
            </a:pPr>
            <a:r>
              <a:rPr lang="en-CA" sz="1400" b="1" u="sng" dirty="0"/>
              <a:t>First, I’ll give a summary of XP Values &amp; how they relate to our current scenario. And how this would eventually help us achieve our target goals. </a:t>
            </a:r>
          </a:p>
          <a:p>
            <a:pPr>
              <a:lnSpc>
                <a:spcPct val="100000"/>
              </a:lnSpc>
            </a:pPr>
            <a:r>
              <a:rPr lang="en-CA" sz="1400" b="1" dirty="0"/>
              <a:t>1. SIMPLICITY. What is needed will be done and no more. </a:t>
            </a:r>
          </a:p>
          <a:p>
            <a:pPr>
              <a:lnSpc>
                <a:spcPct val="100000"/>
              </a:lnSpc>
            </a:pPr>
            <a:endParaRPr lang="en-CA" sz="1400" b="1" dirty="0"/>
          </a:p>
          <a:p>
            <a:pPr>
              <a:lnSpc>
                <a:spcPct val="100000"/>
              </a:lnSpc>
            </a:pPr>
            <a:r>
              <a:rPr lang="en-CA" sz="1400" b="1" dirty="0"/>
              <a:t>Given that the whole team appears to be doing a LOT of work on a very detached &amp; individual basis, a simple information sharing would make a lot of difference, It would be brief and concise. </a:t>
            </a:r>
          </a:p>
          <a:p>
            <a:pPr>
              <a:lnSpc>
                <a:spcPct val="100000"/>
              </a:lnSpc>
            </a:pPr>
            <a:endParaRPr lang="en-CA" sz="1400" b="1" dirty="0"/>
          </a:p>
          <a:p>
            <a:pPr>
              <a:lnSpc>
                <a:spcPct val="100000"/>
              </a:lnSpc>
            </a:pPr>
            <a:r>
              <a:rPr lang="en-CA" sz="1400" b="1" dirty="0"/>
              <a:t>2. COMMUNICATION. Everyone is part of the team. </a:t>
            </a:r>
          </a:p>
          <a:p>
            <a:pPr>
              <a:lnSpc>
                <a:spcPct val="100000"/>
              </a:lnSpc>
            </a:pPr>
            <a:r>
              <a:rPr lang="en-CA" sz="1400" b="1" dirty="0"/>
              <a:t>The whole team must work together with a common goal in mind: to create a fully functional app within the given time frame of 18 months. There has to be minimal ‘technical debt’ and saving on finances, energy &amp; efforts should be emphasized. </a:t>
            </a:r>
          </a:p>
          <a:p>
            <a:pPr>
              <a:lnSpc>
                <a:spcPct val="100000"/>
              </a:lnSpc>
            </a:pPr>
            <a:endParaRPr lang="en-US" sz="1400" b="1" u="sng" dirty="0"/>
          </a:p>
        </p:txBody>
      </p:sp>
      <p:pic>
        <p:nvPicPr>
          <p:cNvPr id="33" name="Picture 11">
            <a:extLst>
              <a:ext uri="{FF2B5EF4-FFF2-40B4-BE49-F238E27FC236}">
                <a16:creationId xmlns:a16="http://schemas.microsoft.com/office/drawing/2014/main" id="{5A602E9B-BEEB-4067-87A1-DE64A2CCCC9C}"/>
              </a:ext>
            </a:extLst>
          </p:cNvPr>
          <p:cNvPicPr>
            <a:picLocks noChangeAspect="1"/>
          </p:cNvPicPr>
          <p:nvPr/>
        </p:nvPicPr>
        <p:blipFill rotWithShape="1">
          <a:blip r:embed="rId3"/>
          <a:srcRect l="29174" r="28177" b="2"/>
          <a:stretch/>
        </p:blipFill>
        <p:spPr>
          <a:xfrm>
            <a:off x="8042147" y="601201"/>
            <a:ext cx="3703320" cy="5774200"/>
          </a:xfrm>
          <a:prstGeom prst="rect">
            <a:avLst/>
          </a:prstGeom>
        </p:spPr>
      </p:pic>
    </p:spTree>
    <p:extLst>
      <p:ext uri="{BB962C8B-B14F-4D97-AF65-F5344CB8AC3E}">
        <p14:creationId xmlns:p14="http://schemas.microsoft.com/office/powerpoint/2010/main" val="3595345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3DE14F-1CA6-4405-B26B-69CD9628E6BB}"/>
              </a:ext>
            </a:extLst>
          </p:cNvPr>
          <p:cNvSpPr>
            <a:spLocks noGrp="1"/>
          </p:cNvSpPr>
          <p:nvPr>
            <p:ph type="title"/>
          </p:nvPr>
        </p:nvSpPr>
        <p:spPr>
          <a:xfrm>
            <a:off x="746228" y="1037967"/>
            <a:ext cx="3271019" cy="4709131"/>
          </a:xfrm>
        </p:spPr>
        <p:txBody>
          <a:bodyPr anchor="ctr">
            <a:normAutofit/>
          </a:bodyPr>
          <a:lstStyle/>
          <a:p>
            <a:r>
              <a:rPr lang="en-CA" dirty="0"/>
              <a:t>Why use </a:t>
            </a:r>
            <a:r>
              <a:rPr lang="en-CA" dirty="0" err="1"/>
              <a:t>xp</a:t>
            </a:r>
            <a:r>
              <a:rPr lang="en-CA" dirty="0"/>
              <a:t> over Kanban &amp; scrum (continuation):</a:t>
            </a:r>
            <a:endParaRPr lang="en-US" dirty="0"/>
          </a:p>
        </p:txBody>
      </p:sp>
      <p:sp>
        <p:nvSpPr>
          <p:cNvPr id="24" name="Rectangle 23">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C2C551EC-5BDB-497C-9041-A1FA6AEABEE4}"/>
              </a:ext>
            </a:extLst>
          </p:cNvPr>
          <p:cNvGraphicFramePr>
            <a:graphicFrameLocks noGrp="1"/>
          </p:cNvGraphicFramePr>
          <p:nvPr>
            <p:ph idx="1"/>
            <p:extLst>
              <p:ext uri="{D42A27DB-BD31-4B8C-83A1-F6EECF244321}">
                <p14:modId xmlns:p14="http://schemas.microsoft.com/office/powerpoint/2010/main" val="3715242072"/>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5298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7B34D440-E359-4CB9-B8E8-81977A860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1957"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9D47883E-64A4-4E22-B5F3-A00D7D4E451A}"/>
              </a:ext>
            </a:extLst>
          </p:cNvPr>
          <p:cNvPicPr>
            <a:picLocks noChangeAspect="1"/>
          </p:cNvPicPr>
          <p:nvPr/>
        </p:nvPicPr>
        <p:blipFill rotWithShape="1">
          <a:blip r:embed="rId3"/>
          <a:srcRect t="10396" b="17489"/>
          <a:stretch/>
        </p:blipFill>
        <p:spPr>
          <a:xfrm>
            <a:off x="701587" y="957838"/>
            <a:ext cx="3217333" cy="1809739"/>
          </a:xfrm>
          <a:prstGeom prst="rect">
            <a:avLst/>
          </a:prstGeom>
        </p:spPr>
      </p:pic>
      <p:pic>
        <p:nvPicPr>
          <p:cNvPr id="6" name="Picture 5" descr="Chart, line chart&#10;&#10;Description automatically generated">
            <a:extLst>
              <a:ext uri="{FF2B5EF4-FFF2-40B4-BE49-F238E27FC236}">
                <a16:creationId xmlns:a16="http://schemas.microsoft.com/office/drawing/2014/main" id="{B3DED550-0EF8-443A-886E-5B39F196AB25}"/>
              </a:ext>
            </a:extLst>
          </p:cNvPr>
          <p:cNvPicPr>
            <a:picLocks noChangeAspect="1"/>
          </p:cNvPicPr>
          <p:nvPr/>
        </p:nvPicPr>
        <p:blipFill>
          <a:blip r:embed="rId4"/>
          <a:stretch>
            <a:fillRect/>
          </a:stretch>
        </p:blipFill>
        <p:spPr>
          <a:xfrm>
            <a:off x="701587" y="4106505"/>
            <a:ext cx="3217333" cy="1777576"/>
          </a:xfrm>
          <a:prstGeom prst="rect">
            <a:avLst/>
          </a:prstGeom>
        </p:spPr>
      </p:pic>
      <p:sp>
        <p:nvSpPr>
          <p:cNvPr id="39" name="Rectangle 38">
            <a:extLst>
              <a:ext uri="{FF2B5EF4-FFF2-40B4-BE49-F238E27FC236}">
                <a16:creationId xmlns:a16="http://schemas.microsoft.com/office/drawing/2014/main" id="{D288FC14-B788-4FBC-9C5E-BC4892F5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06" y="0"/>
            <a:ext cx="7571045" cy="6858000"/>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D26A4D7-ADAF-4EA9-A781-4E1F4C34CD9B}"/>
              </a:ext>
            </a:extLst>
          </p:cNvPr>
          <p:cNvSpPr>
            <a:spLocks noGrp="1"/>
          </p:cNvSpPr>
          <p:nvPr>
            <p:ph type="title"/>
          </p:nvPr>
        </p:nvSpPr>
        <p:spPr>
          <a:xfrm>
            <a:off x="5204707" y="578599"/>
            <a:ext cx="6400367" cy="1310080"/>
          </a:xfrm>
        </p:spPr>
        <p:txBody>
          <a:bodyPr anchor="ctr">
            <a:normAutofit/>
          </a:bodyPr>
          <a:lstStyle/>
          <a:p>
            <a:r>
              <a:rPr lang="en-CA" sz="2000" dirty="0">
                <a:solidFill>
                  <a:srgbClr val="FFFFFF"/>
                </a:solidFill>
              </a:rPr>
              <a:t>Information radiators for </a:t>
            </a:r>
            <a:r>
              <a:rPr lang="en-CA" sz="2000" dirty="0" err="1">
                <a:solidFill>
                  <a:srgbClr val="FFFFFF"/>
                </a:solidFill>
              </a:rPr>
              <a:t>worldvisitz</a:t>
            </a:r>
            <a:r>
              <a:rPr lang="en-CA" sz="2000" dirty="0">
                <a:solidFill>
                  <a:srgbClr val="FFFFFF"/>
                </a:solidFill>
              </a:rPr>
              <a:t> : enhancing communication &amp; proper workflow</a:t>
            </a:r>
            <a:br>
              <a:rPr lang="en-CA" sz="2000" dirty="0">
                <a:solidFill>
                  <a:srgbClr val="FFFFFF"/>
                </a:solidFill>
              </a:rPr>
            </a:br>
            <a:r>
              <a:rPr lang="en-CA" sz="2000" dirty="0">
                <a:solidFill>
                  <a:srgbClr val="FFFFFF"/>
                </a:solidFill>
              </a:rPr>
              <a:t>TASKBOARD &amp; BURNDOWN CHARTS</a:t>
            </a:r>
            <a:endParaRPr lang="en-US" sz="2000" dirty="0">
              <a:solidFill>
                <a:srgbClr val="FFFFFF"/>
              </a:solidFill>
            </a:endParaRPr>
          </a:p>
        </p:txBody>
      </p:sp>
      <p:sp>
        <p:nvSpPr>
          <p:cNvPr id="3" name="Content Placeholder 2">
            <a:extLst>
              <a:ext uri="{FF2B5EF4-FFF2-40B4-BE49-F238E27FC236}">
                <a16:creationId xmlns:a16="http://schemas.microsoft.com/office/drawing/2014/main" id="{41069415-554C-434D-8B8D-4FA50E6C25D1}"/>
              </a:ext>
            </a:extLst>
          </p:cNvPr>
          <p:cNvSpPr>
            <a:spLocks noGrp="1"/>
          </p:cNvSpPr>
          <p:nvPr>
            <p:ph idx="1"/>
          </p:nvPr>
        </p:nvSpPr>
        <p:spPr>
          <a:xfrm>
            <a:off x="5207590" y="2194527"/>
            <a:ext cx="6397545" cy="4061676"/>
          </a:xfrm>
        </p:spPr>
        <p:txBody>
          <a:bodyPr>
            <a:normAutofit/>
          </a:bodyPr>
          <a:lstStyle/>
          <a:p>
            <a:r>
              <a:rPr lang="en-CA" sz="1600" dirty="0">
                <a:solidFill>
                  <a:srgbClr val="FFFFFF"/>
                </a:solidFill>
              </a:rPr>
              <a:t>Information Radiators are extremely vital for our daily operations at </a:t>
            </a:r>
            <a:r>
              <a:rPr lang="en-CA" sz="1600" dirty="0" err="1">
                <a:solidFill>
                  <a:srgbClr val="FFFFFF"/>
                </a:solidFill>
              </a:rPr>
              <a:t>Worldvisitz</a:t>
            </a:r>
            <a:r>
              <a:rPr lang="en-CA" sz="1600" dirty="0">
                <a:solidFill>
                  <a:srgbClr val="FFFFFF"/>
                </a:solidFill>
              </a:rPr>
              <a:t>. This helps us track-down the current status not just on a ‘wholistic’ view, meaning as a team, but also on specialized tasks per team or individual. It helps us to be updated and look at these tasks on different granularities. </a:t>
            </a:r>
          </a:p>
          <a:p>
            <a:r>
              <a:rPr lang="en-CA" sz="1600" dirty="0">
                <a:solidFill>
                  <a:srgbClr val="FFFFFF"/>
                </a:solidFill>
              </a:rPr>
              <a:t> Having a strong visual representation makes it easier and more efficient for all team members to look at their current status</a:t>
            </a:r>
          </a:p>
          <a:p>
            <a:r>
              <a:rPr lang="en-CA" sz="1600" dirty="0">
                <a:solidFill>
                  <a:srgbClr val="FFFFFF"/>
                </a:solidFill>
              </a:rPr>
              <a:t>Gives all team members the numbers of iteration that are needed and on which phase should there be an improvement or upgrade </a:t>
            </a:r>
          </a:p>
          <a:p>
            <a:r>
              <a:rPr lang="en-CA" sz="1600" dirty="0">
                <a:solidFill>
                  <a:srgbClr val="FFFFFF"/>
                </a:solidFill>
              </a:rPr>
              <a:t>Burndown Charts would give a linear-visual view of which tasks are completed, where the bottlenecks are &amp; which are the main priorities</a:t>
            </a:r>
          </a:p>
          <a:p>
            <a:r>
              <a:rPr lang="en-CA" sz="1600" dirty="0" err="1">
                <a:solidFill>
                  <a:srgbClr val="FFFFFF"/>
                </a:solidFill>
              </a:rPr>
              <a:t>Taskboards</a:t>
            </a:r>
            <a:r>
              <a:rPr lang="en-CA" sz="1600" dirty="0">
                <a:solidFill>
                  <a:srgbClr val="FFFFFF"/>
                </a:solidFill>
              </a:rPr>
              <a:t> ensure that the relevant information is being relayed </a:t>
            </a:r>
          </a:p>
          <a:p>
            <a:endParaRPr lang="en-CA" sz="1600" dirty="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378599587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89D3C5-C3A1-4123-B6A8-7ADE86AB347F}"/>
              </a:ext>
            </a:extLst>
          </p:cNvPr>
          <p:cNvSpPr>
            <a:spLocks noGrp="1"/>
          </p:cNvSpPr>
          <p:nvPr>
            <p:ph type="title"/>
          </p:nvPr>
        </p:nvSpPr>
        <p:spPr>
          <a:xfrm>
            <a:off x="581192" y="702156"/>
            <a:ext cx="11029616" cy="1188720"/>
          </a:xfrm>
        </p:spPr>
        <p:txBody>
          <a:bodyPr>
            <a:normAutofit/>
          </a:bodyPr>
          <a:lstStyle/>
          <a:p>
            <a:r>
              <a:rPr lang="en-CA"/>
              <a:t>Taskboard: visualizing a process by quick ‘storytelling’</a:t>
            </a:r>
            <a:endParaRPr lang="en-US" dirty="0"/>
          </a:p>
        </p:txBody>
      </p:sp>
      <p:sp>
        <p:nvSpPr>
          <p:cNvPr id="14" name="Rectangle 13">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able&#10;&#10;Description automatically generated">
            <a:extLst>
              <a:ext uri="{FF2B5EF4-FFF2-40B4-BE49-F238E27FC236}">
                <a16:creationId xmlns:a16="http://schemas.microsoft.com/office/drawing/2014/main" id="{C53CB17A-F3EC-4034-A462-0A6CE7F70ECD}"/>
              </a:ext>
            </a:extLst>
          </p:cNvPr>
          <p:cNvPicPr>
            <a:picLocks noChangeAspect="1"/>
          </p:cNvPicPr>
          <p:nvPr/>
        </p:nvPicPr>
        <p:blipFill>
          <a:blip r:embed="rId3"/>
          <a:stretch>
            <a:fillRect/>
          </a:stretch>
        </p:blipFill>
        <p:spPr>
          <a:xfrm>
            <a:off x="780698" y="2818679"/>
            <a:ext cx="4748741" cy="2766141"/>
          </a:xfrm>
          <a:prstGeom prst="rect">
            <a:avLst/>
          </a:prstGeom>
        </p:spPr>
      </p:pic>
      <p:sp>
        <p:nvSpPr>
          <p:cNvPr id="3" name="Content Placeholder 2">
            <a:extLst>
              <a:ext uri="{FF2B5EF4-FFF2-40B4-BE49-F238E27FC236}">
                <a16:creationId xmlns:a16="http://schemas.microsoft.com/office/drawing/2014/main" id="{1D31B08E-6D76-4587-964E-CB97B2909D33}"/>
              </a:ext>
            </a:extLst>
          </p:cNvPr>
          <p:cNvSpPr>
            <a:spLocks noGrp="1"/>
          </p:cNvSpPr>
          <p:nvPr>
            <p:ph idx="1"/>
          </p:nvPr>
        </p:nvSpPr>
        <p:spPr>
          <a:xfrm>
            <a:off x="6335805" y="2180496"/>
            <a:ext cx="5275001" cy="4045683"/>
          </a:xfrm>
        </p:spPr>
        <p:txBody>
          <a:bodyPr>
            <a:normAutofit/>
          </a:bodyPr>
          <a:lstStyle/>
          <a:p>
            <a:pPr>
              <a:lnSpc>
                <a:spcPct val="100000"/>
              </a:lnSpc>
            </a:pPr>
            <a:r>
              <a:rPr lang="en-CA"/>
              <a:t>This ensures that the proper or relevant information is being relayed to the whole team.</a:t>
            </a:r>
          </a:p>
          <a:p>
            <a:pPr>
              <a:lnSpc>
                <a:spcPct val="100000"/>
              </a:lnSpc>
            </a:pPr>
            <a:r>
              <a:rPr lang="en-CA"/>
              <a:t>Keeps the entire team focused during daily meetings, in which team members are focused on both progress &amp; obstacles</a:t>
            </a:r>
          </a:p>
          <a:p>
            <a:pPr>
              <a:lnSpc>
                <a:spcPct val="100000"/>
              </a:lnSpc>
            </a:pPr>
            <a:r>
              <a:rPr lang="en-CA"/>
              <a:t>Very simply and flexible to utilize and allows team members to update almost automatically </a:t>
            </a:r>
          </a:p>
          <a:p>
            <a:pPr>
              <a:lnSpc>
                <a:spcPct val="100000"/>
              </a:lnSpc>
            </a:pPr>
            <a:r>
              <a:rPr lang="en-US"/>
              <a:t>Tracks workflows, assign tasks , visualize bottlenecks and manage dependencies</a:t>
            </a:r>
          </a:p>
          <a:p>
            <a:pPr>
              <a:lnSpc>
                <a:spcPct val="100000"/>
              </a:lnSpc>
            </a:pPr>
            <a:r>
              <a:rPr lang="en-US"/>
              <a:t>Can act as a ‘focal point’ where teams can meet to discuss project changes &amp; review further updates or progress.</a:t>
            </a:r>
          </a:p>
          <a:p>
            <a:pPr>
              <a:lnSpc>
                <a:spcPct val="100000"/>
              </a:lnSpc>
            </a:pPr>
            <a:endParaRPr lang="en-US"/>
          </a:p>
        </p:txBody>
      </p:sp>
    </p:spTree>
    <p:extLst>
      <p:ext uri="{BB962C8B-B14F-4D97-AF65-F5344CB8AC3E}">
        <p14:creationId xmlns:p14="http://schemas.microsoft.com/office/powerpoint/2010/main" val="2729949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F58362E-5CCE-47F7-8BEA-EB81FFBE2519}"/>
              </a:ext>
            </a:extLst>
          </p:cNvPr>
          <p:cNvSpPr>
            <a:spLocks noGrp="1"/>
          </p:cNvSpPr>
          <p:nvPr>
            <p:ph type="title"/>
          </p:nvPr>
        </p:nvSpPr>
        <p:spPr>
          <a:xfrm>
            <a:off x="771148" y="1037967"/>
            <a:ext cx="3054091" cy="4709131"/>
          </a:xfrm>
        </p:spPr>
        <p:txBody>
          <a:bodyPr anchor="ctr">
            <a:normAutofit/>
          </a:bodyPr>
          <a:lstStyle/>
          <a:p>
            <a:r>
              <a:rPr lang="en-CA" sz="2000">
                <a:solidFill>
                  <a:srgbClr val="FFFEFF"/>
                </a:solidFill>
              </a:rPr>
              <a:t>tools for distributed/remote teams</a:t>
            </a:r>
            <a:endParaRPr lang="en-US" sz="2000">
              <a:solidFill>
                <a:srgbClr val="FFFEFF"/>
              </a:solidFill>
            </a:endParaRPr>
          </a:p>
        </p:txBody>
      </p:sp>
      <p:sp>
        <p:nvSpPr>
          <p:cNvPr id="3" name="Content Placeholder 2">
            <a:extLst>
              <a:ext uri="{FF2B5EF4-FFF2-40B4-BE49-F238E27FC236}">
                <a16:creationId xmlns:a16="http://schemas.microsoft.com/office/drawing/2014/main" id="{F3F7BAB5-3E82-4B00-9450-3FA5D41596AE}"/>
              </a:ext>
            </a:extLst>
          </p:cNvPr>
          <p:cNvSpPr>
            <a:spLocks noGrp="1"/>
          </p:cNvSpPr>
          <p:nvPr>
            <p:ph idx="1"/>
          </p:nvPr>
        </p:nvSpPr>
        <p:spPr>
          <a:xfrm>
            <a:off x="4534935" y="1037968"/>
            <a:ext cx="6725899" cy="4820832"/>
          </a:xfrm>
        </p:spPr>
        <p:txBody>
          <a:bodyPr>
            <a:noAutofit/>
          </a:bodyPr>
          <a:lstStyle/>
          <a:p>
            <a:pPr>
              <a:lnSpc>
                <a:spcPct val="100000"/>
              </a:lnSpc>
            </a:pPr>
            <a:r>
              <a:rPr lang="en-CA" sz="1600" dirty="0"/>
              <a:t>1. Slack</a:t>
            </a:r>
          </a:p>
          <a:p>
            <a:pPr>
              <a:lnSpc>
                <a:spcPct val="100000"/>
              </a:lnSpc>
            </a:pPr>
            <a:r>
              <a:rPr lang="en-CA" sz="1600" dirty="0"/>
              <a:t>2. Zoom  </a:t>
            </a:r>
          </a:p>
          <a:p>
            <a:pPr>
              <a:lnSpc>
                <a:spcPct val="100000"/>
              </a:lnSpc>
            </a:pPr>
            <a:r>
              <a:rPr lang="en-CA" sz="1600" dirty="0"/>
              <a:t>3. Skype</a:t>
            </a:r>
          </a:p>
          <a:p>
            <a:pPr>
              <a:lnSpc>
                <a:spcPct val="100000"/>
              </a:lnSpc>
            </a:pPr>
            <a:r>
              <a:rPr lang="en-CA" sz="1600" dirty="0"/>
              <a:t>4. JIRA</a:t>
            </a:r>
          </a:p>
          <a:p>
            <a:pPr>
              <a:lnSpc>
                <a:spcPct val="100000"/>
              </a:lnSpc>
            </a:pPr>
            <a:r>
              <a:rPr lang="en-CA" sz="1600" dirty="0"/>
              <a:t>The above tools are just some of the many that are available on the market, For simplicity &amp; effectiveness, I would be suggesting Zoom and Slack. </a:t>
            </a:r>
          </a:p>
          <a:p>
            <a:pPr>
              <a:lnSpc>
                <a:spcPct val="100000"/>
              </a:lnSpc>
            </a:pPr>
            <a:r>
              <a:rPr lang="en-CA" sz="1600" dirty="0"/>
              <a:t>ZOOM: This would be utilized for tasks and projects wherein the team members involved are in distributed spaces. Although there is nothing that could beat a real time, face to face, this current COVID-19 pandemic has made us adjust to such situations. For team members which are collocated within the same towns or cities, a face to face would be done but on a limited basis and PRACTICING SAFE DISTANCING GUIDELINES ( This would be minimized as much as possible).</a:t>
            </a:r>
          </a:p>
          <a:p>
            <a:pPr>
              <a:lnSpc>
                <a:spcPct val="100000"/>
              </a:lnSpc>
            </a:pPr>
            <a:r>
              <a:rPr lang="en-CA" sz="1600" dirty="0"/>
              <a:t>SLACK: This is a tool that our team would be using regularly. I have proven this to be extremely effective with regards to communication and even sending ongoing updates. </a:t>
            </a:r>
            <a:endParaRPr lang="en-US" sz="1600" dirty="0"/>
          </a:p>
        </p:txBody>
      </p:sp>
    </p:spTree>
    <p:extLst>
      <p:ext uri="{BB962C8B-B14F-4D97-AF65-F5344CB8AC3E}">
        <p14:creationId xmlns:p14="http://schemas.microsoft.com/office/powerpoint/2010/main" val="1740467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E5644B63-A263-40F8-9273-8ED1263D37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 name="Picture 4">
            <a:extLst>
              <a:ext uri="{FF2B5EF4-FFF2-40B4-BE49-F238E27FC236}">
                <a16:creationId xmlns:a16="http://schemas.microsoft.com/office/drawing/2014/main" id="{7E287A72-AA3E-499A-8A5E-75E156F0824D}"/>
              </a:ext>
            </a:extLst>
          </p:cNvPr>
          <p:cNvPicPr>
            <a:picLocks noChangeAspect="1"/>
          </p:cNvPicPr>
          <p:nvPr/>
        </p:nvPicPr>
        <p:blipFill rotWithShape="1">
          <a:blip r:embed="rId3"/>
          <a:srcRect t="8537"/>
          <a:stretch/>
        </p:blipFill>
        <p:spPr>
          <a:xfrm>
            <a:off x="20" y="10"/>
            <a:ext cx="12191980" cy="6857990"/>
          </a:xfrm>
          <a:prstGeom prst="rect">
            <a:avLst/>
          </a:prstGeom>
        </p:spPr>
      </p:pic>
      <p:sp>
        <p:nvSpPr>
          <p:cNvPr id="59" name="Rectangle 58">
            <a:extLst>
              <a:ext uri="{FF2B5EF4-FFF2-40B4-BE49-F238E27FC236}">
                <a16:creationId xmlns:a16="http://schemas.microsoft.com/office/drawing/2014/main" id="{F02A5C3C-2A94-4EB3-B70A-313330494D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838" y="585410"/>
            <a:ext cx="11305200" cy="5774265"/>
          </a:xfrm>
          <a:prstGeom prst="rect">
            <a:avLst/>
          </a:prstGeom>
          <a:solidFill>
            <a:schemeClr val="bg1">
              <a:alpha val="91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8F08974-3720-473D-B9B9-A700EE74A122}"/>
              </a:ext>
            </a:extLst>
          </p:cNvPr>
          <p:cNvSpPr>
            <a:spLocks noGrp="1"/>
          </p:cNvSpPr>
          <p:nvPr>
            <p:ph type="title"/>
          </p:nvPr>
        </p:nvSpPr>
        <p:spPr>
          <a:xfrm>
            <a:off x="802243" y="773636"/>
            <a:ext cx="10620390" cy="1247938"/>
          </a:xfrm>
        </p:spPr>
        <p:txBody>
          <a:bodyPr anchor="ctr">
            <a:normAutofit/>
          </a:bodyPr>
          <a:lstStyle/>
          <a:p>
            <a:r>
              <a:rPr lang="en-CA" b="1" u="sng" dirty="0">
                <a:solidFill>
                  <a:schemeClr val="tx1"/>
                </a:solidFill>
              </a:rPr>
              <a:t>XP CEREMONIES  : A brief overview of </a:t>
            </a:r>
            <a:r>
              <a:rPr lang="en-CA" b="1" u="sng" dirty="0" err="1">
                <a:solidFill>
                  <a:schemeClr val="tx1"/>
                </a:solidFill>
              </a:rPr>
              <a:t>xp’s</a:t>
            </a:r>
            <a:r>
              <a:rPr lang="en-CA" b="1" u="sng" dirty="0">
                <a:solidFill>
                  <a:schemeClr val="tx1"/>
                </a:solidFill>
              </a:rPr>
              <a:t> 12 ceremonies</a:t>
            </a:r>
            <a:endParaRPr lang="en-US" b="1" u="sng" dirty="0">
              <a:solidFill>
                <a:schemeClr val="tx1"/>
              </a:solidFill>
            </a:endParaRPr>
          </a:p>
        </p:txBody>
      </p:sp>
      <p:sp>
        <p:nvSpPr>
          <p:cNvPr id="12" name="Content Placeholder 2">
            <a:extLst>
              <a:ext uri="{FF2B5EF4-FFF2-40B4-BE49-F238E27FC236}">
                <a16:creationId xmlns:a16="http://schemas.microsoft.com/office/drawing/2014/main" id="{39963BEE-7DCC-42B9-9D0F-9619D303F113}"/>
              </a:ext>
            </a:extLst>
          </p:cNvPr>
          <p:cNvSpPr>
            <a:spLocks noGrp="1"/>
          </p:cNvSpPr>
          <p:nvPr>
            <p:ph idx="1"/>
          </p:nvPr>
        </p:nvSpPr>
        <p:spPr>
          <a:xfrm>
            <a:off x="781571" y="2209800"/>
            <a:ext cx="10617384" cy="4062790"/>
          </a:xfrm>
        </p:spPr>
        <p:txBody>
          <a:bodyPr>
            <a:noAutofit/>
          </a:bodyPr>
          <a:lstStyle/>
          <a:p>
            <a:pPr>
              <a:lnSpc>
                <a:spcPct val="100000"/>
              </a:lnSpc>
            </a:pPr>
            <a:r>
              <a:rPr lang="en-CA" sz="1200" b="1" dirty="0">
                <a:solidFill>
                  <a:schemeClr val="tx1"/>
                </a:solidFill>
              </a:rPr>
              <a:t>1. Planning Games : Rapidly determines the scope of the upcoming iteration. Business cases, priorities &amp; estimations are highly considered.</a:t>
            </a:r>
          </a:p>
          <a:p>
            <a:pPr>
              <a:lnSpc>
                <a:spcPct val="100000"/>
              </a:lnSpc>
            </a:pPr>
            <a:r>
              <a:rPr lang="en-CA" sz="1200" b="1" dirty="0">
                <a:solidFill>
                  <a:schemeClr val="tx1"/>
                </a:solidFill>
              </a:rPr>
              <a:t>2. Small Releases : Rapid and early deliveries are done. Quick iterations are followed. Newer versions are mostly feedback based.</a:t>
            </a:r>
          </a:p>
          <a:p>
            <a:pPr>
              <a:lnSpc>
                <a:spcPct val="100000"/>
              </a:lnSpc>
            </a:pPr>
            <a:r>
              <a:rPr lang="en-CA" sz="1200" b="1" dirty="0">
                <a:solidFill>
                  <a:schemeClr val="tx1"/>
                </a:solidFill>
              </a:rPr>
              <a:t>3. Metaphors:  Utilizes a simple story. This is shared by the team and minimizes too much ‘technical talk/chats’.</a:t>
            </a:r>
          </a:p>
          <a:p>
            <a:pPr>
              <a:lnSpc>
                <a:spcPct val="100000"/>
              </a:lnSpc>
            </a:pPr>
            <a:r>
              <a:rPr lang="en-CA" sz="1200" b="1" dirty="0">
                <a:solidFill>
                  <a:schemeClr val="tx1"/>
                </a:solidFill>
              </a:rPr>
              <a:t>4. Simple Design: All extra complexities are removed once they are being discovered. Does ‘just enough design’.</a:t>
            </a:r>
          </a:p>
          <a:p>
            <a:pPr>
              <a:lnSpc>
                <a:spcPct val="100000"/>
              </a:lnSpc>
            </a:pPr>
            <a:r>
              <a:rPr lang="en-CA" sz="1200" b="1" dirty="0">
                <a:solidFill>
                  <a:schemeClr val="tx1"/>
                </a:solidFill>
              </a:rPr>
              <a:t>5. Testing: 3 Steps -&gt; 1. Develop Test Cases 2. Code Test Cases 3. Automate Test Cases</a:t>
            </a:r>
          </a:p>
          <a:p>
            <a:pPr>
              <a:lnSpc>
                <a:spcPct val="100000"/>
              </a:lnSpc>
            </a:pPr>
            <a:r>
              <a:rPr lang="en-CA" sz="1200" b="1" dirty="0">
                <a:solidFill>
                  <a:schemeClr val="tx1"/>
                </a:solidFill>
              </a:rPr>
              <a:t>6. Pair Programming : 2 coders are working on 1 story where 1 ‘drives’ and 1 ‘navigates’. Switching role sis highly encouraged.</a:t>
            </a:r>
          </a:p>
          <a:p>
            <a:pPr>
              <a:lnSpc>
                <a:spcPct val="100000"/>
              </a:lnSpc>
            </a:pPr>
            <a:r>
              <a:rPr lang="en-CA" sz="1200" b="1" dirty="0">
                <a:solidFill>
                  <a:schemeClr val="tx1"/>
                </a:solidFill>
              </a:rPr>
              <a:t>7. Refactoring : Restructure complex &amp; poorly structured code without affecting over-all process and behaviors </a:t>
            </a:r>
          </a:p>
          <a:p>
            <a:pPr>
              <a:lnSpc>
                <a:spcPct val="100000"/>
              </a:lnSpc>
            </a:pPr>
            <a:r>
              <a:rPr lang="en-CA" sz="1200" b="1" dirty="0">
                <a:solidFill>
                  <a:schemeClr val="tx1"/>
                </a:solidFill>
              </a:rPr>
              <a:t>8. Collective Code Ownership: Anyone among the development team can work on the existing code</a:t>
            </a:r>
          </a:p>
          <a:p>
            <a:pPr>
              <a:lnSpc>
                <a:spcPct val="100000"/>
              </a:lnSpc>
            </a:pPr>
            <a:r>
              <a:rPr lang="en-CA" sz="1200" b="1" dirty="0">
                <a:solidFill>
                  <a:schemeClr val="tx1"/>
                </a:solidFill>
              </a:rPr>
              <a:t>9. Continuous Integration: Tests the system. Also ‘automated builds’ occur in this event. </a:t>
            </a:r>
          </a:p>
          <a:p>
            <a:pPr>
              <a:lnSpc>
                <a:spcPct val="100000"/>
              </a:lnSpc>
            </a:pPr>
            <a:r>
              <a:rPr lang="en-CA" sz="1200" b="1" dirty="0">
                <a:solidFill>
                  <a:schemeClr val="tx1"/>
                </a:solidFill>
              </a:rPr>
              <a:t>10. 40 –hour work week : Overtime is prohibited, Productivity and predictable results for the long term are expected.</a:t>
            </a:r>
          </a:p>
          <a:p>
            <a:pPr>
              <a:lnSpc>
                <a:spcPct val="100000"/>
              </a:lnSpc>
            </a:pPr>
            <a:r>
              <a:rPr lang="en-CA" sz="1200" b="1" dirty="0">
                <a:solidFill>
                  <a:schemeClr val="tx1"/>
                </a:solidFill>
              </a:rPr>
              <a:t>11. On-site Customer/ Whole Team : At a minimum, a Product Owner and a real life user is part of the team. Enabling realistic feedback.</a:t>
            </a:r>
          </a:p>
          <a:p>
            <a:pPr>
              <a:lnSpc>
                <a:spcPct val="100000"/>
              </a:lnSpc>
            </a:pPr>
            <a:r>
              <a:rPr lang="en-CA" sz="1200" b="1" dirty="0">
                <a:solidFill>
                  <a:schemeClr val="tx1"/>
                </a:solidFill>
              </a:rPr>
              <a:t>12. Coding Standards:  Strict &amp; proper adherence to code / development standards.  </a:t>
            </a:r>
            <a:endParaRPr lang="en-US" sz="1200" b="1" dirty="0">
              <a:solidFill>
                <a:schemeClr val="tx1"/>
              </a:solidFill>
            </a:endParaRPr>
          </a:p>
        </p:txBody>
      </p:sp>
    </p:spTree>
    <p:extLst>
      <p:ext uri="{BB962C8B-B14F-4D97-AF65-F5344CB8AC3E}">
        <p14:creationId xmlns:p14="http://schemas.microsoft.com/office/powerpoint/2010/main" val="351445468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D2D995-20F0-4C14-BF62-1248AB4B484D}">
  <ds:schemaRefs>
    <ds:schemaRef ds:uri="http://schemas.microsoft.com/office/infopath/2007/PartnerControls"/>
    <ds:schemaRef ds:uri="http://www.w3.org/XML/1998/namespace"/>
    <ds:schemaRef ds:uri="http://schemas.openxmlformats.org/package/2006/metadata/core-properties"/>
    <ds:schemaRef ds:uri="http://purl.org/dc/terms/"/>
    <ds:schemaRef ds:uri="http://schemas.microsoft.com/office/2006/documentManagement/types"/>
    <ds:schemaRef ds:uri="16c05727-aa75-4e4a-9b5f-8a80a1165891"/>
    <ds:schemaRef ds:uri="http://purl.org/dc/elements/1.1/"/>
    <ds:schemaRef ds:uri="http://purl.org/dc/dcmitype/"/>
    <ds:schemaRef ds:uri="71af3243-3dd4-4a8d-8c0d-dd76da1f02a5"/>
    <ds:schemaRef ds:uri="http://schemas.microsoft.com/office/2006/metadata/properties"/>
  </ds:schemaRefs>
</ds:datastoreItem>
</file>

<file path=customXml/itemProps2.xml><?xml version="1.0" encoding="utf-8"?>
<ds:datastoreItem xmlns:ds="http://schemas.openxmlformats.org/officeDocument/2006/customXml" ds:itemID="{BB3242A4-1E6A-4E02-809C-4A24066EC01D}">
  <ds:schemaRefs>
    <ds:schemaRef ds:uri="http://schemas.microsoft.com/sharepoint/v3/contenttype/forms"/>
  </ds:schemaRefs>
</ds:datastoreItem>
</file>

<file path=customXml/itemProps3.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89</TotalTime>
  <Words>5267</Words>
  <Application>Microsoft Office PowerPoint</Application>
  <PresentationFormat>Widescreen</PresentationFormat>
  <Paragraphs>290</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Franklin Gothic Book</vt:lpstr>
      <vt:lpstr>Franklin Gothic Demi</vt:lpstr>
      <vt:lpstr>Wingdings 2</vt:lpstr>
      <vt:lpstr>DividendVTI</vt:lpstr>
      <vt:lpstr>Agile onboarding for worldvisitz app</vt:lpstr>
      <vt:lpstr>ONBOARDING AGILE – TRANsforming worldvisitz’s software development process </vt:lpstr>
      <vt:lpstr>Additional benefits of xp for worldvisitz</vt:lpstr>
      <vt:lpstr>Why use extreme programming over scrum &amp; Kanban?</vt:lpstr>
      <vt:lpstr>Why use xp over Kanban &amp; scrum (continuation):</vt:lpstr>
      <vt:lpstr>Information radiators for worldvisitz : enhancing communication &amp; proper workflow TASKBOARD &amp; BURNDOWN CHARTS</vt:lpstr>
      <vt:lpstr>Taskboard: visualizing a process by quick ‘storytelling’</vt:lpstr>
      <vt:lpstr>tools for distributed/remote teams</vt:lpstr>
      <vt:lpstr>XP CEREMONIES  : A brief overview of xp’s 12 ceremonies</vt:lpstr>
      <vt:lpstr>Xp ceremonies of choice: planning games, pair programming, refactoring &amp; collective code ownership</vt:lpstr>
      <vt:lpstr>REFACTORING </vt:lpstr>
      <vt:lpstr>Collective code ownership </vt:lpstr>
      <vt:lpstr>Additional specialized consultants : attaching the app to various back ends &amp; enhancing searchability</vt:lpstr>
      <vt:lpstr>Hiring 3 contractual specialists: SQL , BI/ETL &amp; SEO</vt:lpstr>
      <vt:lpstr>XP-AGILE ROLES FOR THE ENTIRE TEAM</vt:lpstr>
      <vt:lpstr>Appendix: confidential PERSONAL notes for maximum team performance</vt:lpstr>
      <vt:lpstr>Utilizing the dreyfus model: IDENTIFYING SKILLS GAPS &amp; WEAKNESSES </vt:lpstr>
      <vt:lpstr>Brief outline of training plan: dreyfus model</vt:lpstr>
      <vt:lpstr>BONUS: THE ARC OF COACHING briefly explained </vt:lpstr>
      <vt:lpstr>Bonus: what is scrumban?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onboarding for worldvisitz app</dc:title>
  <dc:creator>Frederick Zoreta</dc:creator>
  <cp:lastModifiedBy>Frederick Zoreta</cp:lastModifiedBy>
  <cp:revision>10</cp:revision>
  <dcterms:created xsi:type="dcterms:W3CDTF">2020-11-16T16:59:00Z</dcterms:created>
  <dcterms:modified xsi:type="dcterms:W3CDTF">2020-11-17T04:09:35Z</dcterms:modified>
</cp:coreProperties>
</file>