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76" r:id="rId23"/>
    <p:sldId id="277" r:id="rId24"/>
  </p:sldIdLst>
  <p:sldSz cx="32918400" cy="21945600"/>
  <p:notesSz cx="6858000" cy="9144000"/>
  <p:embeddedFontLst>
    <p:embeddedFont>
      <p:font typeface="Lato" panose="020B0604020202020204"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Raleway"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9AA0A6"/>
          </p15:clr>
        </p15:guide>
        <p15:guide id="2" pos="103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 d="100"/>
          <a:sy n="25" d="100"/>
        </p:scale>
        <p:origin x="1234" y="82"/>
      </p:cViewPr>
      <p:guideLst>
        <p:guide orient="horz" pos="6912"/>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74afb8278_0_33: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74afb827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75edb9be6_1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75edb9b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7b3e80534_0_77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7b3e80534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7b3e80534_0_784: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7b3e80534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788f86856_3_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788f86856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75edb9be6_1_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75edb9be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7b3e80534_0_78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7b3e80534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788f86856_3_1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788f86856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788f86856_3_3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788f86856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788f86856_3_3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788f86856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788f86856_3_3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788f86856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757508193_0_49: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7575081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7b3e80534_0_13: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7b3e8053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7b3e80534_0_13: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7b3e8053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037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7d28d6d41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7d28d6d4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788f86856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788f8685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757508193_0_1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75750819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757508193_0_27: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7575081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788f86856_3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788f8685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75edb9be6_1_12: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75edb9be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2f5422df2_0_2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2f5422df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7b3e80534_0_769: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7b3e80534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788f86856_3_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788f86856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32918400" cy="20814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989594" y="5082604"/>
            <a:ext cx="2684790" cy="195524"/>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2626020" y="5642453"/>
            <a:ext cx="27677100" cy="71028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16100"/>
              <a:buNone/>
              <a:defRPr sz="16100">
                <a:solidFill>
                  <a:schemeClr val="dk2"/>
                </a:solidFill>
              </a:defRPr>
            </a:lvl1pPr>
            <a:lvl2pPr lvl="1">
              <a:spcBef>
                <a:spcPts val="0"/>
              </a:spcBef>
              <a:spcAft>
                <a:spcPts val="0"/>
              </a:spcAft>
              <a:buClr>
                <a:schemeClr val="dk2"/>
              </a:buClr>
              <a:buSzPts val="16100"/>
              <a:buNone/>
              <a:defRPr sz="16100">
                <a:solidFill>
                  <a:schemeClr val="dk2"/>
                </a:solidFill>
              </a:defRPr>
            </a:lvl2pPr>
            <a:lvl3pPr lvl="2">
              <a:spcBef>
                <a:spcPts val="0"/>
              </a:spcBef>
              <a:spcAft>
                <a:spcPts val="0"/>
              </a:spcAft>
              <a:buClr>
                <a:schemeClr val="dk2"/>
              </a:buClr>
              <a:buSzPts val="16100"/>
              <a:buNone/>
              <a:defRPr sz="16100">
                <a:solidFill>
                  <a:schemeClr val="dk2"/>
                </a:solidFill>
              </a:defRPr>
            </a:lvl3pPr>
            <a:lvl4pPr lvl="3">
              <a:spcBef>
                <a:spcPts val="0"/>
              </a:spcBef>
              <a:spcAft>
                <a:spcPts val="0"/>
              </a:spcAft>
              <a:buClr>
                <a:schemeClr val="dk2"/>
              </a:buClr>
              <a:buSzPts val="16100"/>
              <a:buNone/>
              <a:defRPr sz="16100">
                <a:solidFill>
                  <a:schemeClr val="dk2"/>
                </a:solidFill>
              </a:defRPr>
            </a:lvl4pPr>
            <a:lvl5pPr lvl="4">
              <a:spcBef>
                <a:spcPts val="0"/>
              </a:spcBef>
              <a:spcAft>
                <a:spcPts val="0"/>
              </a:spcAft>
              <a:buClr>
                <a:schemeClr val="dk2"/>
              </a:buClr>
              <a:buSzPts val="16100"/>
              <a:buNone/>
              <a:defRPr sz="16100">
                <a:solidFill>
                  <a:schemeClr val="dk2"/>
                </a:solidFill>
              </a:defRPr>
            </a:lvl5pPr>
            <a:lvl6pPr lvl="5">
              <a:spcBef>
                <a:spcPts val="0"/>
              </a:spcBef>
              <a:spcAft>
                <a:spcPts val="0"/>
              </a:spcAft>
              <a:buClr>
                <a:schemeClr val="dk2"/>
              </a:buClr>
              <a:buSzPts val="16100"/>
              <a:buNone/>
              <a:defRPr sz="16100">
                <a:solidFill>
                  <a:schemeClr val="dk2"/>
                </a:solidFill>
              </a:defRPr>
            </a:lvl6pPr>
            <a:lvl7pPr lvl="6">
              <a:spcBef>
                <a:spcPts val="0"/>
              </a:spcBef>
              <a:spcAft>
                <a:spcPts val="0"/>
              </a:spcAft>
              <a:buClr>
                <a:schemeClr val="dk2"/>
              </a:buClr>
              <a:buSzPts val="16100"/>
              <a:buNone/>
              <a:defRPr sz="16100">
                <a:solidFill>
                  <a:schemeClr val="dk2"/>
                </a:solidFill>
              </a:defRPr>
            </a:lvl7pPr>
            <a:lvl8pPr lvl="7">
              <a:spcBef>
                <a:spcPts val="0"/>
              </a:spcBef>
              <a:spcAft>
                <a:spcPts val="0"/>
              </a:spcAft>
              <a:buClr>
                <a:schemeClr val="dk2"/>
              </a:buClr>
              <a:buSzPts val="16100"/>
              <a:buNone/>
              <a:defRPr sz="16100">
                <a:solidFill>
                  <a:schemeClr val="dk2"/>
                </a:solidFill>
              </a:defRPr>
            </a:lvl8pPr>
            <a:lvl9pPr lvl="8">
              <a:spcBef>
                <a:spcPts val="0"/>
              </a:spcBef>
              <a:spcAft>
                <a:spcPts val="0"/>
              </a:spcAft>
              <a:buClr>
                <a:schemeClr val="dk2"/>
              </a:buClr>
              <a:buSzPts val="16100"/>
              <a:buNone/>
              <a:defRPr sz="16100">
                <a:solidFill>
                  <a:schemeClr val="dk2"/>
                </a:solidFill>
              </a:defRPr>
            </a:lvl9pPr>
          </a:lstStyle>
          <a:p>
            <a:endParaRPr/>
          </a:p>
        </p:txBody>
      </p:sp>
      <p:sp>
        <p:nvSpPr>
          <p:cNvPr id="15" name="Google Shape;15;p2"/>
          <p:cNvSpPr txBox="1">
            <a:spLocks noGrp="1"/>
          </p:cNvSpPr>
          <p:nvPr>
            <p:ph type="subTitle" idx="1"/>
          </p:nvPr>
        </p:nvSpPr>
        <p:spPr>
          <a:xfrm>
            <a:off x="2626659" y="13537707"/>
            <a:ext cx="27677100" cy="2309100"/>
          </a:xfrm>
          <a:prstGeom prst="rect">
            <a:avLst/>
          </a:prstGeom>
        </p:spPr>
        <p:txBody>
          <a:bodyPr spcFirstLastPara="1" wrap="square" lIns="349450" tIns="349450" rIns="349450" bIns="349450" anchor="t" anchorCtr="0">
            <a:noAutofit/>
          </a:bodyPr>
          <a:lstStyle>
            <a:lvl1pPr lvl="0">
              <a:lnSpc>
                <a:spcPct val="100000"/>
              </a:lnSpc>
              <a:spcBef>
                <a:spcPts val="0"/>
              </a:spcBef>
              <a:spcAft>
                <a:spcPts val="0"/>
              </a:spcAft>
              <a:buSzPts val="6100"/>
              <a:buNone/>
              <a:defRPr sz="6100"/>
            </a:lvl1pPr>
            <a:lvl2pPr lvl="1">
              <a:lnSpc>
                <a:spcPct val="100000"/>
              </a:lnSpc>
              <a:spcBef>
                <a:spcPts val="0"/>
              </a:spcBef>
              <a:spcAft>
                <a:spcPts val="0"/>
              </a:spcAft>
              <a:buSzPts val="6100"/>
              <a:buNone/>
              <a:defRPr sz="6100"/>
            </a:lvl2pPr>
            <a:lvl3pPr lvl="2">
              <a:lnSpc>
                <a:spcPct val="100000"/>
              </a:lnSpc>
              <a:spcBef>
                <a:spcPts val="0"/>
              </a:spcBef>
              <a:spcAft>
                <a:spcPts val="0"/>
              </a:spcAft>
              <a:buSzPts val="6100"/>
              <a:buNone/>
              <a:defRPr sz="6100"/>
            </a:lvl3pPr>
            <a:lvl4pPr lvl="3">
              <a:lnSpc>
                <a:spcPct val="100000"/>
              </a:lnSpc>
              <a:spcBef>
                <a:spcPts val="0"/>
              </a:spcBef>
              <a:spcAft>
                <a:spcPts val="0"/>
              </a:spcAft>
              <a:buSzPts val="6100"/>
              <a:buNone/>
              <a:defRPr sz="6100"/>
            </a:lvl4pPr>
            <a:lvl5pPr lvl="4">
              <a:lnSpc>
                <a:spcPct val="100000"/>
              </a:lnSpc>
              <a:spcBef>
                <a:spcPts val="0"/>
              </a:spcBef>
              <a:spcAft>
                <a:spcPts val="0"/>
              </a:spcAft>
              <a:buSzPts val="6100"/>
              <a:buNone/>
              <a:defRPr sz="6100"/>
            </a:lvl5pPr>
            <a:lvl6pPr lvl="5">
              <a:lnSpc>
                <a:spcPct val="100000"/>
              </a:lnSpc>
              <a:spcBef>
                <a:spcPts val="0"/>
              </a:spcBef>
              <a:spcAft>
                <a:spcPts val="0"/>
              </a:spcAft>
              <a:buSzPts val="6100"/>
              <a:buNone/>
              <a:defRPr sz="6100"/>
            </a:lvl6pPr>
            <a:lvl7pPr lvl="6">
              <a:lnSpc>
                <a:spcPct val="100000"/>
              </a:lnSpc>
              <a:spcBef>
                <a:spcPts val="0"/>
              </a:spcBef>
              <a:spcAft>
                <a:spcPts val="0"/>
              </a:spcAft>
              <a:buSzPts val="6100"/>
              <a:buNone/>
              <a:defRPr sz="6100"/>
            </a:lvl7pPr>
            <a:lvl8pPr lvl="7">
              <a:lnSpc>
                <a:spcPct val="100000"/>
              </a:lnSpc>
              <a:spcBef>
                <a:spcPts val="0"/>
              </a:spcBef>
              <a:spcAft>
                <a:spcPts val="0"/>
              </a:spcAft>
              <a:buSzPts val="6100"/>
              <a:buNone/>
              <a:defRPr sz="6100"/>
            </a:lvl8pPr>
            <a:lvl9pPr lvl="8">
              <a:lnSpc>
                <a:spcPct val="100000"/>
              </a:lnSpc>
              <a:spcBef>
                <a:spcPts val="0"/>
              </a:spcBef>
              <a:spcAft>
                <a:spcPts val="0"/>
              </a:spcAft>
              <a:buSzPts val="6100"/>
              <a:buNone/>
              <a:defRPr sz="6100"/>
            </a:lvl9pPr>
          </a:lstStyle>
          <a:p>
            <a:endParaRPr/>
          </a:p>
        </p:txBody>
      </p:sp>
      <p:sp>
        <p:nvSpPr>
          <p:cNvPr id="16" name="Google Shape;16;p2"/>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2989594" y="17788202"/>
            <a:ext cx="2684790" cy="195524"/>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2626020" y="3131520"/>
            <a:ext cx="27678300" cy="5310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lt1"/>
              </a:buClr>
              <a:buSzPts val="30600"/>
              <a:buNone/>
              <a:defRPr sz="30600">
                <a:solidFill>
                  <a:schemeClr val="lt1"/>
                </a:solidFill>
              </a:defRPr>
            </a:lvl1pPr>
            <a:lvl2pPr lvl="1">
              <a:spcBef>
                <a:spcPts val="0"/>
              </a:spcBef>
              <a:spcAft>
                <a:spcPts val="0"/>
              </a:spcAft>
              <a:buClr>
                <a:schemeClr val="lt1"/>
              </a:buClr>
              <a:buSzPts val="30600"/>
              <a:buNone/>
              <a:defRPr sz="30600">
                <a:solidFill>
                  <a:schemeClr val="lt1"/>
                </a:solidFill>
              </a:defRPr>
            </a:lvl2pPr>
            <a:lvl3pPr lvl="2">
              <a:spcBef>
                <a:spcPts val="0"/>
              </a:spcBef>
              <a:spcAft>
                <a:spcPts val="0"/>
              </a:spcAft>
              <a:buClr>
                <a:schemeClr val="lt1"/>
              </a:buClr>
              <a:buSzPts val="30600"/>
              <a:buNone/>
              <a:defRPr sz="30600">
                <a:solidFill>
                  <a:schemeClr val="lt1"/>
                </a:solidFill>
              </a:defRPr>
            </a:lvl3pPr>
            <a:lvl4pPr lvl="3">
              <a:spcBef>
                <a:spcPts val="0"/>
              </a:spcBef>
              <a:spcAft>
                <a:spcPts val="0"/>
              </a:spcAft>
              <a:buClr>
                <a:schemeClr val="lt1"/>
              </a:buClr>
              <a:buSzPts val="30600"/>
              <a:buNone/>
              <a:defRPr sz="30600">
                <a:solidFill>
                  <a:schemeClr val="lt1"/>
                </a:solidFill>
              </a:defRPr>
            </a:lvl4pPr>
            <a:lvl5pPr lvl="4">
              <a:spcBef>
                <a:spcPts val="0"/>
              </a:spcBef>
              <a:spcAft>
                <a:spcPts val="0"/>
              </a:spcAft>
              <a:buClr>
                <a:schemeClr val="lt1"/>
              </a:buClr>
              <a:buSzPts val="30600"/>
              <a:buNone/>
              <a:defRPr sz="30600">
                <a:solidFill>
                  <a:schemeClr val="lt1"/>
                </a:solidFill>
              </a:defRPr>
            </a:lvl5pPr>
            <a:lvl6pPr lvl="5">
              <a:spcBef>
                <a:spcPts val="0"/>
              </a:spcBef>
              <a:spcAft>
                <a:spcPts val="0"/>
              </a:spcAft>
              <a:buClr>
                <a:schemeClr val="lt1"/>
              </a:buClr>
              <a:buSzPts val="30600"/>
              <a:buNone/>
              <a:defRPr sz="30600">
                <a:solidFill>
                  <a:schemeClr val="lt1"/>
                </a:solidFill>
              </a:defRPr>
            </a:lvl6pPr>
            <a:lvl7pPr lvl="6">
              <a:spcBef>
                <a:spcPts val="0"/>
              </a:spcBef>
              <a:spcAft>
                <a:spcPts val="0"/>
              </a:spcAft>
              <a:buClr>
                <a:schemeClr val="lt1"/>
              </a:buClr>
              <a:buSzPts val="30600"/>
              <a:buNone/>
              <a:defRPr sz="30600">
                <a:solidFill>
                  <a:schemeClr val="lt1"/>
                </a:solidFill>
              </a:defRPr>
            </a:lvl7pPr>
            <a:lvl8pPr lvl="7">
              <a:spcBef>
                <a:spcPts val="0"/>
              </a:spcBef>
              <a:spcAft>
                <a:spcPts val="0"/>
              </a:spcAft>
              <a:buClr>
                <a:schemeClr val="lt1"/>
              </a:buClr>
              <a:buSzPts val="30600"/>
              <a:buNone/>
              <a:defRPr sz="30600">
                <a:solidFill>
                  <a:schemeClr val="lt1"/>
                </a:solidFill>
              </a:defRPr>
            </a:lvl8pPr>
            <a:lvl9pPr lvl="8">
              <a:spcBef>
                <a:spcPts val="0"/>
              </a:spcBef>
              <a:spcAft>
                <a:spcPts val="0"/>
              </a:spcAft>
              <a:buClr>
                <a:schemeClr val="lt1"/>
              </a:buClr>
              <a:buSzPts val="30600"/>
              <a:buNone/>
              <a:defRPr sz="30600">
                <a:solidFill>
                  <a:schemeClr val="lt1"/>
                </a:solidFill>
              </a:defRPr>
            </a:lvl9pPr>
          </a:lstStyle>
          <a:p>
            <a:r>
              <a:t>xx%</a:t>
            </a:r>
          </a:p>
        </p:txBody>
      </p:sp>
      <p:sp>
        <p:nvSpPr>
          <p:cNvPr id="78" name="Google Shape;78;p11"/>
          <p:cNvSpPr txBox="1">
            <a:spLocks noGrp="1"/>
          </p:cNvSpPr>
          <p:nvPr>
            <p:ph type="body" idx="1"/>
          </p:nvPr>
        </p:nvSpPr>
        <p:spPr>
          <a:xfrm>
            <a:off x="2626020" y="9697655"/>
            <a:ext cx="27678300" cy="67431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Clr>
                <a:schemeClr val="lt1"/>
              </a:buClr>
              <a:buSzPts val="5000"/>
              <a:buChar char="●"/>
              <a:defRPr>
                <a:solidFill>
                  <a:schemeClr val="lt1"/>
                </a:solidFill>
              </a:defRPr>
            </a:lvl1pPr>
            <a:lvl2pPr marL="914400" lvl="1" indent="-495300">
              <a:spcBef>
                <a:spcPts val="6100"/>
              </a:spcBef>
              <a:spcAft>
                <a:spcPts val="0"/>
              </a:spcAft>
              <a:buClr>
                <a:schemeClr val="lt1"/>
              </a:buClr>
              <a:buSzPts val="4200"/>
              <a:buChar char="○"/>
              <a:defRPr>
                <a:solidFill>
                  <a:schemeClr val="lt1"/>
                </a:solidFill>
              </a:defRPr>
            </a:lvl2pPr>
            <a:lvl3pPr marL="1371600" lvl="2" indent="-495300">
              <a:spcBef>
                <a:spcPts val="6100"/>
              </a:spcBef>
              <a:spcAft>
                <a:spcPts val="0"/>
              </a:spcAft>
              <a:buClr>
                <a:schemeClr val="lt1"/>
              </a:buClr>
              <a:buSzPts val="4200"/>
              <a:buChar char="■"/>
              <a:defRPr>
                <a:solidFill>
                  <a:schemeClr val="lt1"/>
                </a:solidFill>
              </a:defRPr>
            </a:lvl3pPr>
            <a:lvl4pPr marL="1828800" lvl="3" indent="-495300">
              <a:spcBef>
                <a:spcPts val="6100"/>
              </a:spcBef>
              <a:spcAft>
                <a:spcPts val="0"/>
              </a:spcAft>
              <a:buClr>
                <a:schemeClr val="lt1"/>
              </a:buClr>
              <a:buSzPts val="4200"/>
              <a:buChar char="●"/>
              <a:defRPr>
                <a:solidFill>
                  <a:schemeClr val="lt1"/>
                </a:solidFill>
              </a:defRPr>
            </a:lvl4pPr>
            <a:lvl5pPr marL="2286000" lvl="4" indent="-495300">
              <a:spcBef>
                <a:spcPts val="6100"/>
              </a:spcBef>
              <a:spcAft>
                <a:spcPts val="0"/>
              </a:spcAft>
              <a:buClr>
                <a:schemeClr val="lt1"/>
              </a:buClr>
              <a:buSzPts val="4200"/>
              <a:buChar char="○"/>
              <a:defRPr>
                <a:solidFill>
                  <a:schemeClr val="lt1"/>
                </a:solidFill>
              </a:defRPr>
            </a:lvl5pPr>
            <a:lvl6pPr marL="2743200" lvl="5" indent="-495300">
              <a:spcBef>
                <a:spcPts val="6100"/>
              </a:spcBef>
              <a:spcAft>
                <a:spcPts val="0"/>
              </a:spcAft>
              <a:buClr>
                <a:schemeClr val="lt1"/>
              </a:buClr>
              <a:buSzPts val="4200"/>
              <a:buChar char="■"/>
              <a:defRPr>
                <a:solidFill>
                  <a:schemeClr val="lt1"/>
                </a:solidFill>
              </a:defRPr>
            </a:lvl6pPr>
            <a:lvl7pPr marL="3200400" lvl="6" indent="-495300">
              <a:spcBef>
                <a:spcPts val="6100"/>
              </a:spcBef>
              <a:spcAft>
                <a:spcPts val="0"/>
              </a:spcAft>
              <a:buClr>
                <a:schemeClr val="lt1"/>
              </a:buClr>
              <a:buSzPts val="4200"/>
              <a:buChar char="●"/>
              <a:defRPr>
                <a:solidFill>
                  <a:schemeClr val="lt1"/>
                </a:solidFill>
              </a:defRPr>
            </a:lvl7pPr>
            <a:lvl8pPr marL="3657600" lvl="7" indent="-495300">
              <a:spcBef>
                <a:spcPts val="6100"/>
              </a:spcBef>
              <a:spcAft>
                <a:spcPts val="0"/>
              </a:spcAft>
              <a:buClr>
                <a:schemeClr val="lt1"/>
              </a:buClr>
              <a:buSzPts val="4200"/>
              <a:buChar char="○"/>
              <a:defRPr>
                <a:solidFill>
                  <a:schemeClr val="lt1"/>
                </a:solidFill>
              </a:defRPr>
            </a:lvl8pPr>
            <a:lvl9pPr marL="4114800" lvl="8" indent="-495300">
              <a:spcBef>
                <a:spcPts val="6100"/>
              </a:spcBef>
              <a:spcAft>
                <a:spcPts val="6100"/>
              </a:spcAft>
              <a:buClr>
                <a:schemeClr val="lt1"/>
              </a:buClr>
              <a:buSzPts val="4200"/>
              <a:buChar char="■"/>
              <a:defRPr>
                <a:solidFill>
                  <a:schemeClr val="lt1"/>
                </a:solidFill>
              </a:defRPr>
            </a:lvl9pPr>
          </a:lstStyle>
          <a:p>
            <a:endParaRPr/>
          </a:p>
        </p:txBody>
      </p:sp>
      <p:sp>
        <p:nvSpPr>
          <p:cNvPr id="79" name="Google Shape;79;p11"/>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2989594" y="5082604"/>
            <a:ext cx="2684790" cy="195524"/>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2626020" y="5642453"/>
            <a:ext cx="27678300" cy="64794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lt1"/>
              </a:buClr>
              <a:buSzPts val="13800"/>
              <a:buNone/>
              <a:defRPr sz="13800">
                <a:solidFill>
                  <a:schemeClr val="lt1"/>
                </a:solidFill>
              </a:defRPr>
            </a:lvl1pPr>
            <a:lvl2pPr lvl="1">
              <a:spcBef>
                <a:spcPts val="0"/>
              </a:spcBef>
              <a:spcAft>
                <a:spcPts val="0"/>
              </a:spcAft>
              <a:buClr>
                <a:schemeClr val="lt1"/>
              </a:buClr>
              <a:buSzPts val="13800"/>
              <a:buNone/>
              <a:defRPr sz="13800">
                <a:solidFill>
                  <a:schemeClr val="lt1"/>
                </a:solidFill>
              </a:defRPr>
            </a:lvl2pPr>
            <a:lvl3pPr lvl="2">
              <a:spcBef>
                <a:spcPts val="0"/>
              </a:spcBef>
              <a:spcAft>
                <a:spcPts val="0"/>
              </a:spcAft>
              <a:buClr>
                <a:schemeClr val="lt1"/>
              </a:buClr>
              <a:buSzPts val="13800"/>
              <a:buNone/>
              <a:defRPr sz="13800">
                <a:solidFill>
                  <a:schemeClr val="lt1"/>
                </a:solidFill>
              </a:defRPr>
            </a:lvl3pPr>
            <a:lvl4pPr lvl="3">
              <a:spcBef>
                <a:spcPts val="0"/>
              </a:spcBef>
              <a:spcAft>
                <a:spcPts val="0"/>
              </a:spcAft>
              <a:buClr>
                <a:schemeClr val="lt1"/>
              </a:buClr>
              <a:buSzPts val="13800"/>
              <a:buNone/>
              <a:defRPr sz="13800">
                <a:solidFill>
                  <a:schemeClr val="lt1"/>
                </a:solidFill>
              </a:defRPr>
            </a:lvl4pPr>
            <a:lvl5pPr lvl="4">
              <a:spcBef>
                <a:spcPts val="0"/>
              </a:spcBef>
              <a:spcAft>
                <a:spcPts val="0"/>
              </a:spcAft>
              <a:buClr>
                <a:schemeClr val="lt1"/>
              </a:buClr>
              <a:buSzPts val="13800"/>
              <a:buNone/>
              <a:defRPr sz="13800">
                <a:solidFill>
                  <a:schemeClr val="lt1"/>
                </a:solidFill>
              </a:defRPr>
            </a:lvl5pPr>
            <a:lvl6pPr lvl="5">
              <a:spcBef>
                <a:spcPts val="0"/>
              </a:spcBef>
              <a:spcAft>
                <a:spcPts val="0"/>
              </a:spcAft>
              <a:buClr>
                <a:schemeClr val="lt1"/>
              </a:buClr>
              <a:buSzPts val="13800"/>
              <a:buNone/>
              <a:defRPr sz="13800">
                <a:solidFill>
                  <a:schemeClr val="lt1"/>
                </a:solidFill>
              </a:defRPr>
            </a:lvl6pPr>
            <a:lvl7pPr lvl="6">
              <a:spcBef>
                <a:spcPts val="0"/>
              </a:spcBef>
              <a:spcAft>
                <a:spcPts val="0"/>
              </a:spcAft>
              <a:buClr>
                <a:schemeClr val="lt1"/>
              </a:buClr>
              <a:buSzPts val="13800"/>
              <a:buNone/>
              <a:defRPr sz="13800">
                <a:solidFill>
                  <a:schemeClr val="lt1"/>
                </a:solidFill>
              </a:defRPr>
            </a:lvl7pPr>
            <a:lvl8pPr lvl="7">
              <a:spcBef>
                <a:spcPts val="0"/>
              </a:spcBef>
              <a:spcAft>
                <a:spcPts val="0"/>
              </a:spcAft>
              <a:buClr>
                <a:schemeClr val="lt1"/>
              </a:buClr>
              <a:buSzPts val="13800"/>
              <a:buNone/>
              <a:defRPr sz="13800">
                <a:solidFill>
                  <a:schemeClr val="lt1"/>
                </a:solidFill>
              </a:defRPr>
            </a:lvl8pPr>
            <a:lvl9pPr lvl="8">
              <a:spcBef>
                <a:spcPts val="0"/>
              </a:spcBef>
              <a:spcAft>
                <a:spcPts val="0"/>
              </a:spcAft>
              <a:buClr>
                <a:schemeClr val="lt1"/>
              </a:buClr>
              <a:buSzPts val="13800"/>
              <a:buNone/>
              <a:defRPr sz="13800">
                <a:solidFill>
                  <a:schemeClr val="lt1"/>
                </a:solidFill>
              </a:defRPr>
            </a:lvl9pPr>
          </a:lstStyle>
          <a:p>
            <a:endParaRPr/>
          </a:p>
        </p:txBody>
      </p:sp>
      <p:sp>
        <p:nvSpPr>
          <p:cNvPr id="22" name="Google Shape;22;p3"/>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2989594" y="5082604"/>
            <a:ext cx="2684790" cy="195524"/>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29" name="Google Shape;29;p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0" name="Google Shape;30;p4"/>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2989594" y="5082604"/>
            <a:ext cx="2684790" cy="195524"/>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37" name="Google Shape;37;p5"/>
          <p:cNvSpPr txBox="1">
            <a:spLocks noGrp="1"/>
          </p:cNvSpPr>
          <p:nvPr>
            <p:ph type="body" idx="1"/>
          </p:nvPr>
        </p:nvSpPr>
        <p:spPr>
          <a:xfrm>
            <a:off x="2625571" y="8869867"/>
            <a:ext cx="135876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8" name="Google Shape;38;p5"/>
          <p:cNvSpPr txBox="1">
            <a:spLocks noGrp="1"/>
          </p:cNvSpPr>
          <p:nvPr>
            <p:ph type="body" idx="2"/>
          </p:nvPr>
        </p:nvSpPr>
        <p:spPr>
          <a:xfrm>
            <a:off x="16716973" y="8869867"/>
            <a:ext cx="135876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9" name="Google Shape;39;p5"/>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2989594" y="5082604"/>
            <a:ext cx="2684790" cy="195524"/>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46" name="Google Shape;46;p6"/>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2989594" y="5082604"/>
            <a:ext cx="2684790" cy="195524"/>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2628000" y="5626240"/>
            <a:ext cx="11883300" cy="58944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53" name="Google Shape;53;p7"/>
          <p:cNvSpPr txBox="1">
            <a:spLocks noGrp="1"/>
          </p:cNvSpPr>
          <p:nvPr>
            <p:ph type="body" idx="1"/>
          </p:nvPr>
        </p:nvSpPr>
        <p:spPr>
          <a:xfrm>
            <a:off x="2596410" y="11868693"/>
            <a:ext cx="11883300" cy="68160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54" name="Google Shape;54;p7"/>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2989594" y="17788202"/>
            <a:ext cx="2684790" cy="195524"/>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2626020" y="3687680"/>
            <a:ext cx="25276200" cy="12735900"/>
          </a:xfrm>
          <a:prstGeom prst="rect">
            <a:avLst/>
          </a:prstGeom>
        </p:spPr>
        <p:txBody>
          <a:bodyPr spcFirstLastPara="1" wrap="square" lIns="349450" tIns="349450" rIns="349450" bIns="349450" anchor="ctr" anchorCtr="0">
            <a:noAutofit/>
          </a:bodyPr>
          <a:lstStyle>
            <a:lvl1pPr lvl="0">
              <a:spcBef>
                <a:spcPts val="0"/>
              </a:spcBef>
              <a:spcAft>
                <a:spcPts val="0"/>
              </a:spcAft>
              <a:buClr>
                <a:schemeClr val="lt1"/>
              </a:buClr>
              <a:buSzPts val="13800"/>
              <a:buNone/>
              <a:defRPr sz="13800">
                <a:solidFill>
                  <a:schemeClr val="lt1"/>
                </a:solidFill>
              </a:defRPr>
            </a:lvl1pPr>
            <a:lvl2pPr lvl="1">
              <a:spcBef>
                <a:spcPts val="0"/>
              </a:spcBef>
              <a:spcAft>
                <a:spcPts val="0"/>
              </a:spcAft>
              <a:buClr>
                <a:schemeClr val="lt1"/>
              </a:buClr>
              <a:buSzPts val="13800"/>
              <a:buNone/>
              <a:defRPr sz="13800">
                <a:solidFill>
                  <a:schemeClr val="lt1"/>
                </a:solidFill>
              </a:defRPr>
            </a:lvl2pPr>
            <a:lvl3pPr lvl="2">
              <a:spcBef>
                <a:spcPts val="0"/>
              </a:spcBef>
              <a:spcAft>
                <a:spcPts val="0"/>
              </a:spcAft>
              <a:buClr>
                <a:schemeClr val="lt1"/>
              </a:buClr>
              <a:buSzPts val="13800"/>
              <a:buNone/>
              <a:defRPr sz="13800">
                <a:solidFill>
                  <a:schemeClr val="lt1"/>
                </a:solidFill>
              </a:defRPr>
            </a:lvl3pPr>
            <a:lvl4pPr lvl="3">
              <a:spcBef>
                <a:spcPts val="0"/>
              </a:spcBef>
              <a:spcAft>
                <a:spcPts val="0"/>
              </a:spcAft>
              <a:buClr>
                <a:schemeClr val="lt1"/>
              </a:buClr>
              <a:buSzPts val="13800"/>
              <a:buNone/>
              <a:defRPr sz="13800">
                <a:solidFill>
                  <a:schemeClr val="lt1"/>
                </a:solidFill>
              </a:defRPr>
            </a:lvl4pPr>
            <a:lvl5pPr lvl="4">
              <a:spcBef>
                <a:spcPts val="0"/>
              </a:spcBef>
              <a:spcAft>
                <a:spcPts val="0"/>
              </a:spcAft>
              <a:buClr>
                <a:schemeClr val="lt1"/>
              </a:buClr>
              <a:buSzPts val="13800"/>
              <a:buNone/>
              <a:defRPr sz="13800">
                <a:solidFill>
                  <a:schemeClr val="lt1"/>
                </a:solidFill>
              </a:defRPr>
            </a:lvl5pPr>
            <a:lvl6pPr lvl="5">
              <a:spcBef>
                <a:spcPts val="0"/>
              </a:spcBef>
              <a:spcAft>
                <a:spcPts val="0"/>
              </a:spcAft>
              <a:buClr>
                <a:schemeClr val="lt1"/>
              </a:buClr>
              <a:buSzPts val="13800"/>
              <a:buNone/>
              <a:defRPr sz="13800">
                <a:solidFill>
                  <a:schemeClr val="lt1"/>
                </a:solidFill>
              </a:defRPr>
            </a:lvl6pPr>
            <a:lvl7pPr lvl="6">
              <a:spcBef>
                <a:spcPts val="0"/>
              </a:spcBef>
              <a:spcAft>
                <a:spcPts val="0"/>
              </a:spcAft>
              <a:buClr>
                <a:schemeClr val="lt1"/>
              </a:buClr>
              <a:buSzPts val="13800"/>
              <a:buNone/>
              <a:defRPr sz="13800">
                <a:solidFill>
                  <a:schemeClr val="lt1"/>
                </a:solidFill>
              </a:defRPr>
            </a:lvl7pPr>
            <a:lvl8pPr lvl="7">
              <a:spcBef>
                <a:spcPts val="0"/>
              </a:spcBef>
              <a:spcAft>
                <a:spcPts val="0"/>
              </a:spcAft>
              <a:buClr>
                <a:schemeClr val="lt1"/>
              </a:buClr>
              <a:buSzPts val="13800"/>
              <a:buNone/>
              <a:defRPr sz="13800">
                <a:solidFill>
                  <a:schemeClr val="lt1"/>
                </a:solidFill>
              </a:defRPr>
            </a:lvl8pPr>
            <a:lvl9pPr lvl="8">
              <a:spcBef>
                <a:spcPts val="0"/>
              </a:spcBef>
              <a:spcAft>
                <a:spcPts val="0"/>
              </a:spcAft>
              <a:buClr>
                <a:schemeClr val="lt1"/>
              </a:buClr>
              <a:buSzPts val="13800"/>
              <a:buNone/>
              <a:defRPr sz="13800">
                <a:solidFill>
                  <a:schemeClr val="lt1"/>
                </a:solidFill>
              </a:defRPr>
            </a:lvl9pPr>
          </a:lstStyle>
          <a:p>
            <a:endParaRPr/>
          </a:p>
        </p:txBody>
      </p:sp>
      <p:sp>
        <p:nvSpPr>
          <p:cNvPr id="60" name="Google Shape;60;p8"/>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16459200" cy="219456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989594" y="5082604"/>
            <a:ext cx="2684790" cy="195524"/>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2628000" y="5626240"/>
            <a:ext cx="11883300" cy="71988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67" name="Google Shape;67;p9"/>
          <p:cNvSpPr txBox="1">
            <a:spLocks noGrp="1"/>
          </p:cNvSpPr>
          <p:nvPr>
            <p:ph type="subTitle" idx="1"/>
          </p:nvPr>
        </p:nvSpPr>
        <p:spPr>
          <a:xfrm>
            <a:off x="2609820" y="13489173"/>
            <a:ext cx="11883300" cy="3238500"/>
          </a:xfrm>
          <a:prstGeom prst="rect">
            <a:avLst/>
          </a:prstGeom>
        </p:spPr>
        <p:txBody>
          <a:bodyPr spcFirstLastPara="1" wrap="square" lIns="349450" tIns="349450" rIns="349450" bIns="349450" anchor="t" anchorCtr="0">
            <a:noAutofit/>
          </a:bodyPr>
          <a:lstStyle>
            <a:lvl1pPr lvl="0">
              <a:lnSpc>
                <a:spcPct val="100000"/>
              </a:lnSpc>
              <a:spcBef>
                <a:spcPts val="0"/>
              </a:spcBef>
              <a:spcAft>
                <a:spcPts val="0"/>
              </a:spcAft>
              <a:buSzPts val="6100"/>
              <a:buNone/>
              <a:defRPr sz="6100"/>
            </a:lvl1pPr>
            <a:lvl2pPr lvl="1">
              <a:lnSpc>
                <a:spcPct val="100000"/>
              </a:lnSpc>
              <a:spcBef>
                <a:spcPts val="0"/>
              </a:spcBef>
              <a:spcAft>
                <a:spcPts val="0"/>
              </a:spcAft>
              <a:buSzPts val="6100"/>
              <a:buNone/>
              <a:defRPr sz="6100"/>
            </a:lvl2pPr>
            <a:lvl3pPr lvl="2">
              <a:lnSpc>
                <a:spcPct val="100000"/>
              </a:lnSpc>
              <a:spcBef>
                <a:spcPts val="0"/>
              </a:spcBef>
              <a:spcAft>
                <a:spcPts val="0"/>
              </a:spcAft>
              <a:buSzPts val="6100"/>
              <a:buNone/>
              <a:defRPr sz="6100"/>
            </a:lvl3pPr>
            <a:lvl4pPr lvl="3">
              <a:lnSpc>
                <a:spcPct val="100000"/>
              </a:lnSpc>
              <a:spcBef>
                <a:spcPts val="0"/>
              </a:spcBef>
              <a:spcAft>
                <a:spcPts val="0"/>
              </a:spcAft>
              <a:buSzPts val="6100"/>
              <a:buNone/>
              <a:defRPr sz="6100"/>
            </a:lvl4pPr>
            <a:lvl5pPr lvl="4">
              <a:lnSpc>
                <a:spcPct val="100000"/>
              </a:lnSpc>
              <a:spcBef>
                <a:spcPts val="0"/>
              </a:spcBef>
              <a:spcAft>
                <a:spcPts val="0"/>
              </a:spcAft>
              <a:buSzPts val="6100"/>
              <a:buNone/>
              <a:defRPr sz="6100"/>
            </a:lvl5pPr>
            <a:lvl6pPr lvl="5">
              <a:lnSpc>
                <a:spcPct val="100000"/>
              </a:lnSpc>
              <a:spcBef>
                <a:spcPts val="0"/>
              </a:spcBef>
              <a:spcAft>
                <a:spcPts val="0"/>
              </a:spcAft>
              <a:buSzPts val="6100"/>
              <a:buNone/>
              <a:defRPr sz="6100"/>
            </a:lvl6pPr>
            <a:lvl7pPr lvl="6">
              <a:lnSpc>
                <a:spcPct val="100000"/>
              </a:lnSpc>
              <a:spcBef>
                <a:spcPts val="0"/>
              </a:spcBef>
              <a:spcAft>
                <a:spcPts val="0"/>
              </a:spcAft>
              <a:buSzPts val="6100"/>
              <a:buNone/>
              <a:defRPr sz="6100"/>
            </a:lvl7pPr>
            <a:lvl8pPr lvl="7">
              <a:lnSpc>
                <a:spcPct val="100000"/>
              </a:lnSpc>
              <a:spcBef>
                <a:spcPts val="0"/>
              </a:spcBef>
              <a:spcAft>
                <a:spcPts val="0"/>
              </a:spcAft>
              <a:buSzPts val="6100"/>
              <a:buNone/>
              <a:defRPr sz="6100"/>
            </a:lvl8pPr>
            <a:lvl9pPr lvl="8">
              <a:lnSpc>
                <a:spcPct val="100000"/>
              </a:lnSpc>
              <a:spcBef>
                <a:spcPts val="0"/>
              </a:spcBef>
              <a:spcAft>
                <a:spcPts val="0"/>
              </a:spcAft>
              <a:buSzPts val="6100"/>
              <a:buNone/>
              <a:defRPr sz="6100"/>
            </a:lvl9pPr>
          </a:lstStyle>
          <a:p>
            <a:endParaRPr/>
          </a:p>
        </p:txBody>
      </p:sp>
      <p:sp>
        <p:nvSpPr>
          <p:cNvPr id="68" name="Google Shape;68;p9"/>
          <p:cNvSpPr txBox="1">
            <a:spLocks noGrp="1"/>
          </p:cNvSpPr>
          <p:nvPr>
            <p:ph type="body" idx="2"/>
          </p:nvPr>
        </p:nvSpPr>
        <p:spPr>
          <a:xfrm>
            <a:off x="18627210" y="5771200"/>
            <a:ext cx="12147900" cy="129087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69" name="Google Shape;69;p9"/>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2609820" y="18656218"/>
            <a:ext cx="27710700" cy="1964700"/>
          </a:xfrm>
          <a:prstGeom prst="rect">
            <a:avLst/>
          </a:prstGeom>
        </p:spPr>
        <p:txBody>
          <a:bodyPr spcFirstLastPara="1" wrap="square" lIns="349450" tIns="349450" rIns="349450" bIns="349450" anchor="ctr" anchorCtr="0">
            <a:noAutofit/>
          </a:bodyPr>
          <a:lstStyle>
            <a:lvl1pPr marL="457200" lvl="0" indent="-228600">
              <a:lnSpc>
                <a:spcPct val="100000"/>
              </a:lnSpc>
              <a:spcBef>
                <a:spcPts val="0"/>
              </a:spcBef>
              <a:spcAft>
                <a:spcPts val="0"/>
              </a:spcAft>
              <a:buSzPts val="5000"/>
              <a:buNone/>
              <a:defRPr/>
            </a:lvl1pPr>
          </a:lstStyle>
          <a:p>
            <a:endParaRPr/>
          </a:p>
        </p:txBody>
      </p:sp>
      <p:sp>
        <p:nvSpPr>
          <p:cNvPr id="72" name="Google Shape;72;p10"/>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00" cy="2443500"/>
          </a:xfrm>
          <a:prstGeom prst="rect">
            <a:avLst/>
          </a:prstGeom>
          <a:noFill/>
          <a:ln>
            <a:noFill/>
          </a:ln>
        </p:spPr>
        <p:txBody>
          <a:bodyPr spcFirstLastPara="1" wrap="square" lIns="349450" tIns="349450" rIns="349450" bIns="349450" anchor="t" anchorCtr="0">
            <a:noAutofit/>
          </a:bodyPr>
          <a:lstStyle>
            <a:lvl1pPr lvl="0">
              <a:spcBef>
                <a:spcPts val="0"/>
              </a:spcBef>
              <a:spcAft>
                <a:spcPts val="0"/>
              </a:spcAft>
              <a:buSzPts val="10700"/>
              <a:buFont typeface="Raleway"/>
              <a:buNone/>
              <a:defRPr sz="10700" b="1">
                <a:latin typeface="Raleway"/>
                <a:ea typeface="Raleway"/>
                <a:cs typeface="Raleway"/>
                <a:sym typeface="Raleway"/>
              </a:defRPr>
            </a:lvl1pPr>
            <a:lvl2pPr lvl="1">
              <a:spcBef>
                <a:spcPts val="0"/>
              </a:spcBef>
              <a:spcAft>
                <a:spcPts val="0"/>
              </a:spcAft>
              <a:buSzPts val="10700"/>
              <a:buFont typeface="Raleway"/>
              <a:buNone/>
              <a:defRPr sz="10700" b="1">
                <a:latin typeface="Raleway"/>
                <a:ea typeface="Raleway"/>
                <a:cs typeface="Raleway"/>
                <a:sym typeface="Raleway"/>
              </a:defRPr>
            </a:lvl2pPr>
            <a:lvl3pPr lvl="2">
              <a:spcBef>
                <a:spcPts val="0"/>
              </a:spcBef>
              <a:spcAft>
                <a:spcPts val="0"/>
              </a:spcAft>
              <a:buSzPts val="10700"/>
              <a:buFont typeface="Raleway"/>
              <a:buNone/>
              <a:defRPr sz="10700" b="1">
                <a:latin typeface="Raleway"/>
                <a:ea typeface="Raleway"/>
                <a:cs typeface="Raleway"/>
                <a:sym typeface="Raleway"/>
              </a:defRPr>
            </a:lvl3pPr>
            <a:lvl4pPr lvl="3">
              <a:spcBef>
                <a:spcPts val="0"/>
              </a:spcBef>
              <a:spcAft>
                <a:spcPts val="0"/>
              </a:spcAft>
              <a:buSzPts val="10700"/>
              <a:buFont typeface="Raleway"/>
              <a:buNone/>
              <a:defRPr sz="10700" b="1">
                <a:latin typeface="Raleway"/>
                <a:ea typeface="Raleway"/>
                <a:cs typeface="Raleway"/>
                <a:sym typeface="Raleway"/>
              </a:defRPr>
            </a:lvl4pPr>
            <a:lvl5pPr lvl="4">
              <a:spcBef>
                <a:spcPts val="0"/>
              </a:spcBef>
              <a:spcAft>
                <a:spcPts val="0"/>
              </a:spcAft>
              <a:buSzPts val="10700"/>
              <a:buFont typeface="Raleway"/>
              <a:buNone/>
              <a:defRPr sz="10700" b="1">
                <a:latin typeface="Raleway"/>
                <a:ea typeface="Raleway"/>
                <a:cs typeface="Raleway"/>
                <a:sym typeface="Raleway"/>
              </a:defRPr>
            </a:lvl5pPr>
            <a:lvl6pPr lvl="5">
              <a:spcBef>
                <a:spcPts val="0"/>
              </a:spcBef>
              <a:spcAft>
                <a:spcPts val="0"/>
              </a:spcAft>
              <a:buSzPts val="10700"/>
              <a:buFont typeface="Raleway"/>
              <a:buNone/>
              <a:defRPr sz="10700" b="1">
                <a:latin typeface="Raleway"/>
                <a:ea typeface="Raleway"/>
                <a:cs typeface="Raleway"/>
                <a:sym typeface="Raleway"/>
              </a:defRPr>
            </a:lvl6pPr>
            <a:lvl7pPr lvl="6">
              <a:spcBef>
                <a:spcPts val="0"/>
              </a:spcBef>
              <a:spcAft>
                <a:spcPts val="0"/>
              </a:spcAft>
              <a:buSzPts val="10700"/>
              <a:buFont typeface="Raleway"/>
              <a:buNone/>
              <a:defRPr sz="10700" b="1">
                <a:latin typeface="Raleway"/>
                <a:ea typeface="Raleway"/>
                <a:cs typeface="Raleway"/>
                <a:sym typeface="Raleway"/>
              </a:defRPr>
            </a:lvl7pPr>
            <a:lvl8pPr lvl="7">
              <a:spcBef>
                <a:spcPts val="0"/>
              </a:spcBef>
              <a:spcAft>
                <a:spcPts val="0"/>
              </a:spcAft>
              <a:buSzPts val="10700"/>
              <a:buFont typeface="Raleway"/>
              <a:buNone/>
              <a:defRPr sz="10700" b="1">
                <a:latin typeface="Raleway"/>
                <a:ea typeface="Raleway"/>
                <a:cs typeface="Raleway"/>
                <a:sym typeface="Raleway"/>
              </a:defRPr>
            </a:lvl8pPr>
            <a:lvl9pPr lvl="8">
              <a:spcBef>
                <a:spcPts val="0"/>
              </a:spcBef>
              <a:spcAft>
                <a:spcPts val="0"/>
              </a:spcAft>
              <a:buSzPts val="10700"/>
              <a:buFont typeface="Raleway"/>
              <a:buNone/>
              <a:defRPr sz="107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22120" y="4917227"/>
            <a:ext cx="30674100" cy="14576700"/>
          </a:xfrm>
          <a:prstGeom prst="rect">
            <a:avLst/>
          </a:prstGeom>
          <a:noFill/>
          <a:ln>
            <a:noFill/>
          </a:ln>
        </p:spPr>
        <p:txBody>
          <a:bodyPr spcFirstLastPara="1" wrap="square" lIns="349450" tIns="349450" rIns="349450" bIns="349450" anchor="t" anchorCtr="0">
            <a:noAutofit/>
          </a:bodyPr>
          <a:lstStyle>
            <a:lvl1pPr marL="457200" lvl="0" indent="-546100">
              <a:lnSpc>
                <a:spcPct val="115000"/>
              </a:lnSpc>
              <a:spcBef>
                <a:spcPts val="0"/>
              </a:spcBef>
              <a:spcAft>
                <a:spcPts val="0"/>
              </a:spcAft>
              <a:buClr>
                <a:schemeClr val="accent1"/>
              </a:buClr>
              <a:buSzPts val="5000"/>
              <a:buFont typeface="Lato"/>
              <a:buChar char="●"/>
              <a:defRPr sz="5000">
                <a:solidFill>
                  <a:schemeClr val="accent1"/>
                </a:solidFill>
                <a:latin typeface="Lato"/>
                <a:ea typeface="Lato"/>
                <a:cs typeface="Lato"/>
                <a:sym typeface="Lato"/>
              </a:defRPr>
            </a:lvl1pPr>
            <a:lvl2pPr marL="914400" lvl="1"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2pPr>
            <a:lvl3pPr marL="1371600" lvl="2"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3pPr>
            <a:lvl4pPr marL="1828800" lvl="3"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4pPr>
            <a:lvl5pPr marL="2286000" lvl="4"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5pPr>
            <a:lvl6pPr marL="2743200" lvl="5"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6pPr>
            <a:lvl7pPr marL="3200400" lvl="6"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7pPr>
            <a:lvl8pPr marL="3657600" lvl="7"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8pPr>
            <a:lvl9pPr marL="4114800" lvl="8" indent="-495300">
              <a:lnSpc>
                <a:spcPct val="115000"/>
              </a:lnSpc>
              <a:spcBef>
                <a:spcPts val="6100"/>
              </a:spcBef>
              <a:spcAft>
                <a:spcPts val="6100"/>
              </a:spcAft>
              <a:buClr>
                <a:schemeClr val="accent1"/>
              </a:buClr>
              <a:buSzPts val="4200"/>
              <a:buFont typeface="Lato"/>
              <a:buChar char="■"/>
              <a:defRPr sz="42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30730688" y="20266030"/>
            <a:ext cx="1975200" cy="1679400"/>
          </a:xfrm>
          <a:prstGeom prst="rect">
            <a:avLst/>
          </a:prstGeom>
          <a:noFill/>
          <a:ln>
            <a:noFill/>
          </a:ln>
        </p:spPr>
        <p:txBody>
          <a:bodyPr spcFirstLastPara="1" wrap="square" lIns="349450" tIns="349450" rIns="349450" bIns="349450" anchor="ctr" anchorCtr="0">
            <a:noAutofit/>
          </a:bodyPr>
          <a:lstStyle>
            <a:lvl1pPr lvl="0" algn="r">
              <a:buNone/>
              <a:defRPr sz="3800">
                <a:solidFill>
                  <a:schemeClr val="accent1"/>
                </a:solidFill>
                <a:latin typeface="Lato"/>
                <a:ea typeface="Lato"/>
                <a:cs typeface="Lato"/>
                <a:sym typeface="Lato"/>
              </a:defRPr>
            </a:lvl1pPr>
            <a:lvl2pPr lvl="1" algn="r">
              <a:buNone/>
              <a:defRPr sz="3800">
                <a:solidFill>
                  <a:schemeClr val="accent1"/>
                </a:solidFill>
                <a:latin typeface="Lato"/>
                <a:ea typeface="Lato"/>
                <a:cs typeface="Lato"/>
                <a:sym typeface="Lato"/>
              </a:defRPr>
            </a:lvl2pPr>
            <a:lvl3pPr lvl="2" algn="r">
              <a:buNone/>
              <a:defRPr sz="3800">
                <a:solidFill>
                  <a:schemeClr val="accent1"/>
                </a:solidFill>
                <a:latin typeface="Lato"/>
                <a:ea typeface="Lato"/>
                <a:cs typeface="Lato"/>
                <a:sym typeface="Lato"/>
              </a:defRPr>
            </a:lvl3pPr>
            <a:lvl4pPr lvl="3" algn="r">
              <a:buNone/>
              <a:defRPr sz="3800">
                <a:solidFill>
                  <a:schemeClr val="accent1"/>
                </a:solidFill>
                <a:latin typeface="Lato"/>
                <a:ea typeface="Lato"/>
                <a:cs typeface="Lato"/>
                <a:sym typeface="Lato"/>
              </a:defRPr>
            </a:lvl4pPr>
            <a:lvl5pPr lvl="4" algn="r">
              <a:buNone/>
              <a:defRPr sz="3800">
                <a:solidFill>
                  <a:schemeClr val="accent1"/>
                </a:solidFill>
                <a:latin typeface="Lato"/>
                <a:ea typeface="Lato"/>
                <a:cs typeface="Lato"/>
                <a:sym typeface="Lato"/>
              </a:defRPr>
            </a:lvl5pPr>
            <a:lvl6pPr lvl="5" algn="r">
              <a:buNone/>
              <a:defRPr sz="3800">
                <a:solidFill>
                  <a:schemeClr val="accent1"/>
                </a:solidFill>
                <a:latin typeface="Lato"/>
                <a:ea typeface="Lato"/>
                <a:cs typeface="Lato"/>
                <a:sym typeface="Lato"/>
              </a:defRPr>
            </a:lvl6pPr>
            <a:lvl7pPr lvl="6" algn="r">
              <a:buNone/>
              <a:defRPr sz="3800">
                <a:solidFill>
                  <a:schemeClr val="accent1"/>
                </a:solidFill>
                <a:latin typeface="Lato"/>
                <a:ea typeface="Lato"/>
                <a:cs typeface="Lato"/>
                <a:sym typeface="Lato"/>
              </a:defRPr>
            </a:lvl7pPr>
            <a:lvl8pPr lvl="7" algn="r">
              <a:buNone/>
              <a:defRPr sz="3800">
                <a:solidFill>
                  <a:schemeClr val="accent1"/>
                </a:solidFill>
                <a:latin typeface="Lato"/>
                <a:ea typeface="Lato"/>
                <a:cs typeface="Lato"/>
                <a:sym typeface="Lato"/>
              </a:defRPr>
            </a:lvl8pPr>
            <a:lvl9pPr lvl="8" algn="r">
              <a:buNone/>
              <a:defRPr sz="38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636800" y="6593850"/>
            <a:ext cx="23644800" cy="87579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subTitle" idx="4294967295"/>
          </p:nvPr>
        </p:nvSpPr>
        <p:spPr>
          <a:xfrm>
            <a:off x="1122000" y="1734124"/>
            <a:ext cx="16015200" cy="19632355"/>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4400" b="1" dirty="0">
                <a:latin typeface="Open Sans"/>
                <a:ea typeface="Open Sans"/>
                <a:cs typeface="Open Sans"/>
                <a:sym typeface="Open Sans"/>
              </a:rPr>
              <a:t>What would the BURN DOWN chart look like for Sprints 1-5?</a:t>
            </a:r>
            <a:r>
              <a:rPr lang="en" sz="4400" dirty="0">
                <a:latin typeface="Open Sans"/>
                <a:ea typeface="Open Sans"/>
                <a:cs typeface="Open Sans"/>
                <a:sym typeface="Open Sans"/>
              </a:rPr>
              <a:t> </a:t>
            </a:r>
            <a:endParaRPr sz="4400" dirty="0">
              <a:latin typeface="Open Sans"/>
              <a:ea typeface="Open Sans"/>
              <a:cs typeface="Open Sans"/>
              <a:sym typeface="Open Sans"/>
            </a:endParaRPr>
          </a:p>
          <a:p>
            <a:pPr marL="0" lvl="0" indent="0" algn="l" rtl="0">
              <a:spcBef>
                <a:spcPts val="6100"/>
              </a:spcBef>
              <a:spcAft>
                <a:spcPts val="0"/>
              </a:spcAft>
              <a:buNone/>
            </a:pPr>
            <a:r>
              <a:rPr lang="en" sz="4400" dirty="0">
                <a:latin typeface="Open Sans"/>
                <a:ea typeface="Open Sans"/>
                <a:cs typeface="Open Sans"/>
                <a:sym typeface="Open Sans"/>
              </a:rPr>
              <a:t>[Place your chart to the left]</a:t>
            </a:r>
            <a:endParaRPr sz="4400" dirty="0">
              <a:latin typeface="Open Sans"/>
              <a:ea typeface="Open Sans"/>
              <a:cs typeface="Open Sans"/>
              <a:sym typeface="Open Sans"/>
            </a:endParaRPr>
          </a:p>
          <a:p>
            <a:pPr marL="0" lvl="0" indent="0" algn="l" rtl="0">
              <a:spcBef>
                <a:spcPts val="6100"/>
              </a:spcBef>
              <a:spcAft>
                <a:spcPts val="0"/>
              </a:spcAft>
              <a:buNone/>
            </a:pPr>
            <a:r>
              <a:rPr lang="en" sz="4400" b="1" dirty="0">
                <a:latin typeface="Open Sans"/>
                <a:ea typeface="Open Sans"/>
                <a:cs typeface="Open Sans"/>
                <a:sym typeface="Open Sans"/>
              </a:rPr>
              <a:t>What would the BURN UP charts look like for Sprints 1-5?</a:t>
            </a:r>
            <a:endParaRPr sz="44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400" dirty="0">
                <a:latin typeface="Open Sans"/>
                <a:ea typeface="Open Sans"/>
                <a:cs typeface="Open Sans"/>
                <a:sym typeface="Open Sans"/>
              </a:rPr>
              <a:t>[Place your chart to the left]</a:t>
            </a:r>
            <a:endParaRPr sz="4400" b="1" dirty="0">
              <a:latin typeface="Open Sans"/>
              <a:ea typeface="Open Sans"/>
              <a:cs typeface="Open Sans"/>
              <a:sym typeface="Open Sans"/>
            </a:endParaRPr>
          </a:p>
          <a:p>
            <a:pPr marL="0" lvl="0" indent="0" algn="l" rtl="0">
              <a:spcBef>
                <a:spcPts val="6100"/>
              </a:spcBef>
              <a:spcAft>
                <a:spcPts val="0"/>
              </a:spcAft>
              <a:buNone/>
            </a:pPr>
            <a:r>
              <a:rPr lang="en" sz="4400" b="1" dirty="0">
                <a:latin typeface="Open Sans"/>
                <a:ea typeface="Open Sans"/>
                <a:cs typeface="Open Sans"/>
                <a:sym typeface="Open Sans"/>
              </a:rPr>
              <a:t>How did the re-prioritization impact the Sprint 5 schedule? </a:t>
            </a:r>
            <a:endParaRPr sz="44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400" dirty="0">
                <a:latin typeface="Open Sans"/>
                <a:ea typeface="Open Sans"/>
                <a:cs typeface="Open Sans"/>
                <a:sym typeface="Open Sans"/>
              </a:rPr>
              <a:t>[Secrutiy Incidents are top notch priroty. Prior to Sprint 4 there were 40 story points remaining. No we have 27 left. Our scheduled changes were put aside. And then, the issue of UX/CX arrived so we had to reprioritze again. ]</a:t>
            </a:r>
            <a:endParaRPr sz="4400"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400" b="1" dirty="0">
                <a:latin typeface="Open Sans"/>
                <a:ea typeface="Open Sans"/>
                <a:cs typeface="Open Sans"/>
                <a:sym typeface="Open Sans"/>
              </a:rPr>
              <a:t>How confident are you in delivering all of the user stories by the end of Sprint 6? Justify your answer. </a:t>
            </a:r>
            <a:endParaRPr sz="44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a:buNone/>
            </a:pPr>
            <a:r>
              <a:rPr lang="en" sz="4400" dirty="0">
                <a:latin typeface="Open Sans"/>
                <a:ea typeface="Open Sans"/>
                <a:cs typeface="Open Sans"/>
                <a:sym typeface="Open Sans"/>
              </a:rPr>
              <a:t>[It depends. As of now there are 27User_</a:t>
            </a:r>
            <a:br>
              <a:rPr lang="en" sz="4400" dirty="0">
                <a:latin typeface="Open Sans"/>
                <a:ea typeface="Open Sans"/>
                <a:cs typeface="Open Sans"/>
                <a:sym typeface="Open Sans"/>
              </a:rPr>
            </a:br>
            <a:r>
              <a:rPr lang="en" sz="4400" dirty="0">
                <a:latin typeface="Open Sans"/>
                <a:ea typeface="Open Sans"/>
                <a:cs typeface="Open Sans"/>
                <a:sym typeface="Open Sans"/>
              </a:rPr>
              <a:t>Stories left. Unless something that has an ‘emergency status’ of a massive/global scale occurs, then we may finish them by 6</a:t>
            </a:r>
            <a:r>
              <a:rPr lang="en" sz="4400" baseline="30000" dirty="0">
                <a:latin typeface="Open Sans"/>
                <a:ea typeface="Open Sans"/>
                <a:cs typeface="Open Sans"/>
                <a:sym typeface="Open Sans"/>
              </a:rPr>
              <a:t>th</a:t>
            </a:r>
            <a:r>
              <a:rPr lang="en" sz="4400" dirty="0">
                <a:latin typeface="Open Sans"/>
                <a:ea typeface="Open Sans"/>
                <a:cs typeface="Open Sans"/>
                <a:sym typeface="Open Sans"/>
              </a:rPr>
              <a:t>.]</a:t>
            </a:r>
            <a:endParaRPr sz="4400" dirty="0">
              <a:latin typeface="Open Sans"/>
              <a:ea typeface="Open Sans"/>
              <a:cs typeface="Open Sans"/>
              <a:sym typeface="Open Sans"/>
            </a:endParaRPr>
          </a:p>
        </p:txBody>
      </p:sp>
      <p:sp>
        <p:nvSpPr>
          <p:cNvPr id="147" name="Google Shape;147;p22"/>
          <p:cNvSpPr/>
          <p:nvPr/>
        </p:nvSpPr>
        <p:spPr>
          <a:xfrm>
            <a:off x="19225000" y="1734125"/>
            <a:ext cx="11307300" cy="84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Open Sans"/>
                <a:ea typeface="Open Sans"/>
                <a:cs typeface="Open Sans"/>
                <a:sym typeface="Open Sans"/>
              </a:rPr>
              <a:t>Place Burn Down Chart for Sprint 5 Here</a:t>
            </a:r>
            <a:endParaRPr sz="4000">
              <a:latin typeface="Open Sans"/>
              <a:ea typeface="Open Sans"/>
              <a:cs typeface="Open Sans"/>
              <a:sym typeface="Open Sans"/>
            </a:endParaRPr>
          </a:p>
        </p:txBody>
      </p:sp>
      <p:sp>
        <p:nvSpPr>
          <p:cNvPr id="148" name="Google Shape;148;p22"/>
          <p:cNvSpPr/>
          <p:nvPr/>
        </p:nvSpPr>
        <p:spPr>
          <a:xfrm>
            <a:off x="19225000" y="11431225"/>
            <a:ext cx="11307300" cy="84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Open Sans"/>
                <a:ea typeface="Open Sans"/>
                <a:cs typeface="Open Sans"/>
                <a:sym typeface="Open Sans"/>
              </a:rPr>
              <a:t>Place Burn Up Chart for Sprint 5 Here</a:t>
            </a:r>
            <a:endParaRPr sz="4000">
              <a:latin typeface="Open Sans"/>
              <a:ea typeface="Open Sans"/>
              <a:cs typeface="Open Sans"/>
              <a:sym typeface="Open Sans"/>
            </a:endParaRPr>
          </a:p>
        </p:txBody>
      </p:sp>
      <p:sp>
        <p:nvSpPr>
          <p:cNvPr id="149" name="Google Shape;149;p22"/>
          <p:cNvSpPr txBox="1">
            <a:spLocks noGrp="1"/>
          </p:cNvSpPr>
          <p:nvPr>
            <p:ph type="subTitle" idx="4294967295"/>
          </p:nvPr>
        </p:nvSpPr>
        <p:spPr>
          <a:xfrm>
            <a:off x="321900"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5 Questions</a:t>
            </a:r>
            <a:endParaRPr/>
          </a:p>
        </p:txBody>
      </p:sp>
      <p:pic>
        <p:nvPicPr>
          <p:cNvPr id="3" name="Picture 2">
            <a:extLst>
              <a:ext uri="{FF2B5EF4-FFF2-40B4-BE49-F238E27FC236}">
                <a16:creationId xmlns:a16="http://schemas.microsoft.com/office/drawing/2014/main" id="{B7DAA505-8664-4ACB-883C-FEDB1BCE9BB8}"/>
              </a:ext>
            </a:extLst>
          </p:cNvPr>
          <p:cNvPicPr>
            <a:picLocks noChangeAspect="1"/>
          </p:cNvPicPr>
          <p:nvPr/>
        </p:nvPicPr>
        <p:blipFill>
          <a:blip r:embed="rId3"/>
          <a:srcRect/>
          <a:stretch/>
        </p:blipFill>
        <p:spPr>
          <a:xfrm>
            <a:off x="19232440" y="1734124"/>
            <a:ext cx="11299859" cy="8461200"/>
          </a:xfrm>
          <a:prstGeom prst="rect">
            <a:avLst/>
          </a:prstGeom>
        </p:spPr>
      </p:pic>
      <p:pic>
        <p:nvPicPr>
          <p:cNvPr id="5" name="Picture 4">
            <a:extLst>
              <a:ext uri="{FF2B5EF4-FFF2-40B4-BE49-F238E27FC236}">
                <a16:creationId xmlns:a16="http://schemas.microsoft.com/office/drawing/2014/main" id="{17613D34-0193-4A22-A965-194E9CF3B2F8}"/>
              </a:ext>
            </a:extLst>
          </p:cNvPr>
          <p:cNvPicPr>
            <a:picLocks noChangeAspect="1"/>
          </p:cNvPicPr>
          <p:nvPr/>
        </p:nvPicPr>
        <p:blipFill>
          <a:blip r:embed="rId4"/>
          <a:srcRect/>
          <a:stretch/>
        </p:blipFill>
        <p:spPr>
          <a:xfrm>
            <a:off x="19232441" y="11431224"/>
            <a:ext cx="11299858" cy="8461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 sz="9600" dirty="0"/>
              <a:t>Udacians</a:t>
            </a:r>
            <a:endParaRPr sz="9600" dirty="0"/>
          </a:p>
        </p:txBody>
      </p:sp>
      <p:sp>
        <p:nvSpPr>
          <p:cNvPr id="155" name="Google Shape;155;p23"/>
          <p:cNvSpPr txBox="1">
            <a:spLocks noGrp="1"/>
          </p:cNvSpPr>
          <p:nvPr>
            <p:ph type="ctrTitle" idx="4294967295"/>
          </p:nvPr>
        </p:nvSpPr>
        <p:spPr>
          <a:xfrm>
            <a:off x="5837050" y="914400"/>
            <a:ext cx="11195700" cy="35817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9000" u="sng" dirty="0"/>
              <a:t>Sprint 5 Name</a:t>
            </a:r>
            <a:endParaRPr sz="9000" u="sng" dirty="0"/>
          </a:p>
          <a:p>
            <a:pPr marL="0" lvl="0" indent="0" algn="l" rtl="0">
              <a:spcBef>
                <a:spcPts val="0"/>
              </a:spcBef>
              <a:spcAft>
                <a:spcPts val="0"/>
              </a:spcAft>
              <a:buNone/>
            </a:pPr>
            <a:r>
              <a:rPr lang="en" sz="9000" u="sng" dirty="0"/>
              <a:t>“UX &amp; CX Rules            “</a:t>
            </a:r>
            <a:endParaRPr sz="9000" u="sng" dirty="0"/>
          </a:p>
        </p:txBody>
      </p:sp>
      <p:sp>
        <p:nvSpPr>
          <p:cNvPr id="156" name="Google Shape;156;p23"/>
          <p:cNvSpPr txBox="1">
            <a:spLocks noGrp="1"/>
          </p:cNvSpPr>
          <p:nvPr>
            <p:ph type="ctrTitle" idx="4294967295"/>
          </p:nvPr>
        </p:nvSpPr>
        <p:spPr>
          <a:xfrm>
            <a:off x="5868275" y="5410500"/>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t>User Stories in Sprint 5</a:t>
            </a:r>
            <a:endParaRPr sz="9000" u="sng" dirty="0"/>
          </a:p>
          <a:p>
            <a:pPr marL="0" lvl="0" indent="0" algn="l" rtl="0">
              <a:spcBef>
                <a:spcPts val="0"/>
              </a:spcBef>
              <a:spcAft>
                <a:spcPts val="0"/>
              </a:spcAft>
              <a:buClr>
                <a:schemeClr val="dk1"/>
              </a:buClr>
              <a:buSzPts val="1100"/>
              <a:buFont typeface="Arial"/>
              <a:buNone/>
            </a:pPr>
            <a:r>
              <a:rPr lang="en" sz="4500" dirty="0"/>
              <a:t>1. Story # 22 with 8 points</a:t>
            </a:r>
            <a:endParaRPr sz="4500" dirty="0"/>
          </a:p>
          <a:p>
            <a:pPr marL="0" lvl="0" indent="0" algn="l" rtl="0">
              <a:spcBef>
                <a:spcPts val="0"/>
              </a:spcBef>
              <a:spcAft>
                <a:spcPts val="0"/>
              </a:spcAft>
              <a:buClr>
                <a:schemeClr val="dk1"/>
              </a:buClr>
              <a:buSzPts val="1100"/>
              <a:buFont typeface="Arial"/>
              <a:buNone/>
            </a:pPr>
            <a:r>
              <a:rPr lang="en" sz="4500" dirty="0"/>
              <a:t>2. Story # 17 with 5 points</a:t>
            </a:r>
            <a:endParaRPr sz="4500" dirty="0"/>
          </a:p>
          <a:p>
            <a:pPr marL="0" lvl="0" indent="0" algn="l" rtl="0">
              <a:spcBef>
                <a:spcPts val="0"/>
              </a:spcBef>
              <a:spcAft>
                <a:spcPts val="0"/>
              </a:spcAft>
              <a:buClr>
                <a:schemeClr val="dk1"/>
              </a:buClr>
              <a:buSzPts val="1100"/>
              <a:buFont typeface="Arial"/>
              <a:buNone/>
            </a:pPr>
            <a:r>
              <a:rPr lang="en" sz="4500" dirty="0"/>
              <a:t>3. Story # 20 with 8 points</a:t>
            </a:r>
            <a:endParaRPr sz="4500" dirty="0"/>
          </a:p>
          <a:p>
            <a:pPr marL="0" lvl="0" indent="0" algn="l" rtl="0">
              <a:spcBef>
                <a:spcPts val="0"/>
              </a:spcBef>
              <a:spcAft>
                <a:spcPts val="0"/>
              </a:spcAft>
              <a:buClr>
                <a:schemeClr val="dk1"/>
              </a:buClr>
              <a:buSzPts val="1100"/>
              <a:buFont typeface="Arial"/>
              <a:buNone/>
            </a:pPr>
            <a:endParaRPr sz="4500" dirty="0"/>
          </a:p>
          <a:p>
            <a:pPr marL="0" lvl="0" indent="0" algn="l" rtl="0">
              <a:spcBef>
                <a:spcPts val="0"/>
              </a:spcBef>
              <a:spcAft>
                <a:spcPts val="0"/>
              </a:spcAft>
              <a:buClr>
                <a:schemeClr val="dk1"/>
              </a:buClr>
              <a:buSzPts val="1100"/>
              <a:buFont typeface="Arial"/>
              <a:buNone/>
            </a:pPr>
            <a:endParaRPr sz="4500" dirty="0"/>
          </a:p>
          <a:p>
            <a:pPr marL="0" lvl="0" indent="0" algn="l" rtl="0">
              <a:spcBef>
                <a:spcPts val="0"/>
              </a:spcBef>
              <a:spcAft>
                <a:spcPts val="0"/>
              </a:spcAft>
              <a:buClr>
                <a:schemeClr val="dk1"/>
              </a:buClr>
              <a:buSzPts val="1100"/>
              <a:buFont typeface="Arial"/>
              <a:buNone/>
            </a:pPr>
            <a:r>
              <a:rPr lang="en" sz="4500" dirty="0"/>
              <a:t>Total Sprint 5 Points: 21</a:t>
            </a:r>
            <a:endParaRPr sz="9000" u="sng" dirty="0"/>
          </a:p>
        </p:txBody>
      </p:sp>
      <p:sp>
        <p:nvSpPr>
          <p:cNvPr id="157" name="Google Shape;157;p23"/>
          <p:cNvSpPr txBox="1">
            <a:spLocks noGrp="1"/>
          </p:cNvSpPr>
          <p:nvPr>
            <p:ph type="ctrTitle" idx="4294967295"/>
          </p:nvPr>
        </p:nvSpPr>
        <p:spPr>
          <a:xfrm>
            <a:off x="5604149" y="15756650"/>
            <a:ext cx="25811400" cy="556305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 sz="5400" dirty="0"/>
              <a:t>Narrative  </a:t>
            </a:r>
            <a:r>
              <a:rPr lang="en" sz="5400" dirty="0">
                <a:solidFill>
                  <a:srgbClr val="0070C0"/>
                </a:solidFill>
              </a:rPr>
              <a:t>UX &amp; CX are of utmost importance. Usablity testing is very vital</a:t>
            </a:r>
            <a:endParaRPr sz="5400" dirty="0">
              <a:solidFill>
                <a:srgbClr val="0070C0"/>
              </a:solidFill>
            </a:endParaRPr>
          </a:p>
          <a:p>
            <a:pPr marL="0" lvl="0" indent="0" algn="l" rtl="0">
              <a:spcBef>
                <a:spcPts val="0"/>
              </a:spcBef>
              <a:spcAft>
                <a:spcPts val="0"/>
              </a:spcAft>
              <a:buNone/>
            </a:pPr>
            <a:r>
              <a:rPr lang="en" sz="5400" dirty="0"/>
              <a:t>Results  </a:t>
            </a:r>
            <a:r>
              <a:rPr lang="en" sz="5400" dirty="0">
                <a:solidFill>
                  <a:srgbClr val="0070C0"/>
                </a:solidFill>
              </a:rPr>
              <a:t>Corrections have been made by the coders &amp; UX team</a:t>
            </a:r>
            <a:endParaRPr sz="5400" dirty="0">
              <a:solidFill>
                <a:srgbClr val="0070C0"/>
              </a:solidFill>
            </a:endParaRPr>
          </a:p>
          <a:p>
            <a:pPr marL="0" lvl="0" indent="0" algn="l" rtl="0">
              <a:spcBef>
                <a:spcPts val="0"/>
              </a:spcBef>
              <a:spcAft>
                <a:spcPts val="0"/>
              </a:spcAft>
              <a:buNone/>
            </a:pPr>
            <a:r>
              <a:rPr lang="en" sz="5400" dirty="0"/>
              <a:t>Learnings   </a:t>
            </a:r>
            <a:r>
              <a:rPr lang="en" sz="5400" dirty="0">
                <a:solidFill>
                  <a:srgbClr val="0070C0"/>
                </a:solidFill>
              </a:rPr>
              <a:t>Sudden adjustments if justified should be made. High importance should be given to USABILITY issues</a:t>
            </a:r>
            <a:endParaRPr sz="5400" dirty="0">
              <a:solidFill>
                <a:srgbClr val="0070C0"/>
              </a:solidFill>
            </a:endParaRPr>
          </a:p>
          <a:p>
            <a:pPr marL="0" lvl="0" indent="0" algn="l" rtl="0">
              <a:spcBef>
                <a:spcPts val="0"/>
              </a:spcBef>
              <a:spcAft>
                <a:spcPts val="0"/>
              </a:spcAft>
              <a:buNone/>
            </a:pPr>
            <a:r>
              <a:rPr lang="en" sz="5400" dirty="0"/>
              <a:t>Risks  </a:t>
            </a:r>
            <a:r>
              <a:rPr lang="en" sz="5400" dirty="0">
                <a:solidFill>
                  <a:srgbClr val="0070C0"/>
                </a:solidFill>
              </a:rPr>
              <a:t>Losing clients &amp; having tons of bad reviews if this weren’t corrected</a:t>
            </a:r>
            <a:endParaRPr sz="5400" dirty="0">
              <a:solidFill>
                <a:srgbClr val="0070C0"/>
              </a:solidFill>
            </a:endParaRPr>
          </a:p>
        </p:txBody>
      </p:sp>
      <p:sp>
        <p:nvSpPr>
          <p:cNvPr id="158" name="Google Shape;158;p23"/>
          <p:cNvSpPr txBox="1">
            <a:spLocks noGrp="1"/>
          </p:cNvSpPr>
          <p:nvPr>
            <p:ph type="ctrTitle" idx="4294967295"/>
          </p:nvPr>
        </p:nvSpPr>
        <p:spPr>
          <a:xfrm>
            <a:off x="18509850" y="8459850"/>
            <a:ext cx="12459300" cy="67467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6800" dirty="0"/>
              <a:t>Place Sprint 5 Burn Down Chart Here</a:t>
            </a:r>
            <a:endParaRPr sz="2300" dirty="0"/>
          </a:p>
        </p:txBody>
      </p:sp>
      <p:sp>
        <p:nvSpPr>
          <p:cNvPr id="159" name="Google Shape;159;p23"/>
          <p:cNvSpPr txBox="1">
            <a:spLocks noGrp="1"/>
          </p:cNvSpPr>
          <p:nvPr>
            <p:ph type="ctrTitle" idx="4294967295"/>
          </p:nvPr>
        </p:nvSpPr>
        <p:spPr>
          <a:xfrm>
            <a:off x="18509850" y="809350"/>
            <a:ext cx="12459300" cy="67467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Clr>
                <a:schemeClr val="dk1"/>
              </a:buClr>
              <a:buSzPts val="1100"/>
              <a:buFont typeface="Arial"/>
              <a:buNone/>
            </a:pPr>
            <a:r>
              <a:rPr lang="en" sz="6800" dirty="0"/>
              <a:t>Place Sprint 5 Burn UP Chart Here</a:t>
            </a:r>
            <a:endParaRPr sz="9600" dirty="0"/>
          </a:p>
        </p:txBody>
      </p:sp>
      <p:sp>
        <p:nvSpPr>
          <p:cNvPr id="160" name="Google Shape;160;p23"/>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5 DEMO of Working Product</a:t>
            </a:r>
            <a:endParaRPr sz="3100"/>
          </a:p>
        </p:txBody>
      </p:sp>
      <p:pic>
        <p:nvPicPr>
          <p:cNvPr id="3" name="Picture 2">
            <a:extLst>
              <a:ext uri="{FF2B5EF4-FFF2-40B4-BE49-F238E27FC236}">
                <a16:creationId xmlns:a16="http://schemas.microsoft.com/office/drawing/2014/main" id="{AA9CA6EA-B9C3-44CD-B020-E39F4B9AC971}"/>
              </a:ext>
            </a:extLst>
          </p:cNvPr>
          <p:cNvPicPr>
            <a:picLocks noChangeAspect="1"/>
          </p:cNvPicPr>
          <p:nvPr/>
        </p:nvPicPr>
        <p:blipFill>
          <a:blip r:embed="rId3"/>
          <a:srcRect/>
          <a:stretch/>
        </p:blipFill>
        <p:spPr>
          <a:xfrm>
            <a:off x="18528453" y="974402"/>
            <a:ext cx="12291497" cy="7042148"/>
          </a:xfrm>
          <a:prstGeom prst="rect">
            <a:avLst/>
          </a:prstGeom>
        </p:spPr>
      </p:pic>
      <p:pic>
        <p:nvPicPr>
          <p:cNvPr id="5" name="Picture 4">
            <a:extLst>
              <a:ext uri="{FF2B5EF4-FFF2-40B4-BE49-F238E27FC236}">
                <a16:creationId xmlns:a16="http://schemas.microsoft.com/office/drawing/2014/main" id="{7368C526-147E-4897-A7DA-DDBB0D02BA57}"/>
              </a:ext>
            </a:extLst>
          </p:cNvPr>
          <p:cNvPicPr>
            <a:picLocks noChangeAspect="1"/>
          </p:cNvPicPr>
          <p:nvPr/>
        </p:nvPicPr>
        <p:blipFill>
          <a:blip r:embed="rId4"/>
          <a:srcRect/>
          <a:stretch/>
        </p:blipFill>
        <p:spPr>
          <a:xfrm>
            <a:off x="18524518" y="8566650"/>
            <a:ext cx="12758095" cy="6639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66" name="Google Shape;166;p2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p:nvPr/>
        </p:nvSpPr>
        <p:spPr>
          <a:xfrm>
            <a:off x="3757000" y="1734125"/>
            <a:ext cx="26775300" cy="174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Open Sans"/>
                <a:ea typeface="Open Sans"/>
                <a:cs typeface="Open Sans"/>
                <a:sym typeface="Open Sans"/>
              </a:rPr>
              <a:t>Place User Stories Table for Sprint 6 Here</a:t>
            </a:r>
            <a:endParaRPr sz="4000">
              <a:latin typeface="Open Sans"/>
              <a:ea typeface="Open Sans"/>
              <a:cs typeface="Open Sans"/>
              <a:sym typeface="Open Sans"/>
            </a:endParaRPr>
          </a:p>
        </p:txBody>
      </p:sp>
      <p:pic>
        <p:nvPicPr>
          <p:cNvPr id="3" name="Picture 2">
            <a:extLst>
              <a:ext uri="{FF2B5EF4-FFF2-40B4-BE49-F238E27FC236}">
                <a16:creationId xmlns:a16="http://schemas.microsoft.com/office/drawing/2014/main" id="{9768DA39-50DC-4C20-AFF8-E156D8AA3F15}"/>
              </a:ext>
            </a:extLst>
          </p:cNvPr>
          <p:cNvPicPr>
            <a:picLocks noChangeAspect="1"/>
          </p:cNvPicPr>
          <p:nvPr/>
        </p:nvPicPr>
        <p:blipFill>
          <a:blip r:embed="rId3"/>
          <a:srcRect/>
          <a:stretch/>
        </p:blipFill>
        <p:spPr>
          <a:xfrm>
            <a:off x="3757000" y="1734124"/>
            <a:ext cx="26775300" cy="176511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subTitle" idx="4294967295"/>
          </p:nvPr>
        </p:nvSpPr>
        <p:spPr>
          <a:xfrm>
            <a:off x="1122000" y="1734124"/>
            <a:ext cx="16015200" cy="19876195"/>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6100"/>
              </a:spcBef>
              <a:spcAft>
                <a:spcPts val="0"/>
              </a:spcAft>
              <a:buNone/>
            </a:pPr>
            <a:r>
              <a:rPr lang="en" sz="4400" b="1" dirty="0">
                <a:latin typeface="Open Sans"/>
                <a:ea typeface="Open Sans"/>
                <a:cs typeface="Open Sans"/>
                <a:sym typeface="Open Sans"/>
              </a:rPr>
              <a:t>What would the BURN DOWN chart look like for Sprints 1-6?</a:t>
            </a:r>
            <a:r>
              <a:rPr lang="en" sz="4400" dirty="0">
                <a:latin typeface="Open Sans"/>
                <a:ea typeface="Open Sans"/>
                <a:cs typeface="Open Sans"/>
                <a:sym typeface="Open Sans"/>
              </a:rPr>
              <a:t> </a:t>
            </a:r>
            <a:endParaRPr sz="4400" dirty="0">
              <a:latin typeface="Open Sans"/>
              <a:ea typeface="Open Sans"/>
              <a:cs typeface="Open Sans"/>
              <a:sym typeface="Open Sans"/>
            </a:endParaRPr>
          </a:p>
          <a:p>
            <a:pPr marL="0" lvl="0" indent="0" algn="l" rtl="0">
              <a:spcBef>
                <a:spcPts val="6100"/>
              </a:spcBef>
              <a:spcAft>
                <a:spcPts val="0"/>
              </a:spcAft>
              <a:buNone/>
            </a:pPr>
            <a:r>
              <a:rPr lang="en" sz="4400" dirty="0">
                <a:latin typeface="Open Sans"/>
                <a:ea typeface="Open Sans"/>
                <a:cs typeface="Open Sans"/>
                <a:sym typeface="Open Sans"/>
              </a:rPr>
              <a:t>[Place your chart to the left]</a:t>
            </a:r>
            <a:endParaRPr sz="4400" dirty="0">
              <a:latin typeface="Open Sans"/>
              <a:ea typeface="Open Sans"/>
              <a:cs typeface="Open Sans"/>
              <a:sym typeface="Open Sans"/>
            </a:endParaRPr>
          </a:p>
          <a:p>
            <a:pPr marL="0" lvl="0" indent="0" algn="l" rtl="0">
              <a:spcBef>
                <a:spcPts val="6100"/>
              </a:spcBef>
              <a:spcAft>
                <a:spcPts val="0"/>
              </a:spcAft>
              <a:buNone/>
            </a:pPr>
            <a:r>
              <a:rPr lang="en" sz="4400" b="1" dirty="0">
                <a:latin typeface="Open Sans"/>
                <a:ea typeface="Open Sans"/>
                <a:cs typeface="Open Sans"/>
                <a:sym typeface="Open Sans"/>
              </a:rPr>
              <a:t>What would the BURN UP charts look like for Sprints 1-6?</a:t>
            </a:r>
            <a:endParaRPr sz="44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400" dirty="0">
                <a:latin typeface="Open Sans"/>
                <a:ea typeface="Open Sans"/>
                <a:cs typeface="Open Sans"/>
                <a:sym typeface="Open Sans"/>
              </a:rPr>
              <a:t>[Place your chart to the left]</a:t>
            </a:r>
            <a:endParaRPr sz="4400" b="1" dirty="0">
              <a:latin typeface="Open Sans"/>
              <a:ea typeface="Open Sans"/>
              <a:cs typeface="Open Sans"/>
              <a:sym typeface="Open Sans"/>
            </a:endParaRPr>
          </a:p>
          <a:p>
            <a:pPr marL="0" lvl="0" indent="0" algn="l" rtl="0">
              <a:spcBef>
                <a:spcPts val="6100"/>
              </a:spcBef>
              <a:spcAft>
                <a:spcPts val="0"/>
              </a:spcAft>
              <a:buNone/>
            </a:pPr>
            <a:r>
              <a:rPr lang="en" sz="4400" b="1" dirty="0">
                <a:latin typeface="Open Sans"/>
                <a:ea typeface="Open Sans"/>
                <a:cs typeface="Open Sans"/>
                <a:sym typeface="Open Sans"/>
              </a:rPr>
              <a:t>Was the Team able to complete all the work in the backlog or did you have to adjust what could be delivered? How would you tell this to Management and justify your answer.</a:t>
            </a:r>
            <a:endParaRPr sz="44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a:buNone/>
            </a:pPr>
            <a:r>
              <a:rPr lang="en" sz="4400" b="1" dirty="0">
                <a:latin typeface="Open Sans"/>
                <a:ea typeface="Open Sans"/>
                <a:cs typeface="Open Sans"/>
                <a:sym typeface="Open Sans"/>
              </a:rPr>
              <a:t>[</a:t>
            </a:r>
            <a:r>
              <a:rPr lang="en" sz="4400" b="1" dirty="0">
                <a:solidFill>
                  <a:srgbClr val="0070C0"/>
                </a:solidFill>
                <a:latin typeface="Open Sans"/>
                <a:ea typeface="Open Sans"/>
                <a:cs typeface="Open Sans"/>
                <a:sym typeface="Open Sans"/>
              </a:rPr>
              <a:t>There was a slight delay due to the recent 3 major changes. The cyber security reprioritization had a huge impact. </a:t>
            </a:r>
            <a:br>
              <a:rPr lang="en" sz="4400" b="1" dirty="0">
                <a:solidFill>
                  <a:srgbClr val="0070C0"/>
                </a:solidFill>
                <a:latin typeface="Open Sans"/>
                <a:ea typeface="Open Sans"/>
                <a:cs typeface="Open Sans"/>
                <a:sym typeface="Open Sans"/>
              </a:rPr>
            </a:br>
            <a:r>
              <a:rPr lang="en" sz="4400" b="1" dirty="0">
                <a:solidFill>
                  <a:srgbClr val="0070C0"/>
                </a:solidFill>
                <a:latin typeface="Open Sans"/>
                <a:ea typeface="Open Sans"/>
                <a:cs typeface="Open Sans"/>
                <a:sym typeface="Open Sans"/>
              </a:rPr>
              <a:t>1. Cyber Security Risk </a:t>
            </a:r>
            <a:br>
              <a:rPr lang="en" sz="4400" b="1" dirty="0">
                <a:solidFill>
                  <a:srgbClr val="0070C0"/>
                </a:solidFill>
                <a:latin typeface="Open Sans"/>
                <a:ea typeface="Open Sans"/>
                <a:cs typeface="Open Sans"/>
                <a:sym typeface="Open Sans"/>
              </a:rPr>
            </a:br>
            <a:r>
              <a:rPr lang="en" sz="4400" b="1" dirty="0">
                <a:solidFill>
                  <a:srgbClr val="0070C0"/>
                </a:solidFill>
                <a:latin typeface="Open Sans"/>
                <a:ea typeface="Open Sans"/>
                <a:cs typeface="Open Sans"/>
                <a:sym typeface="Open Sans"/>
              </a:rPr>
              <a:t>2. UX/Usability Related upgrades </a:t>
            </a:r>
            <a:br>
              <a:rPr lang="en" sz="4400" b="1" dirty="0">
                <a:solidFill>
                  <a:srgbClr val="0070C0"/>
                </a:solidFill>
                <a:latin typeface="Open Sans"/>
                <a:ea typeface="Open Sans"/>
                <a:cs typeface="Open Sans"/>
                <a:sym typeface="Open Sans"/>
              </a:rPr>
            </a:br>
            <a:r>
              <a:rPr lang="en" sz="4400" b="1" dirty="0">
                <a:solidFill>
                  <a:srgbClr val="0070C0"/>
                </a:solidFill>
                <a:latin typeface="Open Sans"/>
                <a:ea typeface="Open Sans"/>
                <a:cs typeface="Open Sans"/>
                <a:sym typeface="Open Sans"/>
              </a:rPr>
              <a:t>3. Global Pandemic that reuqires marketing &amp; sales strategies.]</a:t>
            </a:r>
            <a:endParaRPr sz="4400" b="1" dirty="0">
              <a:solidFill>
                <a:srgbClr val="0070C0"/>
              </a:solidFill>
              <a:latin typeface="Open Sans"/>
              <a:ea typeface="Open Sans"/>
              <a:cs typeface="Open Sans"/>
              <a:sym typeface="Open Sans"/>
            </a:endParaRPr>
          </a:p>
        </p:txBody>
      </p:sp>
      <p:sp>
        <p:nvSpPr>
          <p:cNvPr id="177" name="Google Shape;177;p26"/>
          <p:cNvSpPr/>
          <p:nvPr/>
        </p:nvSpPr>
        <p:spPr>
          <a:xfrm>
            <a:off x="19225000" y="1734125"/>
            <a:ext cx="11307300" cy="84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Open Sans"/>
                <a:ea typeface="Open Sans"/>
                <a:cs typeface="Open Sans"/>
                <a:sym typeface="Open Sans"/>
              </a:rPr>
              <a:t>Place Burn Down Chart for Sprint 6 Here</a:t>
            </a:r>
            <a:endParaRPr sz="4000" dirty="0">
              <a:latin typeface="Open Sans"/>
              <a:ea typeface="Open Sans"/>
              <a:cs typeface="Open Sans"/>
              <a:sym typeface="Open Sans"/>
            </a:endParaRPr>
          </a:p>
        </p:txBody>
      </p:sp>
      <p:sp>
        <p:nvSpPr>
          <p:cNvPr id="178" name="Google Shape;178;p26"/>
          <p:cNvSpPr/>
          <p:nvPr/>
        </p:nvSpPr>
        <p:spPr>
          <a:xfrm>
            <a:off x="19225000" y="11431225"/>
            <a:ext cx="11307300" cy="84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Open Sans"/>
                <a:ea typeface="Open Sans"/>
                <a:cs typeface="Open Sans"/>
                <a:sym typeface="Open Sans"/>
              </a:rPr>
              <a:t>Place Burn Up Chart for Sprint 6 Here</a:t>
            </a:r>
            <a:endParaRPr sz="4000">
              <a:latin typeface="Open Sans"/>
              <a:ea typeface="Open Sans"/>
              <a:cs typeface="Open Sans"/>
              <a:sym typeface="Open Sans"/>
            </a:endParaRPr>
          </a:p>
        </p:txBody>
      </p:sp>
      <p:pic>
        <p:nvPicPr>
          <p:cNvPr id="3" name="Picture 2">
            <a:extLst>
              <a:ext uri="{FF2B5EF4-FFF2-40B4-BE49-F238E27FC236}">
                <a16:creationId xmlns:a16="http://schemas.microsoft.com/office/drawing/2014/main" id="{82EF9208-3039-42EE-9B67-41A83CBCD32F}"/>
              </a:ext>
            </a:extLst>
          </p:cNvPr>
          <p:cNvPicPr>
            <a:picLocks noChangeAspect="1"/>
          </p:cNvPicPr>
          <p:nvPr/>
        </p:nvPicPr>
        <p:blipFill>
          <a:blip r:embed="rId3"/>
          <a:srcRect/>
          <a:stretch/>
        </p:blipFill>
        <p:spPr>
          <a:xfrm>
            <a:off x="19221983" y="1734113"/>
            <a:ext cx="11310318" cy="8461199"/>
          </a:xfrm>
          <a:prstGeom prst="rect">
            <a:avLst/>
          </a:prstGeom>
        </p:spPr>
      </p:pic>
      <p:pic>
        <p:nvPicPr>
          <p:cNvPr id="5" name="Picture 4">
            <a:extLst>
              <a:ext uri="{FF2B5EF4-FFF2-40B4-BE49-F238E27FC236}">
                <a16:creationId xmlns:a16="http://schemas.microsoft.com/office/drawing/2014/main" id="{CA0D3F17-C22B-4B7A-9702-2A15E9E13375}"/>
              </a:ext>
            </a:extLst>
          </p:cNvPr>
          <p:cNvPicPr>
            <a:picLocks noChangeAspect="1"/>
          </p:cNvPicPr>
          <p:nvPr/>
        </p:nvPicPr>
        <p:blipFill>
          <a:blip r:embed="rId4"/>
          <a:srcRect/>
          <a:stretch/>
        </p:blipFill>
        <p:spPr>
          <a:xfrm>
            <a:off x="19225000" y="11431212"/>
            <a:ext cx="11310318" cy="84611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 sz="9600" dirty="0"/>
              <a:t>Udacians</a:t>
            </a:r>
            <a:endParaRPr sz="9600" dirty="0"/>
          </a:p>
        </p:txBody>
      </p:sp>
      <p:sp>
        <p:nvSpPr>
          <p:cNvPr id="184" name="Google Shape;184;p27"/>
          <p:cNvSpPr txBox="1">
            <a:spLocks noGrp="1"/>
          </p:cNvSpPr>
          <p:nvPr>
            <p:ph type="ctrTitle" idx="4294967295"/>
          </p:nvPr>
        </p:nvSpPr>
        <p:spPr>
          <a:xfrm>
            <a:off x="5837050" y="914400"/>
            <a:ext cx="11195700" cy="44961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9000" u="sng" dirty="0"/>
              <a:t>Sprint 6 Name</a:t>
            </a:r>
            <a:endParaRPr sz="9000" u="sng" dirty="0"/>
          </a:p>
          <a:p>
            <a:pPr marL="0" lvl="0" indent="0" algn="l" rtl="0">
              <a:spcBef>
                <a:spcPts val="0"/>
              </a:spcBef>
              <a:spcAft>
                <a:spcPts val="0"/>
              </a:spcAft>
              <a:buNone/>
            </a:pPr>
            <a:r>
              <a:rPr lang="en" sz="9000" u="sng" dirty="0"/>
              <a:t>“ Let’s Go B.O.G.O!           “</a:t>
            </a:r>
            <a:endParaRPr sz="9000" u="sng" dirty="0"/>
          </a:p>
        </p:txBody>
      </p:sp>
      <p:sp>
        <p:nvSpPr>
          <p:cNvPr id="185" name="Google Shape;185;p27"/>
          <p:cNvSpPr txBox="1">
            <a:spLocks noGrp="1"/>
          </p:cNvSpPr>
          <p:nvPr>
            <p:ph type="ctrTitle" idx="4294967295"/>
          </p:nvPr>
        </p:nvSpPr>
        <p:spPr>
          <a:xfrm>
            <a:off x="5868275" y="5410500"/>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t>User Stories in Sprint 6</a:t>
            </a:r>
            <a:endParaRPr sz="9000" u="sng" dirty="0"/>
          </a:p>
          <a:p>
            <a:pPr marL="0" lvl="0" indent="0" algn="l" rtl="0">
              <a:spcBef>
                <a:spcPts val="0"/>
              </a:spcBef>
              <a:spcAft>
                <a:spcPts val="0"/>
              </a:spcAft>
              <a:buClr>
                <a:schemeClr val="dk1"/>
              </a:buClr>
              <a:buSzPts val="1100"/>
              <a:buFont typeface="Arial"/>
              <a:buNone/>
            </a:pPr>
            <a:r>
              <a:rPr lang="en" sz="4500" dirty="0"/>
              <a:t>1. Story # 14 with 5 points</a:t>
            </a:r>
            <a:endParaRPr sz="4500" dirty="0"/>
          </a:p>
          <a:p>
            <a:pPr marL="0" lvl="0" indent="0" algn="l" rtl="0">
              <a:spcBef>
                <a:spcPts val="0"/>
              </a:spcBef>
              <a:spcAft>
                <a:spcPts val="0"/>
              </a:spcAft>
              <a:buClr>
                <a:schemeClr val="dk1"/>
              </a:buClr>
              <a:buSzPts val="1100"/>
              <a:buFont typeface="Arial"/>
              <a:buNone/>
            </a:pPr>
            <a:r>
              <a:rPr lang="en" sz="4500" dirty="0"/>
              <a:t>2. Story # 18 with 13 points</a:t>
            </a:r>
            <a:endParaRPr sz="4500" dirty="0"/>
          </a:p>
          <a:p>
            <a:pPr marL="0" lvl="0" indent="0" algn="l" rtl="0">
              <a:spcBef>
                <a:spcPts val="0"/>
              </a:spcBef>
              <a:spcAft>
                <a:spcPts val="0"/>
              </a:spcAft>
              <a:buClr>
                <a:schemeClr val="dk1"/>
              </a:buClr>
              <a:buSzPts val="1100"/>
              <a:buFont typeface="Arial"/>
              <a:buNone/>
            </a:pPr>
            <a:r>
              <a:rPr lang="en" sz="4500" dirty="0"/>
              <a:t>3</a:t>
            </a:r>
            <a:r>
              <a:rPr lang="en" sz="4500"/>
              <a:t>. Story </a:t>
            </a:r>
            <a:r>
              <a:rPr lang="en" sz="4500" dirty="0"/>
              <a:t># 23 with 5 points </a:t>
            </a:r>
            <a:br>
              <a:rPr lang="en" sz="4500" dirty="0"/>
            </a:br>
            <a:br>
              <a:rPr lang="en" sz="4500" dirty="0"/>
            </a:br>
            <a:r>
              <a:rPr lang="en" sz="4500" dirty="0"/>
              <a:t>Total Sprint 6 Points: 23</a:t>
            </a:r>
            <a:endParaRPr sz="9000" u="sng" dirty="0"/>
          </a:p>
        </p:txBody>
      </p:sp>
      <p:sp>
        <p:nvSpPr>
          <p:cNvPr id="186" name="Google Shape;186;p27"/>
          <p:cNvSpPr txBox="1">
            <a:spLocks noGrp="1"/>
          </p:cNvSpPr>
          <p:nvPr>
            <p:ph type="ctrTitle" idx="4294967295"/>
          </p:nvPr>
        </p:nvSpPr>
        <p:spPr>
          <a:xfrm>
            <a:off x="6192525" y="16217150"/>
            <a:ext cx="25811400" cy="417397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 sz="5400" dirty="0"/>
              <a:t>Narrative </a:t>
            </a:r>
            <a:r>
              <a:rPr lang="en" sz="5400" dirty="0">
                <a:solidFill>
                  <a:srgbClr val="0070C0"/>
                </a:solidFill>
              </a:rPr>
              <a:t>Due to global pandemic there was a sudden need to sell some of the stocks &amp; a sales /marketing strategy has to be implemented</a:t>
            </a:r>
            <a:endParaRPr sz="5400" dirty="0">
              <a:solidFill>
                <a:srgbClr val="0070C0"/>
              </a:solidFill>
            </a:endParaRPr>
          </a:p>
          <a:p>
            <a:pPr marL="0" lvl="0" indent="0" algn="l" rtl="0">
              <a:spcBef>
                <a:spcPts val="0"/>
              </a:spcBef>
              <a:spcAft>
                <a:spcPts val="0"/>
              </a:spcAft>
              <a:buNone/>
            </a:pPr>
            <a:r>
              <a:rPr lang="en" sz="5400" dirty="0"/>
              <a:t>Results  </a:t>
            </a:r>
            <a:r>
              <a:rPr lang="en" sz="5400" dirty="0">
                <a:solidFill>
                  <a:srgbClr val="0070C0"/>
                </a:solidFill>
              </a:rPr>
              <a:t>The necessary tasks were done. It did have an effect of not finishing all user stories after this sprint.</a:t>
            </a:r>
            <a:endParaRPr sz="5400" dirty="0">
              <a:solidFill>
                <a:srgbClr val="0070C0"/>
              </a:solidFill>
            </a:endParaRPr>
          </a:p>
          <a:p>
            <a:pPr marL="0" lvl="0" indent="0" algn="l" rtl="0">
              <a:spcBef>
                <a:spcPts val="0"/>
              </a:spcBef>
              <a:spcAft>
                <a:spcPts val="0"/>
              </a:spcAft>
              <a:buNone/>
            </a:pPr>
            <a:r>
              <a:rPr lang="en" sz="5400" dirty="0"/>
              <a:t>Learnings </a:t>
            </a:r>
            <a:r>
              <a:rPr lang="en" sz="5400" dirty="0">
                <a:solidFill>
                  <a:srgbClr val="0070C0"/>
                </a:solidFill>
              </a:rPr>
              <a:t>COVID-19 was totally unexpected. It placed the entire team’s resources &amp; priorities.</a:t>
            </a:r>
            <a:endParaRPr sz="5400" dirty="0">
              <a:solidFill>
                <a:srgbClr val="0070C0"/>
              </a:solidFill>
            </a:endParaRPr>
          </a:p>
          <a:p>
            <a:pPr marL="0" lvl="0" indent="0" algn="l" rtl="0">
              <a:spcBef>
                <a:spcPts val="0"/>
              </a:spcBef>
              <a:spcAft>
                <a:spcPts val="0"/>
              </a:spcAft>
              <a:buNone/>
            </a:pPr>
            <a:r>
              <a:rPr lang="en" sz="5400" dirty="0"/>
              <a:t>Risks </a:t>
            </a:r>
            <a:r>
              <a:rPr lang="en" sz="5400" dirty="0">
                <a:solidFill>
                  <a:srgbClr val="0070C0"/>
                </a:solidFill>
              </a:rPr>
              <a:t>This sprint affects the upcoming results since a pandemic was totally unexpected.</a:t>
            </a:r>
            <a:endParaRPr sz="5400" dirty="0">
              <a:solidFill>
                <a:srgbClr val="0070C0"/>
              </a:solidFill>
            </a:endParaRPr>
          </a:p>
        </p:txBody>
      </p:sp>
      <p:sp>
        <p:nvSpPr>
          <p:cNvPr id="187" name="Google Shape;187;p27"/>
          <p:cNvSpPr txBox="1">
            <a:spLocks noGrp="1"/>
          </p:cNvSpPr>
          <p:nvPr>
            <p:ph type="ctrTitle" idx="4294967295"/>
          </p:nvPr>
        </p:nvSpPr>
        <p:spPr>
          <a:xfrm>
            <a:off x="18509850" y="8459850"/>
            <a:ext cx="12459300" cy="67467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6800" dirty="0"/>
              <a:t>Place Sprint 6 Burn Down Chart Here</a:t>
            </a:r>
            <a:endParaRPr sz="2300" dirty="0"/>
          </a:p>
        </p:txBody>
      </p:sp>
      <p:sp>
        <p:nvSpPr>
          <p:cNvPr id="188" name="Google Shape;188;p27"/>
          <p:cNvSpPr txBox="1">
            <a:spLocks noGrp="1"/>
          </p:cNvSpPr>
          <p:nvPr>
            <p:ph type="ctrTitle" idx="4294967295"/>
          </p:nvPr>
        </p:nvSpPr>
        <p:spPr>
          <a:xfrm>
            <a:off x="18509850" y="809350"/>
            <a:ext cx="12459300" cy="67467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Clr>
                <a:schemeClr val="dk1"/>
              </a:buClr>
              <a:buSzPts val="1100"/>
              <a:buFont typeface="Arial"/>
              <a:buNone/>
            </a:pPr>
            <a:r>
              <a:rPr lang="en" sz="6800" dirty="0"/>
              <a:t>Place Sprint 6 Burn UP Chart Here</a:t>
            </a:r>
            <a:endParaRPr sz="9600" dirty="0"/>
          </a:p>
        </p:txBody>
      </p:sp>
      <p:sp>
        <p:nvSpPr>
          <p:cNvPr id="189" name="Google Shape;189;p27"/>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6 DEMO of Working Product</a:t>
            </a:r>
            <a:endParaRPr sz="3100"/>
          </a:p>
        </p:txBody>
      </p:sp>
      <p:pic>
        <p:nvPicPr>
          <p:cNvPr id="3" name="Picture 2">
            <a:extLst>
              <a:ext uri="{FF2B5EF4-FFF2-40B4-BE49-F238E27FC236}">
                <a16:creationId xmlns:a16="http://schemas.microsoft.com/office/drawing/2014/main" id="{C633CAC7-597F-48FA-BA3F-3D77D1F6223D}"/>
              </a:ext>
            </a:extLst>
          </p:cNvPr>
          <p:cNvPicPr>
            <a:picLocks noChangeAspect="1"/>
          </p:cNvPicPr>
          <p:nvPr/>
        </p:nvPicPr>
        <p:blipFill>
          <a:blip r:embed="rId3"/>
          <a:srcRect/>
          <a:stretch/>
        </p:blipFill>
        <p:spPr>
          <a:xfrm>
            <a:off x="18623811" y="921434"/>
            <a:ext cx="13142941" cy="6893602"/>
          </a:xfrm>
          <a:prstGeom prst="rect">
            <a:avLst/>
          </a:prstGeom>
        </p:spPr>
      </p:pic>
      <p:pic>
        <p:nvPicPr>
          <p:cNvPr id="5" name="Picture 4">
            <a:extLst>
              <a:ext uri="{FF2B5EF4-FFF2-40B4-BE49-F238E27FC236}">
                <a16:creationId xmlns:a16="http://schemas.microsoft.com/office/drawing/2014/main" id="{828CBD70-93FE-4D8C-9871-07697601D529}"/>
              </a:ext>
            </a:extLst>
          </p:cNvPr>
          <p:cNvPicPr>
            <a:picLocks noChangeAspect="1"/>
          </p:cNvPicPr>
          <p:nvPr/>
        </p:nvPicPr>
        <p:blipFill>
          <a:blip r:embed="rId4"/>
          <a:srcRect/>
          <a:stretch/>
        </p:blipFill>
        <p:spPr>
          <a:xfrm>
            <a:off x="18509850" y="8383397"/>
            <a:ext cx="12859909" cy="6746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ctrTitle" idx="4294967295"/>
          </p:nvPr>
        </p:nvSpPr>
        <p:spPr>
          <a:xfrm>
            <a:off x="789475" y="734275"/>
            <a:ext cx="30674400" cy="1506188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BVIR for Management Questions</a:t>
            </a:r>
            <a:r>
              <a:rPr lang="en" sz="4800" b="1"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0"/>
              </a:spcBef>
              <a:spcAft>
                <a:spcPts val="0"/>
              </a:spcAft>
              <a:buNone/>
            </a:pPr>
            <a:endParaRPr sz="44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400" b="1" dirty="0">
                <a:solidFill>
                  <a:schemeClr val="dk2"/>
                </a:solidFill>
                <a:latin typeface="Open Sans"/>
                <a:ea typeface="Open Sans"/>
                <a:cs typeface="Open Sans"/>
                <a:sym typeface="Open Sans"/>
              </a:rPr>
              <a:t>Which charts would you want to include in the BVIR that Management would need and why?</a:t>
            </a:r>
            <a:r>
              <a:rPr lang="en" sz="4400" dirty="0">
                <a:solidFill>
                  <a:schemeClr val="dk2"/>
                </a:solidFill>
                <a:latin typeface="Open Sans"/>
                <a:ea typeface="Open Sans"/>
                <a:cs typeface="Open Sans"/>
                <a:sym typeface="Open Sans"/>
              </a:rPr>
              <a:t> </a:t>
            </a:r>
            <a:endParaRPr sz="44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400" dirty="0">
                <a:solidFill>
                  <a:schemeClr val="dk2"/>
                </a:solidFill>
                <a:latin typeface="Open Sans"/>
                <a:ea typeface="Open Sans"/>
                <a:cs typeface="Open Sans"/>
                <a:sym typeface="Open Sans"/>
              </a:rPr>
              <a:t>Move the Orange boxes to the correct column below</a:t>
            </a:r>
            <a:endParaRPr sz="44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400" dirty="0">
                <a:solidFill>
                  <a:srgbClr val="0070C0"/>
                </a:solidFill>
                <a:latin typeface="Open Sans"/>
                <a:ea typeface="Open Sans"/>
                <a:cs typeface="Open Sans"/>
                <a:sym typeface="Open Sans"/>
              </a:rPr>
              <a:t>[I have nothing to hide to management. Both charts would indicate that my team has missed 9 story points. We did have 105 cumulative story points comitted. </a:t>
            </a:r>
            <a:br>
              <a:rPr lang="en" sz="4400" dirty="0">
                <a:solidFill>
                  <a:srgbClr val="0070C0"/>
                </a:solidFill>
                <a:latin typeface="Open Sans"/>
                <a:ea typeface="Open Sans"/>
                <a:cs typeface="Open Sans"/>
                <a:sym typeface="Open Sans"/>
              </a:rPr>
            </a:br>
            <a:r>
              <a:rPr lang="en" sz="4400" dirty="0">
                <a:solidFill>
                  <a:srgbClr val="0070C0"/>
                </a:solidFill>
                <a:latin typeface="Open Sans"/>
                <a:ea typeface="Open Sans"/>
                <a:cs typeface="Open Sans"/>
                <a:sym typeface="Open Sans"/>
              </a:rPr>
              <a:t>As a ‘Udacity Certified’ Product Owner, Sprints 4 to 6 has ‘disrupted’ the flow that our team had during Sprints 1 to 3.  </a:t>
            </a:r>
            <a:br>
              <a:rPr lang="en" sz="4400" dirty="0">
                <a:solidFill>
                  <a:srgbClr val="0070C0"/>
                </a:solidFill>
                <a:latin typeface="Open Sans"/>
                <a:ea typeface="Open Sans"/>
                <a:cs typeface="Open Sans"/>
                <a:sym typeface="Open Sans"/>
              </a:rPr>
            </a:br>
            <a:r>
              <a:rPr lang="en" sz="4400" dirty="0">
                <a:solidFill>
                  <a:srgbClr val="0070C0"/>
                </a:solidFill>
                <a:latin typeface="Open Sans"/>
                <a:ea typeface="Open Sans"/>
                <a:cs typeface="Open Sans"/>
                <a:sym typeface="Open Sans"/>
              </a:rPr>
              <a:t> Sprint 4 was focused on the needs &amp; issues with SAM, our INFOSEC guy and Debbie, our developer. Sam definitely would need the help of a coder. </a:t>
            </a:r>
            <a:br>
              <a:rPr lang="en" sz="4400" dirty="0">
                <a:solidFill>
                  <a:srgbClr val="0070C0"/>
                </a:solidFill>
                <a:latin typeface="Open Sans"/>
                <a:ea typeface="Open Sans"/>
                <a:cs typeface="Open Sans"/>
                <a:sym typeface="Open Sans"/>
              </a:rPr>
            </a:br>
            <a:r>
              <a:rPr lang="en" sz="4400" dirty="0">
                <a:solidFill>
                  <a:srgbClr val="0070C0"/>
                </a:solidFill>
                <a:latin typeface="Open Sans"/>
                <a:ea typeface="Open Sans"/>
                <a:cs typeface="Open Sans"/>
                <a:sym typeface="Open Sans"/>
              </a:rPr>
              <a:t>  </a:t>
            </a:r>
            <a:br>
              <a:rPr lang="en" sz="4400" dirty="0">
                <a:solidFill>
                  <a:srgbClr val="0070C0"/>
                </a:solidFill>
                <a:latin typeface="Open Sans"/>
                <a:ea typeface="Open Sans"/>
                <a:cs typeface="Open Sans"/>
                <a:sym typeface="Open Sans"/>
              </a:rPr>
            </a:br>
            <a:r>
              <a:rPr lang="en" sz="4400" dirty="0">
                <a:solidFill>
                  <a:srgbClr val="0070C0"/>
                </a:solidFill>
                <a:latin typeface="Open Sans"/>
                <a:ea typeface="Open Sans"/>
                <a:cs typeface="Open Sans"/>
                <a:sym typeface="Open Sans"/>
              </a:rPr>
              <a:t>Sprint 5 , Edith, which is also a stakeholder/customer, has some serious Usability issues. The issues she had was given priority 1 together with very similar user stories such as: ‘SALLY the side admin who wants to create CSR accounts, Victor the site visitor who wants to add software to purchase and last but not the leats, Debbie’s need to have the right software installed so she can deliver high value products to customers.</a:t>
            </a:r>
            <a:br>
              <a:rPr lang="en" sz="4400" dirty="0">
                <a:solidFill>
                  <a:srgbClr val="0070C0"/>
                </a:solidFill>
                <a:latin typeface="Open Sans"/>
                <a:ea typeface="Open Sans"/>
                <a:cs typeface="Open Sans"/>
                <a:sym typeface="Open Sans"/>
              </a:rPr>
            </a:br>
            <a:r>
              <a:rPr lang="en" sz="4400" dirty="0">
                <a:solidFill>
                  <a:srgbClr val="0070C0"/>
                </a:solidFill>
                <a:latin typeface="Open Sans"/>
                <a:ea typeface="Open Sans"/>
                <a:cs typeface="Open Sans"/>
                <a:sym typeface="Open Sans"/>
              </a:rPr>
              <a:t>  In Sprint 6, COVID-19 just took a toll on everyone. It was totally unxecpted and our ENTIRE TEAM had to shift to ‘semi permanent’ remote in less than 48 hours. This itself, plus the logistical and ‘pyschological aspects’ of COVID slowed our team a bit. Then our B.O.G.O. promo has to be the main priority.   We had to reprioritize everything and make them priority 1 so that we could move on to the next sprint.]</a:t>
            </a:r>
            <a:endParaRPr sz="4400" dirty="0">
              <a:solidFill>
                <a:srgbClr val="0070C0"/>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cxnSp>
        <p:nvCxnSpPr>
          <p:cNvPr id="195" name="Google Shape;195;p28"/>
          <p:cNvCxnSpPr>
            <a:cxnSpLocks/>
            <a:stCxn id="194" idx="2"/>
          </p:cNvCxnSpPr>
          <p:nvPr/>
        </p:nvCxnSpPr>
        <p:spPr>
          <a:xfrm>
            <a:off x="16126675" y="15796155"/>
            <a:ext cx="64200" cy="5225020"/>
          </a:xfrm>
          <a:prstGeom prst="straightConnector1">
            <a:avLst/>
          </a:prstGeom>
          <a:noFill/>
          <a:ln w="9525" cap="flat" cmpd="sng">
            <a:solidFill>
              <a:schemeClr val="dk2"/>
            </a:solidFill>
            <a:prstDash val="solid"/>
            <a:round/>
            <a:headEnd type="none" w="med" len="med"/>
            <a:tailEnd type="none" w="med" len="med"/>
          </a:ln>
        </p:spPr>
      </p:cxnSp>
      <p:sp>
        <p:nvSpPr>
          <p:cNvPr id="196" name="Google Shape;196;p28"/>
          <p:cNvSpPr txBox="1"/>
          <p:nvPr/>
        </p:nvSpPr>
        <p:spPr>
          <a:xfrm>
            <a:off x="3426985" y="16430540"/>
            <a:ext cx="3965700" cy="14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dirty="0">
                <a:latin typeface="Open Sans"/>
                <a:ea typeface="Open Sans"/>
                <a:cs typeface="Open Sans"/>
                <a:sym typeface="Open Sans"/>
              </a:rPr>
              <a:t>Included</a:t>
            </a:r>
            <a:endParaRPr sz="6000" dirty="0">
              <a:latin typeface="Open Sans"/>
              <a:ea typeface="Open Sans"/>
              <a:cs typeface="Open Sans"/>
              <a:sym typeface="Open Sans"/>
            </a:endParaRPr>
          </a:p>
        </p:txBody>
      </p:sp>
      <p:sp>
        <p:nvSpPr>
          <p:cNvPr id="197" name="Google Shape;197;p28"/>
          <p:cNvSpPr txBox="1"/>
          <p:nvPr/>
        </p:nvSpPr>
        <p:spPr>
          <a:xfrm>
            <a:off x="18296275" y="16661580"/>
            <a:ext cx="6235200" cy="14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dirty="0">
                <a:latin typeface="Open Sans"/>
                <a:ea typeface="Open Sans"/>
                <a:cs typeface="Open Sans"/>
                <a:sym typeface="Open Sans"/>
              </a:rPr>
              <a:t>Not included</a:t>
            </a:r>
            <a:endParaRPr sz="6000" dirty="0">
              <a:latin typeface="Open Sans"/>
              <a:ea typeface="Open Sans"/>
              <a:cs typeface="Open Sans"/>
              <a:sym typeface="Open Sans"/>
            </a:endParaRPr>
          </a:p>
          <a:p>
            <a:pPr marL="0" lvl="0" indent="0" algn="l" rtl="0">
              <a:spcBef>
                <a:spcPts val="0"/>
              </a:spcBef>
              <a:spcAft>
                <a:spcPts val="0"/>
              </a:spcAft>
              <a:buNone/>
            </a:pPr>
            <a:endParaRPr sz="6000" dirty="0">
              <a:latin typeface="Open Sans"/>
              <a:ea typeface="Open Sans"/>
              <a:cs typeface="Open Sans"/>
              <a:sym typeface="Open Sans"/>
            </a:endParaRPr>
          </a:p>
        </p:txBody>
      </p:sp>
      <p:sp>
        <p:nvSpPr>
          <p:cNvPr id="198" name="Google Shape;198;p28"/>
          <p:cNvSpPr txBox="1"/>
          <p:nvPr/>
        </p:nvSpPr>
        <p:spPr>
          <a:xfrm>
            <a:off x="3426985" y="18261225"/>
            <a:ext cx="69774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solidFill>
                  <a:schemeClr val="dk2"/>
                </a:solidFill>
                <a:latin typeface="Open Sans"/>
                <a:ea typeface="Open Sans"/>
                <a:cs typeface="Open Sans"/>
                <a:sym typeface="Open Sans"/>
              </a:rPr>
              <a:t>Burn Down Charts</a:t>
            </a:r>
            <a:endParaRPr sz="6000" dirty="0">
              <a:latin typeface="Open Sans"/>
              <a:ea typeface="Open Sans"/>
              <a:cs typeface="Open Sans"/>
              <a:sym typeface="Open Sans"/>
            </a:endParaRPr>
          </a:p>
        </p:txBody>
      </p:sp>
      <p:sp>
        <p:nvSpPr>
          <p:cNvPr id="199" name="Google Shape;199;p28"/>
          <p:cNvSpPr txBox="1"/>
          <p:nvPr/>
        </p:nvSpPr>
        <p:spPr>
          <a:xfrm>
            <a:off x="3426985" y="19948675"/>
            <a:ext cx="69774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solidFill>
                  <a:schemeClr val="dk2"/>
                </a:solidFill>
                <a:latin typeface="Open Sans"/>
                <a:ea typeface="Open Sans"/>
                <a:cs typeface="Open Sans"/>
                <a:sym typeface="Open Sans"/>
              </a:rPr>
              <a:t>Burn Up Charts</a:t>
            </a:r>
            <a:endParaRPr sz="6000" dirty="0">
              <a:latin typeface="Open Sans"/>
              <a:ea typeface="Open Sans"/>
              <a:cs typeface="Open Sans"/>
              <a:sym typeface="Open Sans"/>
            </a:endParaRPr>
          </a:p>
        </p:txBody>
      </p:sp>
      <p:sp>
        <p:nvSpPr>
          <p:cNvPr id="200" name="Google Shape;200;p28"/>
          <p:cNvSpPr txBox="1"/>
          <p:nvPr/>
        </p:nvSpPr>
        <p:spPr>
          <a:xfrm>
            <a:off x="18296275" y="18756965"/>
            <a:ext cx="103401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solidFill>
                  <a:schemeClr val="dk2"/>
                </a:solidFill>
                <a:latin typeface="Open Sans"/>
                <a:ea typeface="Open Sans"/>
                <a:cs typeface="Open Sans"/>
                <a:sym typeface="Open Sans"/>
              </a:rPr>
              <a:t>Committed vs. Delivered Chart</a:t>
            </a:r>
            <a:endParaRPr sz="6000" dirty="0">
              <a:latin typeface="Open Sans"/>
              <a:ea typeface="Open Sans"/>
              <a:cs typeface="Open Sans"/>
              <a:sym typeface="Open Sans"/>
            </a:endParaRPr>
          </a:p>
        </p:txBody>
      </p:sp>
      <p:sp>
        <p:nvSpPr>
          <p:cNvPr id="201" name="Google Shape;201;p28"/>
          <p:cNvSpPr txBox="1"/>
          <p:nvPr/>
        </p:nvSpPr>
        <p:spPr>
          <a:xfrm>
            <a:off x="18296275" y="20463850"/>
            <a:ext cx="103401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solidFill>
                  <a:schemeClr val="dk2"/>
                </a:solidFill>
                <a:latin typeface="Open Sans"/>
                <a:ea typeface="Open Sans"/>
                <a:cs typeface="Open Sans"/>
                <a:sym typeface="Open Sans"/>
              </a:rPr>
              <a:t>Story Point Cost per Team</a:t>
            </a:r>
            <a:endParaRPr sz="4800" dirty="0">
              <a:solidFill>
                <a:schemeClr val="dk2"/>
              </a:solidFill>
              <a:latin typeface="Open Sans"/>
              <a:ea typeface="Open Sans"/>
              <a:cs typeface="Open Sans"/>
              <a:sym typeface="Open Sans"/>
            </a:endParaRPr>
          </a:p>
          <a:p>
            <a:pPr marL="457200" lvl="0" indent="0" algn="ctr" rtl="0">
              <a:spcBef>
                <a:spcPts val="0"/>
              </a:spcBef>
              <a:spcAft>
                <a:spcPts val="0"/>
              </a:spcAft>
              <a:buNone/>
            </a:pPr>
            <a:endParaRPr sz="4800" dirty="0">
              <a:solidFill>
                <a:schemeClr val="dk2"/>
              </a:solidFill>
              <a:latin typeface="Open Sans"/>
              <a:ea typeface="Open Sans"/>
              <a:cs typeface="Open Sans"/>
              <a:sym typeface="Open Sans"/>
            </a:endParaRPr>
          </a:p>
          <a:p>
            <a:pPr marL="457200" lvl="0" indent="0" algn="ctr" rtl="0">
              <a:spcBef>
                <a:spcPts val="0"/>
              </a:spcBef>
              <a:spcAft>
                <a:spcPts val="0"/>
              </a:spcAft>
              <a:buNone/>
            </a:pPr>
            <a:endParaRPr sz="4800" dirty="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2626020" y="3931920"/>
            <a:ext cx="27679200" cy="397792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Creating the BVIR for Management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Questions to answer before you start the BVIR</a:t>
            </a:r>
            <a:endParaRPr sz="4800" b="1" dirty="0">
              <a:latin typeface="Open Sans"/>
              <a:ea typeface="Open Sans"/>
              <a:cs typeface="Open Sans"/>
              <a:sym typeface="Open Sans"/>
            </a:endParaRPr>
          </a:p>
          <a:p>
            <a:pPr marL="45720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dirty="0">
                <a:solidFill>
                  <a:schemeClr val="dk2"/>
                </a:solidFill>
                <a:latin typeface="Open Sans"/>
                <a:ea typeface="Open Sans"/>
                <a:cs typeface="Open Sans"/>
                <a:sym typeface="Open Sans"/>
              </a:rPr>
              <a:t>What would tell Management if they want to know the details about actual stories?</a:t>
            </a:r>
            <a:endParaRPr sz="4800" b="1"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dirty="0">
                <a:solidFill>
                  <a:schemeClr val="dk2"/>
                </a:solidFill>
                <a:latin typeface="Open Sans"/>
                <a:ea typeface="Open Sans"/>
                <a:cs typeface="Open Sans"/>
                <a:sym typeface="Open Sans"/>
              </a:rPr>
              <a:t>[Select from the choices below]</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"While I understand that you want to get into individual stories and know all the details, we would prefer that Management spends your valuable time guiding and influencing the Roadmap and direction of the project and leave the story delivery to the Teams you have empowered."</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Absolutely, let's get into the details!</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No, that is none of your business</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dirty="0">
                <a:solidFill>
                  <a:schemeClr val="dk2"/>
                </a:solidFill>
                <a:latin typeface="Open Sans"/>
                <a:ea typeface="Open Sans"/>
                <a:cs typeface="Open Sans"/>
                <a:sym typeface="Open Sans"/>
              </a:rPr>
              <a:t>Which of the above did you choose (1,2,3) and why?</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dirty="0">
                <a:solidFill>
                  <a:srgbClr val="0070C0"/>
                </a:solidFill>
                <a:latin typeface="Open Sans"/>
                <a:ea typeface="Open Sans"/>
                <a:cs typeface="Open Sans"/>
                <a:sym typeface="Open Sans"/>
              </a:rPr>
              <a:t>[DEFINITELY I </a:t>
            </a:r>
            <a:r>
              <a:rPr lang="en-US" sz="4800" dirty="0">
                <a:solidFill>
                  <a:srgbClr val="0070C0"/>
                </a:solidFill>
                <a:latin typeface="Open Sans"/>
                <a:ea typeface="Open Sans"/>
                <a:cs typeface="Open Sans"/>
                <a:sym typeface="Open Sans"/>
              </a:rPr>
              <a:t>wo</a:t>
            </a:r>
            <a:r>
              <a:rPr lang="en" sz="4800" dirty="0">
                <a:solidFill>
                  <a:srgbClr val="0070C0"/>
                </a:solidFill>
                <a:latin typeface="Open Sans"/>
                <a:ea typeface="Open Sans"/>
                <a:cs typeface="Open Sans"/>
                <a:sym typeface="Open Sans"/>
              </a:rPr>
              <a:t>uld choose Number 2! This is HANDS-DOWN my only respnse for now. As a Product Owner, I have NOTHING to hide. Sprints 4 to 6, especially 4 &amp; 6 definitely took a toll on our performance. I also suggested that form Sprints 4 to 6 (which the entire team agreed), to make them all priorities because of the SUDDEN-EXTREME URGENCIES. I In this realistic situation, I can now say that Sprint 7 is not mandatory although it would help. We now have ZERO 9 user stories left .]</a:t>
            </a:r>
            <a:endParaRPr sz="4800" dirty="0">
              <a:solidFill>
                <a:srgbClr val="0070C0"/>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2620050" y="3248800"/>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Creating the BVIR for Management</a:t>
            </a: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Questions to answer before you start the BVIR</a:t>
            </a:r>
            <a:endParaRPr sz="4800" b="1" dirty="0">
              <a:latin typeface="Open Sans"/>
              <a:ea typeface="Open Sans"/>
              <a:cs typeface="Open Sans"/>
              <a:sym typeface="Open Sans"/>
            </a:endParaRPr>
          </a:p>
          <a:p>
            <a:pPr marL="45720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dirty="0">
                <a:solidFill>
                  <a:schemeClr val="dk2"/>
                </a:solidFill>
                <a:latin typeface="Open Sans"/>
                <a:ea typeface="Open Sans"/>
                <a:cs typeface="Open Sans"/>
                <a:sym typeface="Open Sans"/>
              </a:rPr>
              <a:t>Is it project considered a failure because backlog items still remain? Explain. </a:t>
            </a:r>
            <a:br>
              <a:rPr lang="en" sz="4800" b="1" dirty="0">
                <a:solidFill>
                  <a:schemeClr val="dk2"/>
                </a:solidFill>
                <a:latin typeface="Open Sans"/>
                <a:ea typeface="Open Sans"/>
                <a:cs typeface="Open Sans"/>
                <a:sym typeface="Open Sans"/>
              </a:rPr>
            </a:br>
            <a:endParaRPr sz="4800" b="1"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400" dirty="0">
                <a:solidFill>
                  <a:srgbClr val="002060"/>
                </a:solidFill>
                <a:latin typeface="Open Sans"/>
                <a:ea typeface="Open Sans"/>
                <a:cs typeface="Open Sans"/>
                <a:sym typeface="Open Sans"/>
              </a:rPr>
              <a:t>[From my perspective this could be taken in different contexts. We now have zero user stories left. Although I am torn between going for another sprint (7) or more likely focus on doing the other higher priorities.</a:t>
            </a:r>
            <a:br>
              <a:rPr lang="en" sz="4400" dirty="0">
                <a:solidFill>
                  <a:srgbClr val="002060"/>
                </a:solidFill>
                <a:latin typeface="Open Sans"/>
                <a:ea typeface="Open Sans"/>
                <a:cs typeface="Open Sans"/>
                <a:sym typeface="Open Sans"/>
              </a:rPr>
            </a:br>
            <a:br>
              <a:rPr lang="en" sz="4400" dirty="0">
                <a:solidFill>
                  <a:srgbClr val="002060"/>
                </a:solidFill>
                <a:latin typeface="Open Sans"/>
                <a:ea typeface="Open Sans"/>
                <a:cs typeface="Open Sans"/>
                <a:sym typeface="Open Sans"/>
              </a:rPr>
            </a:br>
            <a:r>
              <a:rPr lang="en" sz="4400" dirty="0">
                <a:solidFill>
                  <a:srgbClr val="002060"/>
                </a:solidFill>
                <a:latin typeface="Open Sans"/>
                <a:ea typeface="Open Sans"/>
                <a:cs typeface="Open Sans"/>
                <a:sym typeface="Open Sans"/>
              </a:rPr>
              <a:t>On the other hand, I can also STRONGLY ARGUE that the last 3 sprints, especially 4 and 6; as I have mentioned previously, definitely took it’s toll on out team. </a:t>
            </a:r>
            <a:br>
              <a:rPr lang="en" sz="4400" dirty="0">
                <a:solidFill>
                  <a:srgbClr val="002060"/>
                </a:solidFill>
                <a:latin typeface="Open Sans"/>
                <a:ea typeface="Open Sans"/>
                <a:cs typeface="Open Sans"/>
                <a:sym typeface="Open Sans"/>
              </a:rPr>
            </a:br>
            <a:r>
              <a:rPr lang="en" sz="4400" dirty="0">
                <a:solidFill>
                  <a:srgbClr val="002060"/>
                </a:solidFill>
                <a:latin typeface="Open Sans"/>
                <a:ea typeface="Open Sans"/>
                <a:cs typeface="Open Sans"/>
                <a:sym typeface="Open Sans"/>
              </a:rPr>
              <a:t>Sprint 4 was a probable SECURITY BREACH that could have been disastrous. </a:t>
            </a:r>
            <a:br>
              <a:rPr lang="en" sz="4400" dirty="0">
                <a:solidFill>
                  <a:srgbClr val="002060"/>
                </a:solidFill>
                <a:latin typeface="Open Sans"/>
                <a:ea typeface="Open Sans"/>
                <a:cs typeface="Open Sans"/>
                <a:sym typeface="Open Sans"/>
              </a:rPr>
            </a:br>
            <a:r>
              <a:rPr lang="en" sz="4400" dirty="0">
                <a:solidFill>
                  <a:srgbClr val="002060"/>
                </a:solidFill>
                <a:latin typeface="Open Sans"/>
                <a:ea typeface="Open Sans"/>
                <a:cs typeface="Open Sans"/>
                <a:sym typeface="Open Sans"/>
              </a:rPr>
              <a:t>As a P.O. , plus with my team’s backing, we  ALL AGREED to prioritze user stories about SAM and DEBBIE. </a:t>
            </a:r>
            <a:br>
              <a:rPr lang="en" sz="4400" dirty="0">
                <a:solidFill>
                  <a:srgbClr val="002060"/>
                </a:solidFill>
                <a:latin typeface="Open Sans"/>
                <a:ea typeface="Open Sans"/>
                <a:cs typeface="Open Sans"/>
                <a:sym typeface="Open Sans"/>
              </a:rPr>
            </a:br>
            <a:r>
              <a:rPr lang="en" sz="4400" dirty="0">
                <a:solidFill>
                  <a:srgbClr val="002060"/>
                </a:solidFill>
                <a:latin typeface="Open Sans"/>
                <a:ea typeface="Open Sans"/>
                <a:cs typeface="Open Sans"/>
                <a:sym typeface="Open Sans"/>
              </a:rPr>
              <a:t>Debbie being a developer definitely needed her tools &amp; software up and running so she could back up SAM in his/her  cyber security resiliency efforts. In the end we managed with 0 user stories left.</a:t>
            </a:r>
            <a:br>
              <a:rPr lang="en" sz="4400" dirty="0">
                <a:solidFill>
                  <a:srgbClr val="002060"/>
                </a:solidFill>
                <a:latin typeface="Open Sans"/>
                <a:ea typeface="Open Sans"/>
                <a:cs typeface="Open Sans"/>
                <a:sym typeface="Open Sans"/>
              </a:rPr>
            </a:br>
            <a:br>
              <a:rPr lang="en" sz="4400" dirty="0">
                <a:solidFill>
                  <a:srgbClr val="002060"/>
                </a:solidFill>
                <a:latin typeface="Open Sans"/>
                <a:ea typeface="Open Sans"/>
                <a:cs typeface="Open Sans"/>
                <a:sym typeface="Open Sans"/>
              </a:rPr>
            </a:br>
            <a:r>
              <a:rPr lang="en" sz="4400" dirty="0">
                <a:solidFill>
                  <a:srgbClr val="002060"/>
                </a:solidFill>
                <a:latin typeface="Open Sans"/>
                <a:ea typeface="Open Sans"/>
                <a:cs typeface="Open Sans"/>
                <a:sym typeface="Open Sans"/>
              </a:rPr>
              <a:t>Sprint 6 , the global community took a strong hit! We had to suddenly switch to a fully operational remote team in a matter of 48 hours max. This was totally out of the blue. On top of this, we had to suddenly promote a ‘FLASH SALE B.O.G.O.’. And management wants it ASAP.  </a:t>
            </a:r>
            <a:br>
              <a:rPr lang="en" sz="4400" dirty="0">
                <a:solidFill>
                  <a:srgbClr val="002060"/>
                </a:solidFill>
                <a:latin typeface="Open Sans"/>
                <a:ea typeface="Open Sans"/>
                <a:cs typeface="Open Sans"/>
                <a:sym typeface="Open Sans"/>
              </a:rPr>
            </a:br>
            <a:r>
              <a:rPr lang="en" sz="4400" dirty="0">
                <a:solidFill>
                  <a:srgbClr val="002060"/>
                </a:solidFill>
                <a:latin typeface="Open Sans"/>
                <a:ea typeface="Open Sans"/>
                <a:cs typeface="Open Sans"/>
                <a:sym typeface="Open Sans"/>
              </a:rPr>
              <a:t>So these 2 sprints by themselves have definitely taken a lot of toll on our team, hence we have 31 user stories left for Sprint 7. ]</a:t>
            </a:r>
            <a:endParaRPr sz="4400" dirty="0">
              <a:solidFill>
                <a:srgbClr val="002060"/>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ctrTitle" idx="4294967295"/>
          </p:nvPr>
        </p:nvSpPr>
        <p:spPr>
          <a:xfrm>
            <a:off x="772125" y="578950"/>
            <a:ext cx="30674400" cy="80517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Creating the BVIR for Management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Instructions:</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Start by creating your own BVIR. From the charts and sections below, please drag and drop items you would like to display to convey the story behind the MVP project</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[Cut and paste items from this section and add them to the next slide. Remember to fill in information in the boxes where it is needed]</a:t>
            </a: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
        <p:nvSpPr>
          <p:cNvPr id="220" name="Google Shape;220;p31"/>
          <p:cNvSpPr txBox="1"/>
          <p:nvPr/>
        </p:nvSpPr>
        <p:spPr>
          <a:xfrm>
            <a:off x="20551520" y="9922975"/>
            <a:ext cx="8766300" cy="4317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 sz="7000" dirty="0">
                <a:solidFill>
                  <a:srgbClr val="000000"/>
                </a:solidFill>
              </a:rPr>
              <a:t>Chart Comparing Sprint Velocity of Teams 1 vs Team 2</a:t>
            </a:r>
            <a:endParaRPr sz="7000" dirty="0">
              <a:solidFill>
                <a:srgbClr val="000000"/>
              </a:solidFill>
            </a:endParaRPr>
          </a:p>
        </p:txBody>
      </p:sp>
      <p:sp>
        <p:nvSpPr>
          <p:cNvPr id="221" name="Google Shape;221;p31"/>
          <p:cNvSpPr txBox="1"/>
          <p:nvPr/>
        </p:nvSpPr>
        <p:spPr>
          <a:xfrm>
            <a:off x="3600581" y="9922975"/>
            <a:ext cx="8766300" cy="4317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 sz="7000" dirty="0">
                <a:solidFill>
                  <a:srgbClr val="000000"/>
                </a:solidFill>
              </a:rPr>
              <a:t>Chart showing cost per story point</a:t>
            </a:r>
            <a:endParaRPr sz="7000" dirty="0">
              <a:solidFill>
                <a:srgbClr val="000000"/>
              </a:solidFill>
            </a:endParaRPr>
          </a:p>
        </p:txBody>
      </p:sp>
      <p:pic>
        <p:nvPicPr>
          <p:cNvPr id="224" name="Google Shape;224;p31"/>
          <p:cNvPicPr preferRelativeResize="0"/>
          <p:nvPr/>
        </p:nvPicPr>
        <p:blipFill>
          <a:blip r:embed="rId3">
            <a:alphaModFix/>
          </a:blip>
          <a:stretch>
            <a:fillRect/>
          </a:stretch>
        </p:blipFill>
        <p:spPr>
          <a:xfrm>
            <a:off x="13757935" y="16558395"/>
            <a:ext cx="7296338" cy="431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Sprints 1-3</a:t>
            </a:r>
            <a:endParaRPr/>
          </a:p>
        </p:txBody>
      </p:sp>
      <p:sp>
        <p:nvSpPr>
          <p:cNvPr id="92" name="Google Shape;92;p1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idx="4294967295"/>
          </p:nvPr>
        </p:nvSpPr>
        <p:spPr>
          <a:xfrm>
            <a:off x="1826600" y="384725"/>
            <a:ext cx="277629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BVIR for Management</a:t>
            </a:r>
            <a:endParaRPr sz="6200" b="1" dirty="0">
              <a:latin typeface="Open Sans"/>
              <a:ea typeface="Open Sans"/>
              <a:cs typeface="Open Sans"/>
              <a:sym typeface="Open Sans"/>
            </a:endParaRPr>
          </a:p>
          <a:p>
            <a:pPr marL="0" lvl="0" indent="0" algn="l" rtl="0">
              <a:spcBef>
                <a:spcPts val="0"/>
              </a:spcBef>
              <a:spcAft>
                <a:spcPts val="0"/>
              </a:spcAft>
              <a:buNone/>
            </a:pPr>
            <a:r>
              <a:rPr lang="en" sz="6200" b="1" dirty="0">
                <a:latin typeface="Open Sans"/>
                <a:ea typeface="Open Sans"/>
                <a:cs typeface="Open Sans"/>
                <a:sym typeface="Open Sans"/>
              </a:rPr>
              <a:t>[** This is the outline for the BVIR I’ve used for management]</a:t>
            </a:r>
            <a:endParaRPr sz="62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
        <p:nvSpPr>
          <p:cNvPr id="3" name="Google Shape;217;p31">
            <a:extLst>
              <a:ext uri="{FF2B5EF4-FFF2-40B4-BE49-F238E27FC236}">
                <a16:creationId xmlns:a16="http://schemas.microsoft.com/office/drawing/2014/main" id="{774006FE-34B3-473D-A97B-78A5F2708069}"/>
              </a:ext>
            </a:extLst>
          </p:cNvPr>
          <p:cNvSpPr txBox="1"/>
          <p:nvPr/>
        </p:nvSpPr>
        <p:spPr>
          <a:xfrm>
            <a:off x="1826600" y="3545667"/>
            <a:ext cx="10251300" cy="22836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algn="ctr" rtl="0">
              <a:spcBef>
                <a:spcPts val="0"/>
              </a:spcBef>
              <a:spcAft>
                <a:spcPts val="0"/>
              </a:spcAft>
              <a:buNone/>
            </a:pPr>
            <a:r>
              <a:rPr lang="en" sz="9000" u="sng" dirty="0">
                <a:solidFill>
                  <a:srgbClr val="000000"/>
                </a:solidFill>
              </a:rPr>
              <a:t>MVP VISION</a:t>
            </a:r>
            <a:endParaRPr sz="9000" u="sng" dirty="0">
              <a:solidFill>
                <a:srgbClr val="000000"/>
              </a:solidFill>
            </a:endParaRPr>
          </a:p>
        </p:txBody>
      </p:sp>
      <p:sp>
        <p:nvSpPr>
          <p:cNvPr id="4" name="Google Shape;218;p31">
            <a:extLst>
              <a:ext uri="{FF2B5EF4-FFF2-40B4-BE49-F238E27FC236}">
                <a16:creationId xmlns:a16="http://schemas.microsoft.com/office/drawing/2014/main" id="{E4097128-DA0F-4B96-9ADE-5718A536700B}"/>
              </a:ext>
            </a:extLst>
          </p:cNvPr>
          <p:cNvSpPr txBox="1"/>
          <p:nvPr/>
        </p:nvSpPr>
        <p:spPr>
          <a:xfrm>
            <a:off x="1369400" y="7730550"/>
            <a:ext cx="4070700" cy="64845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 sz="9600" dirty="0">
                <a:solidFill>
                  <a:srgbClr val="000000"/>
                </a:solidFill>
              </a:rPr>
              <a:t>Team Name</a:t>
            </a:r>
            <a:endParaRPr sz="9600" dirty="0">
              <a:solidFill>
                <a:srgbClr val="000000"/>
              </a:solidFill>
            </a:endParaRPr>
          </a:p>
        </p:txBody>
      </p:sp>
      <p:pic>
        <p:nvPicPr>
          <p:cNvPr id="5" name="Google Shape;222;p31">
            <a:extLst>
              <a:ext uri="{FF2B5EF4-FFF2-40B4-BE49-F238E27FC236}">
                <a16:creationId xmlns:a16="http://schemas.microsoft.com/office/drawing/2014/main" id="{5455C00B-DEBC-42B3-88B0-DC9AB0160B92}"/>
              </a:ext>
            </a:extLst>
          </p:cNvPr>
          <p:cNvPicPr preferRelativeResize="0"/>
          <p:nvPr/>
        </p:nvPicPr>
        <p:blipFill>
          <a:blip r:embed="rId3"/>
          <a:srcRect/>
          <a:stretch/>
        </p:blipFill>
        <p:spPr>
          <a:xfrm>
            <a:off x="6952250" y="12801600"/>
            <a:ext cx="9914554" cy="7289675"/>
          </a:xfrm>
          <a:prstGeom prst="rect">
            <a:avLst/>
          </a:prstGeom>
          <a:noFill/>
          <a:ln>
            <a:noFill/>
          </a:ln>
        </p:spPr>
      </p:pic>
      <p:pic>
        <p:nvPicPr>
          <p:cNvPr id="6" name="Google Shape;223;p31">
            <a:extLst>
              <a:ext uri="{FF2B5EF4-FFF2-40B4-BE49-F238E27FC236}">
                <a16:creationId xmlns:a16="http://schemas.microsoft.com/office/drawing/2014/main" id="{2055C36A-8696-4245-84DA-037D3B18FCA9}"/>
              </a:ext>
            </a:extLst>
          </p:cNvPr>
          <p:cNvPicPr preferRelativeResize="0"/>
          <p:nvPr/>
        </p:nvPicPr>
        <p:blipFill>
          <a:blip r:embed="rId4"/>
          <a:srcRect/>
          <a:stretch/>
        </p:blipFill>
        <p:spPr>
          <a:xfrm>
            <a:off x="18379440" y="8532022"/>
            <a:ext cx="12457040" cy="6533840"/>
          </a:xfrm>
          <a:prstGeom prst="rect">
            <a:avLst/>
          </a:prstGeom>
          <a:noFill/>
          <a:ln>
            <a:noFill/>
          </a:ln>
        </p:spPr>
      </p:pic>
      <p:sp>
        <p:nvSpPr>
          <p:cNvPr id="7" name="Google Shape;219;p31">
            <a:extLst>
              <a:ext uri="{FF2B5EF4-FFF2-40B4-BE49-F238E27FC236}">
                <a16:creationId xmlns:a16="http://schemas.microsoft.com/office/drawing/2014/main" id="{82E2ABDF-158E-4B04-AAAB-23F8965484EC}"/>
              </a:ext>
            </a:extLst>
          </p:cNvPr>
          <p:cNvSpPr txBox="1"/>
          <p:nvPr/>
        </p:nvSpPr>
        <p:spPr>
          <a:xfrm>
            <a:off x="17411331" y="3285660"/>
            <a:ext cx="10251300" cy="35496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algn="ctr" rtl="0">
              <a:spcBef>
                <a:spcPts val="0"/>
              </a:spcBef>
              <a:spcAft>
                <a:spcPts val="0"/>
              </a:spcAft>
              <a:buNone/>
            </a:pPr>
            <a:r>
              <a:rPr lang="en" sz="9000" u="sng">
                <a:solidFill>
                  <a:srgbClr val="000000"/>
                </a:solidFill>
              </a:rPr>
              <a:t>Roadmap</a:t>
            </a:r>
            <a:endParaRPr sz="9000" u="sng">
              <a:solidFill>
                <a:srgbClr val="000000"/>
              </a:solidFill>
            </a:endParaRPr>
          </a:p>
          <a:p>
            <a:pPr marL="0" lvl="0" indent="0" algn="ctr" rtl="0">
              <a:spcBef>
                <a:spcPts val="0"/>
              </a:spcBef>
              <a:spcAft>
                <a:spcPts val="0"/>
              </a:spcAft>
              <a:buNone/>
            </a:pPr>
            <a:endParaRPr sz="9000">
              <a:solidFill>
                <a:srgbClr val="000000"/>
              </a:solidFill>
            </a:endParaRPr>
          </a:p>
          <a:p>
            <a:pPr marL="0" lvl="0" indent="0" algn="ctr" rtl="0">
              <a:spcBef>
                <a:spcPts val="0"/>
              </a:spcBef>
              <a:spcAft>
                <a:spcPts val="0"/>
              </a:spcAft>
              <a:buNone/>
            </a:pPr>
            <a:endParaRPr sz="90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idx="4294967295"/>
          </p:nvPr>
        </p:nvSpPr>
        <p:spPr>
          <a:xfrm>
            <a:off x="1826600" y="384725"/>
            <a:ext cx="277629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BVIR for Management</a:t>
            </a:r>
            <a:endParaRPr sz="6200" b="1" dirty="0">
              <a:latin typeface="Open Sans"/>
              <a:ea typeface="Open Sans"/>
              <a:cs typeface="Open Sans"/>
              <a:sym typeface="Open Sans"/>
            </a:endParaRPr>
          </a:p>
          <a:p>
            <a:pPr marL="0" lvl="0" indent="0" algn="l" rtl="0">
              <a:spcBef>
                <a:spcPts val="0"/>
              </a:spcBef>
              <a:spcAft>
                <a:spcPts val="0"/>
              </a:spcAft>
              <a:buNone/>
            </a:pPr>
            <a:r>
              <a:rPr lang="en" sz="6200" b="1" dirty="0">
                <a:latin typeface="Open Sans"/>
                <a:ea typeface="Open Sans"/>
                <a:cs typeface="Open Sans"/>
                <a:sym typeface="Open Sans"/>
              </a:rPr>
              <a:t>[]</a:t>
            </a:r>
            <a:endParaRPr sz="62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
        <p:nvSpPr>
          <p:cNvPr id="3" name="Google Shape;217;p31">
            <a:extLst>
              <a:ext uri="{FF2B5EF4-FFF2-40B4-BE49-F238E27FC236}">
                <a16:creationId xmlns:a16="http://schemas.microsoft.com/office/drawing/2014/main" id="{774006FE-34B3-473D-A97B-78A5F2708069}"/>
              </a:ext>
            </a:extLst>
          </p:cNvPr>
          <p:cNvSpPr txBox="1"/>
          <p:nvPr/>
        </p:nvSpPr>
        <p:spPr>
          <a:xfrm>
            <a:off x="2771480" y="2273358"/>
            <a:ext cx="10251300" cy="534537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algn="ctr" rtl="0">
              <a:spcBef>
                <a:spcPts val="0"/>
              </a:spcBef>
              <a:spcAft>
                <a:spcPts val="0"/>
              </a:spcAft>
              <a:buNone/>
            </a:pPr>
            <a:r>
              <a:rPr lang="en" sz="9000" u="sng" dirty="0">
                <a:solidFill>
                  <a:srgbClr val="000000"/>
                </a:solidFill>
              </a:rPr>
              <a:t>MVP VISION</a:t>
            </a:r>
            <a:br>
              <a:rPr lang="en" sz="9000" u="sng" dirty="0">
                <a:solidFill>
                  <a:srgbClr val="000000"/>
                </a:solidFill>
              </a:rPr>
            </a:br>
            <a:r>
              <a:rPr lang="en" sz="4000" b="1" dirty="0">
                <a:solidFill>
                  <a:srgbClr val="0070C0"/>
                </a:solidFill>
              </a:rPr>
              <a:t>To Be The Premiere E-Commerce Platform; Providing The Best Online Shopping Experience.</a:t>
            </a:r>
            <a:br>
              <a:rPr lang="en" sz="4000" b="1" dirty="0">
                <a:solidFill>
                  <a:srgbClr val="0070C0"/>
                </a:solidFill>
              </a:rPr>
            </a:br>
            <a:r>
              <a:rPr lang="en" sz="4000" b="1" dirty="0">
                <a:solidFill>
                  <a:srgbClr val="0070C0"/>
                </a:solidFill>
              </a:rPr>
              <a:t>No Downtimes. No Interruptions.</a:t>
            </a:r>
            <a:endParaRPr sz="9000" b="1" u="sng" dirty="0">
              <a:solidFill>
                <a:srgbClr val="0070C0"/>
              </a:solidFill>
            </a:endParaRPr>
          </a:p>
        </p:txBody>
      </p:sp>
      <p:sp>
        <p:nvSpPr>
          <p:cNvPr id="4" name="Google Shape;218;p31">
            <a:extLst>
              <a:ext uri="{FF2B5EF4-FFF2-40B4-BE49-F238E27FC236}">
                <a16:creationId xmlns:a16="http://schemas.microsoft.com/office/drawing/2014/main" id="{E4097128-DA0F-4B96-9ADE-5718A536700B}"/>
              </a:ext>
            </a:extLst>
          </p:cNvPr>
          <p:cNvSpPr txBox="1"/>
          <p:nvPr/>
        </p:nvSpPr>
        <p:spPr>
          <a:xfrm>
            <a:off x="670560" y="8644950"/>
            <a:ext cx="5882640" cy="534537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 sz="9600" dirty="0"/>
              <a:t>Udacians </a:t>
            </a:r>
            <a:endParaRPr sz="9600" dirty="0">
              <a:solidFill>
                <a:srgbClr val="000000"/>
              </a:solidFill>
            </a:endParaRPr>
          </a:p>
        </p:txBody>
      </p:sp>
      <p:pic>
        <p:nvPicPr>
          <p:cNvPr id="5" name="Google Shape;222;p31">
            <a:extLst>
              <a:ext uri="{FF2B5EF4-FFF2-40B4-BE49-F238E27FC236}">
                <a16:creationId xmlns:a16="http://schemas.microsoft.com/office/drawing/2014/main" id="{5455C00B-DEBC-42B3-88B0-DC9AB0160B92}"/>
              </a:ext>
            </a:extLst>
          </p:cNvPr>
          <p:cNvPicPr preferRelativeResize="0"/>
          <p:nvPr/>
        </p:nvPicPr>
        <p:blipFill>
          <a:blip r:embed="rId3"/>
          <a:srcRect/>
          <a:stretch/>
        </p:blipFill>
        <p:spPr>
          <a:xfrm>
            <a:off x="15047483" y="14295120"/>
            <a:ext cx="15402036" cy="6651443"/>
          </a:xfrm>
          <a:prstGeom prst="rect">
            <a:avLst/>
          </a:prstGeom>
          <a:noFill/>
          <a:ln>
            <a:noFill/>
          </a:ln>
        </p:spPr>
      </p:pic>
      <p:pic>
        <p:nvPicPr>
          <p:cNvPr id="6" name="Google Shape;223;p31">
            <a:extLst>
              <a:ext uri="{FF2B5EF4-FFF2-40B4-BE49-F238E27FC236}">
                <a16:creationId xmlns:a16="http://schemas.microsoft.com/office/drawing/2014/main" id="{2055C36A-8696-4245-84DA-037D3B18FCA9}"/>
              </a:ext>
            </a:extLst>
          </p:cNvPr>
          <p:cNvPicPr preferRelativeResize="0"/>
          <p:nvPr/>
        </p:nvPicPr>
        <p:blipFill>
          <a:blip r:embed="rId4"/>
          <a:srcRect/>
          <a:stretch/>
        </p:blipFill>
        <p:spPr>
          <a:xfrm>
            <a:off x="15047483" y="5704811"/>
            <a:ext cx="15402036" cy="7959461"/>
          </a:xfrm>
          <a:prstGeom prst="rect">
            <a:avLst/>
          </a:prstGeom>
          <a:noFill/>
          <a:ln>
            <a:noFill/>
          </a:ln>
        </p:spPr>
      </p:pic>
      <p:sp>
        <p:nvSpPr>
          <p:cNvPr id="7" name="Google Shape;219;p31">
            <a:extLst>
              <a:ext uri="{FF2B5EF4-FFF2-40B4-BE49-F238E27FC236}">
                <a16:creationId xmlns:a16="http://schemas.microsoft.com/office/drawing/2014/main" id="{82E2ABDF-158E-4B04-AAAB-23F8965484EC}"/>
              </a:ext>
            </a:extLst>
          </p:cNvPr>
          <p:cNvSpPr txBox="1"/>
          <p:nvPr/>
        </p:nvSpPr>
        <p:spPr>
          <a:xfrm>
            <a:off x="17185710" y="1526525"/>
            <a:ext cx="10251300" cy="2954278"/>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algn="ctr" rtl="0">
              <a:spcBef>
                <a:spcPts val="0"/>
              </a:spcBef>
              <a:spcAft>
                <a:spcPts val="0"/>
              </a:spcAft>
              <a:buNone/>
            </a:pPr>
            <a:r>
              <a:rPr lang="en" sz="9000" u="sng" dirty="0">
                <a:solidFill>
                  <a:srgbClr val="000000"/>
                </a:solidFill>
              </a:rPr>
              <a:t>Roadmap</a:t>
            </a:r>
            <a:endParaRPr sz="9000" u="sng" dirty="0">
              <a:solidFill>
                <a:srgbClr val="000000"/>
              </a:solidFill>
            </a:endParaRPr>
          </a:p>
          <a:p>
            <a:pPr marL="0" lvl="0" indent="0" algn="ctr" rtl="0">
              <a:spcBef>
                <a:spcPts val="0"/>
              </a:spcBef>
              <a:spcAft>
                <a:spcPts val="0"/>
              </a:spcAft>
              <a:buNone/>
            </a:pPr>
            <a:endParaRPr sz="9000" dirty="0">
              <a:solidFill>
                <a:srgbClr val="000000"/>
              </a:solidFill>
            </a:endParaRPr>
          </a:p>
          <a:p>
            <a:pPr marL="0" lvl="0" indent="0" algn="ctr" rtl="0">
              <a:spcBef>
                <a:spcPts val="0"/>
              </a:spcBef>
              <a:spcAft>
                <a:spcPts val="0"/>
              </a:spcAft>
              <a:buNone/>
            </a:pPr>
            <a:endParaRPr sz="9000" dirty="0">
              <a:solidFill>
                <a:srgbClr val="000000"/>
              </a:solidFill>
            </a:endParaRPr>
          </a:p>
        </p:txBody>
      </p:sp>
    </p:spTree>
    <p:extLst>
      <p:ext uri="{BB962C8B-B14F-4D97-AF65-F5344CB8AC3E}">
        <p14:creationId xmlns:p14="http://schemas.microsoft.com/office/powerpoint/2010/main" val="3669835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idx="4294967295"/>
          </p:nvPr>
        </p:nvSpPr>
        <p:spPr>
          <a:xfrm>
            <a:off x="1826600" y="384725"/>
            <a:ext cx="27762900" cy="194064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BVIR for Management</a:t>
            </a:r>
            <a:endParaRPr sz="6200" b="1" dirty="0">
              <a:latin typeface="Open Sans"/>
              <a:ea typeface="Open Sans"/>
              <a:cs typeface="Open Sans"/>
              <a:sym typeface="Open Sans"/>
            </a:endParaRPr>
          </a:p>
          <a:p>
            <a:pPr marL="0" lvl="0" indent="0" algn="l" rtl="0">
              <a:spcBef>
                <a:spcPts val="0"/>
              </a:spcBef>
              <a:spcAft>
                <a:spcPts val="0"/>
              </a:spcAft>
              <a:buNone/>
            </a:pPr>
            <a:r>
              <a:rPr lang="en" sz="6200" b="1" dirty="0">
                <a:latin typeface="Open Sans"/>
                <a:ea typeface="Open Sans"/>
                <a:cs typeface="Open Sans"/>
                <a:sym typeface="Open Sans"/>
              </a:rPr>
              <a:t>[Now that yo</a:t>
            </a:r>
            <a:r>
              <a:rPr lang="en" sz="6200" dirty="0">
                <a:latin typeface="Open Sans"/>
                <a:ea typeface="Open Sans"/>
                <a:cs typeface="Open Sans"/>
                <a:sym typeface="Open Sans"/>
              </a:rPr>
              <a:t>u have created your BVIR for management, you need to create a video or written narrative explaining the MVP delivery status.</a:t>
            </a:r>
            <a:endParaRPr sz="6200" dirty="0">
              <a:latin typeface="Open Sans"/>
              <a:ea typeface="Open Sans"/>
              <a:cs typeface="Open Sans"/>
              <a:sym typeface="Open Sans"/>
            </a:endParaRPr>
          </a:p>
          <a:p>
            <a:pPr marL="0" lvl="0" indent="0" algn="l" rtl="0">
              <a:spcBef>
                <a:spcPts val="0"/>
              </a:spcBef>
              <a:spcAft>
                <a:spcPts val="0"/>
              </a:spcAft>
              <a:buNone/>
            </a:pPr>
            <a:r>
              <a:rPr lang="en" sz="6200" b="1" dirty="0">
                <a:latin typeface="Open Sans"/>
                <a:ea typeface="Open Sans"/>
                <a:cs typeface="Open Sans"/>
                <a:sym typeface="Open Sans"/>
              </a:rPr>
              <a:t>Use this slide to </a:t>
            </a:r>
            <a:r>
              <a:rPr lang="en" sz="6200" dirty="0">
                <a:latin typeface="Open Sans"/>
                <a:ea typeface="Open Sans"/>
                <a:cs typeface="Open Sans"/>
                <a:sym typeface="Open Sans"/>
              </a:rPr>
              <a:t>write your narrative or plan what you want to say in your video. </a:t>
            </a:r>
            <a:r>
              <a:rPr lang="en" sz="6200" b="1" dirty="0">
                <a:latin typeface="Open Sans"/>
                <a:ea typeface="Open Sans"/>
                <a:cs typeface="Open Sans"/>
                <a:sym typeface="Open Sans"/>
              </a:rPr>
              <a:t>]</a:t>
            </a:r>
            <a:endParaRPr sz="62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dirty="0">
                <a:latin typeface="Open Sans"/>
                <a:ea typeface="Open Sans"/>
                <a:cs typeface="Open Sans"/>
                <a:sym typeface="Open Sans"/>
              </a:rPr>
              <a:t>Include (at the minimum) the following:</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Team Name - &gt; UDACIANS</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Vision -&gt; </a:t>
            </a:r>
            <a:br>
              <a:rPr lang="en" sz="4800" dirty="0">
                <a:solidFill>
                  <a:schemeClr val="dk2"/>
                </a:solidFill>
                <a:latin typeface="Open Sans"/>
                <a:ea typeface="Open Sans"/>
                <a:cs typeface="Open Sans"/>
                <a:sym typeface="Open Sans"/>
              </a:rPr>
            </a:br>
            <a:r>
              <a:rPr lang="en" sz="4800" dirty="0">
                <a:solidFill>
                  <a:schemeClr val="dk2"/>
                </a:solidFill>
                <a:latin typeface="Open Sans"/>
                <a:ea typeface="Open Sans"/>
                <a:cs typeface="Open Sans"/>
                <a:sym typeface="Open Sans"/>
              </a:rPr>
              <a:t> </a:t>
            </a:r>
            <a:r>
              <a:rPr lang="en" sz="4400" b="1" dirty="0">
                <a:solidFill>
                  <a:srgbClr val="0070C0"/>
                </a:solidFill>
              </a:rPr>
              <a:t>To Be The Premiere E-Commerce Platform; </a:t>
            </a:r>
            <a:br>
              <a:rPr lang="en" sz="4400" b="1" dirty="0">
                <a:solidFill>
                  <a:srgbClr val="0070C0"/>
                </a:solidFill>
              </a:rPr>
            </a:br>
            <a:r>
              <a:rPr lang="en" sz="4400" b="1" dirty="0">
                <a:solidFill>
                  <a:srgbClr val="0070C0"/>
                </a:solidFill>
              </a:rPr>
              <a:t>Providing The Best Online Shopping Experience.</a:t>
            </a:r>
            <a:br>
              <a:rPr lang="en" sz="4400" b="1" dirty="0">
                <a:solidFill>
                  <a:srgbClr val="0070C0"/>
                </a:solidFill>
              </a:rPr>
            </a:br>
            <a:br>
              <a:rPr lang="en" sz="4400" b="1" dirty="0">
                <a:solidFill>
                  <a:srgbClr val="0070C0"/>
                </a:solidFill>
              </a:rPr>
            </a:br>
            <a:r>
              <a:rPr lang="en" sz="4400" b="1" dirty="0">
                <a:solidFill>
                  <a:srgbClr val="0070C0"/>
                </a:solidFill>
              </a:rPr>
              <a:t> No Downtimes. No Interruptions.</a:t>
            </a:r>
            <a:br>
              <a:rPr lang="en" sz="4400" b="1" dirty="0">
                <a:solidFill>
                  <a:srgbClr val="0070C0"/>
                </a:solidFill>
              </a:rPr>
            </a:br>
            <a:endParaRPr sz="44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Sprint Burn Down Charts for Sprints 1-6 -&gt; </a:t>
            </a:r>
            <a:r>
              <a:rPr lang="en" sz="4800" dirty="0">
                <a:solidFill>
                  <a:srgbClr val="0070C0"/>
                </a:solidFill>
                <a:latin typeface="Open Sans"/>
                <a:ea typeface="Open Sans"/>
                <a:cs typeface="Open Sans"/>
                <a:sym typeface="Open Sans"/>
              </a:rPr>
              <a:t>Already Included.</a:t>
            </a:r>
            <a:endParaRPr sz="4800" dirty="0">
              <a:solidFill>
                <a:srgbClr val="0070C0"/>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Sprint Burn Up Charts for Sprints 1-6 - &gt; </a:t>
            </a:r>
            <a:r>
              <a:rPr lang="en" sz="4800" dirty="0">
                <a:solidFill>
                  <a:srgbClr val="0070C0"/>
                </a:solidFill>
                <a:latin typeface="Open Sans"/>
                <a:ea typeface="Open Sans"/>
                <a:cs typeface="Open Sans"/>
                <a:sym typeface="Open Sans"/>
              </a:rPr>
              <a:t>Already Included. </a:t>
            </a:r>
            <a:br>
              <a:rPr lang="en" sz="4800" dirty="0">
                <a:solidFill>
                  <a:schemeClr val="dk2"/>
                </a:solidFill>
                <a:latin typeface="Open Sans"/>
                <a:ea typeface="Open Sans"/>
                <a:cs typeface="Open Sans"/>
                <a:sym typeface="Open Sans"/>
              </a:rPr>
            </a:b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Project status (complete / incomplete) - &gt; </a:t>
            </a:r>
            <a:r>
              <a:rPr lang="en" sz="4800" dirty="0">
                <a:solidFill>
                  <a:srgbClr val="0070C0"/>
                </a:solidFill>
                <a:latin typeface="Open Sans"/>
                <a:ea typeface="Open Sans"/>
                <a:cs typeface="Open Sans"/>
                <a:sym typeface="Open Sans"/>
              </a:rPr>
              <a:t>INCOMPLETE. 9 StorY points left. Reserved fully for Sprint 7.</a:t>
            </a:r>
            <a:endParaRPr sz="4800" dirty="0">
              <a:solidFill>
                <a:srgbClr val="0070C0"/>
              </a:solidFill>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45720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2626020" y="3048000"/>
            <a:ext cx="27678300" cy="486184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Questions from Management (Using Videos would be great!)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Instructions:</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Watch the videos in the classroom. (</a:t>
            </a:r>
            <a:r>
              <a:rPr lang="en" sz="4800" b="1" dirty="0">
                <a:solidFill>
                  <a:srgbClr val="0070C0"/>
                </a:solidFill>
                <a:latin typeface="Open Sans"/>
                <a:ea typeface="Open Sans"/>
                <a:cs typeface="Open Sans"/>
                <a:sym typeface="Open Sans"/>
              </a:rPr>
              <a:t>I’ve also created 4 videos as a response to each</a:t>
            </a:r>
            <a:r>
              <a:rPr lang="en" sz="4800" b="1" dirty="0">
                <a:latin typeface="Open Sans"/>
                <a:ea typeface="Open Sans"/>
                <a:cs typeface="Open Sans"/>
                <a:sym typeface="Open Sans"/>
              </a:rPr>
              <a:t>)</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Record your videos or provide your answers below. Remember to justify your answer.</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[Video # 1  </a:t>
            </a:r>
            <a:r>
              <a:rPr lang="en" sz="4800" b="1" dirty="0">
                <a:solidFill>
                  <a:srgbClr val="0070C0"/>
                </a:solidFill>
                <a:latin typeface="Open Sans"/>
                <a:ea typeface="Open Sans"/>
                <a:cs typeface="Open Sans"/>
                <a:sym typeface="Open Sans"/>
              </a:rPr>
              <a:t>Greetings Ms. CFO. First of all, I would totally agree that our product is totally FAR from perfect. It’s even FAR form excellent as of now. </a:t>
            </a:r>
            <a:r>
              <a:rPr lang="en" sz="4800" dirty="0">
                <a:solidFill>
                  <a:srgbClr val="0070C0"/>
                </a:solidFill>
                <a:latin typeface="Open Sans"/>
                <a:ea typeface="Open Sans"/>
                <a:cs typeface="Open Sans"/>
                <a:sym typeface="Open Sans"/>
              </a:rPr>
              <a:t>As we all know, sprints 4 to 6 have definitely impacted the entire team to such a high degree. Zero user stories left. </a:t>
            </a:r>
            <a:r>
              <a:rPr lang="en" sz="4800" b="1" dirty="0">
                <a:latin typeface="Open Sans"/>
                <a:ea typeface="Open Sans"/>
                <a:cs typeface="Open Sans"/>
                <a:sym typeface="Open Sans"/>
              </a:rPr>
              <a:t> ] </a:t>
            </a:r>
            <a:br>
              <a:rPr lang="en" sz="4800" b="1" dirty="0">
                <a:latin typeface="Open Sans"/>
                <a:ea typeface="Open Sans"/>
                <a:cs typeface="Open Sans"/>
                <a:sym typeface="Open Sans"/>
              </a:rPr>
            </a:br>
            <a:br>
              <a:rPr lang="en" sz="4800" b="1" dirty="0">
                <a:latin typeface="Open Sans"/>
                <a:ea typeface="Open Sans"/>
                <a:cs typeface="Open Sans"/>
                <a:sym typeface="Open Sans"/>
              </a:rPr>
            </a:br>
            <a:endParaRPr lang="en-US" sz="4800" b="1" dirty="0">
              <a:latin typeface="Open Sans"/>
              <a:ea typeface="Open Sans"/>
              <a:cs typeface="Open Sans"/>
              <a:sym typeface="Open Sans"/>
            </a:endParaRPr>
          </a:p>
          <a:p>
            <a:pPr marL="0" lvl="0" indent="0" algn="l" rtl="0">
              <a:spcBef>
                <a:spcPts val="0"/>
              </a:spcBef>
              <a:spcAft>
                <a:spcPts val="0"/>
              </a:spcAft>
              <a:buNone/>
            </a:pPr>
            <a:r>
              <a:rPr lang="en-US" sz="4800" b="1" dirty="0">
                <a:latin typeface="Open Sans"/>
                <a:ea typeface="Open Sans"/>
                <a:cs typeface="Open Sans"/>
                <a:sym typeface="Open Sans"/>
              </a:rPr>
              <a:t>[Video # 2  </a:t>
            </a:r>
            <a:r>
              <a:rPr lang="en-US" sz="4800" b="1" dirty="0">
                <a:solidFill>
                  <a:srgbClr val="0070C0"/>
                </a:solidFill>
                <a:latin typeface="Open Sans"/>
                <a:ea typeface="Open Sans"/>
                <a:cs typeface="Open Sans"/>
                <a:sym typeface="Open Sans"/>
              </a:rPr>
              <a:t>Greetings Ms. CMO. It’s not a matter of deviating per se, based on the circumstances I really had no choice. As what I’ve mentioned to CFO, I had no choice due to Sprints 4 to 6. Especially 4 and 6, everything just got totally ‘bugged’ down. </a:t>
            </a:r>
            <a:r>
              <a:rPr lang="en-US" sz="4800" b="1" dirty="0">
                <a:latin typeface="Open Sans"/>
                <a:ea typeface="Open Sans"/>
                <a:cs typeface="Open Sans"/>
                <a:sym typeface="Open Sans"/>
              </a:rPr>
              <a:t>]</a:t>
            </a:r>
            <a:br>
              <a:rPr lang="en-US" sz="4800" b="1" dirty="0">
                <a:latin typeface="Open Sans"/>
                <a:ea typeface="Open Sans"/>
                <a:cs typeface="Open Sans"/>
                <a:sym typeface="Open Sans"/>
              </a:rPr>
            </a:br>
            <a:endParaRPr lang="en-US"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[Video # 3 </a:t>
            </a:r>
            <a:r>
              <a:rPr lang="en" sz="4800" b="1" dirty="0">
                <a:solidFill>
                  <a:srgbClr val="0070C0"/>
                </a:solidFill>
                <a:latin typeface="Open Sans"/>
                <a:ea typeface="Open Sans"/>
                <a:cs typeface="Open Sans"/>
                <a:sym typeface="Open Sans"/>
              </a:rPr>
              <a:t>Mr. CEO, As a Product Owner, I </a:t>
            </a:r>
            <a:r>
              <a:rPr lang="en" sz="4800" dirty="0">
                <a:solidFill>
                  <a:srgbClr val="0070C0"/>
                </a:solidFill>
                <a:latin typeface="Open Sans"/>
                <a:ea typeface="Open Sans"/>
                <a:cs typeface="Open Sans"/>
                <a:sym typeface="Open Sans"/>
              </a:rPr>
              <a:t>(together with the entire team) had to respond to what we deem as extremely necessary. And no, workign 24/7 is by no means possible at all.</a:t>
            </a:r>
            <a:r>
              <a:rPr lang="en" sz="4800" b="1" dirty="0">
                <a:latin typeface="Open Sans"/>
                <a:ea typeface="Open Sans"/>
                <a:cs typeface="Open Sans"/>
                <a:sym typeface="Open Sans"/>
              </a:rPr>
              <a:t>]</a:t>
            </a:r>
            <a:br>
              <a:rPr lang="en" sz="4800" b="1" dirty="0">
                <a:latin typeface="Open Sans"/>
                <a:ea typeface="Open Sans"/>
                <a:cs typeface="Open Sans"/>
                <a:sym typeface="Open Sans"/>
              </a:rPr>
            </a:b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[Video # 4 </a:t>
            </a:r>
            <a:r>
              <a:rPr lang="en" sz="4800" dirty="0">
                <a:solidFill>
                  <a:srgbClr val="0070C0"/>
                </a:solidFill>
                <a:latin typeface="Open Sans"/>
                <a:ea typeface="Open Sans"/>
                <a:cs typeface="Open Sans"/>
                <a:sym typeface="Open Sans"/>
              </a:rPr>
              <a:t>Oh yed indeed Mr. CTO. I’d highly recommend we go for Sprint 7 although it may not be that necessary. With 9 story points left, we’re good to go!</a:t>
            </a:r>
            <a:r>
              <a:rPr lang="en" sz="4800" b="1" dirty="0">
                <a:latin typeface="Open Sans"/>
                <a:ea typeface="Open Sans"/>
                <a:cs typeface="Open Sans"/>
                <a:sym typeface="Open Sans"/>
              </a:rPr>
              <a:t>] </a:t>
            </a:r>
            <a:endParaRPr sz="4800" b="1" dirty="0">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subTitle" idx="4294967295"/>
          </p:nvPr>
        </p:nvSpPr>
        <p:spPr>
          <a:xfrm>
            <a:off x="1122000" y="1525600"/>
            <a:ext cx="16015200" cy="159348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4800" b="1" dirty="0">
                <a:latin typeface="Open Sans"/>
                <a:ea typeface="Open Sans"/>
                <a:cs typeface="Open Sans"/>
                <a:sym typeface="Open Sans"/>
              </a:rPr>
              <a:t>What is your Velocity for the past 3 sprints?</a:t>
            </a:r>
            <a:endParaRPr sz="4800" b="1" dirty="0">
              <a:latin typeface="Open Sans"/>
              <a:ea typeface="Open Sans"/>
              <a:cs typeface="Open Sans"/>
              <a:sym typeface="Open Sans"/>
            </a:endParaRPr>
          </a:p>
          <a:p>
            <a:pPr marL="0" lvl="0" indent="0" algn="l" rtl="0">
              <a:spcBef>
                <a:spcPts val="6100"/>
              </a:spcBef>
              <a:spcAft>
                <a:spcPts val="0"/>
              </a:spcAft>
              <a:buNone/>
            </a:pPr>
            <a:r>
              <a:rPr lang="en" sz="4800" dirty="0">
                <a:latin typeface="Open Sans"/>
                <a:ea typeface="Open Sans"/>
                <a:cs typeface="Open Sans"/>
                <a:sym typeface="Open Sans"/>
              </a:rPr>
              <a:t>[21.67 OR 22]</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How do you know your Velocity is correct?</a:t>
            </a:r>
            <a:endParaRPr sz="4800" b="1" dirty="0">
              <a:latin typeface="Open Sans"/>
              <a:ea typeface="Open Sans"/>
              <a:cs typeface="Open Sans"/>
              <a:sym typeface="Open Sans"/>
            </a:endParaRPr>
          </a:p>
          <a:p>
            <a:pPr marL="0" lvl="0" indent="0" algn="l" rtl="0">
              <a:spcBef>
                <a:spcPts val="6100"/>
              </a:spcBef>
              <a:spcAft>
                <a:spcPts val="0"/>
              </a:spcAft>
              <a:buNone/>
            </a:pPr>
            <a:r>
              <a:rPr lang="en" sz="4800" dirty="0">
                <a:latin typeface="Open Sans"/>
                <a:ea typeface="Open Sans"/>
                <a:cs typeface="Open Sans"/>
                <a:sym typeface="Open Sans"/>
              </a:rPr>
              <a:t>[ VELOCITY = Completed Story Pts( 65)/ Sprints(3)]</a:t>
            </a:r>
            <a:br>
              <a:rPr lang="en" sz="4800" dirty="0">
                <a:latin typeface="Open Sans"/>
                <a:ea typeface="Open Sans"/>
                <a:cs typeface="Open Sans"/>
                <a:sym typeface="Open Sans"/>
              </a:rPr>
            </a:br>
            <a:r>
              <a:rPr lang="en" sz="4800" dirty="0">
                <a:latin typeface="Open Sans"/>
                <a:ea typeface="Open Sans"/>
                <a:cs typeface="Open Sans"/>
                <a:sym typeface="Open Sans"/>
              </a:rPr>
              <a:t>20 +23+22 (S</a:t>
            </a:r>
            <a:r>
              <a:rPr lang="en-US" sz="4800" dirty="0">
                <a:latin typeface="Open Sans"/>
                <a:ea typeface="Open Sans"/>
                <a:cs typeface="Open Sans"/>
                <a:sym typeface="Open Sans"/>
              </a:rPr>
              <a:t>t</a:t>
            </a:r>
            <a:r>
              <a:rPr lang="en" sz="4800" dirty="0">
                <a:latin typeface="Open Sans"/>
                <a:ea typeface="Open Sans"/>
                <a:cs typeface="Open Sans"/>
                <a:sym typeface="Open Sans"/>
              </a:rPr>
              <a:t>ory Pts) = 128 / 3 (# of sprints)</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DOWN chart look like for Sprints 1-3?</a:t>
            </a:r>
            <a:r>
              <a:rPr lang="en"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 sz="4800" dirty="0">
                <a:latin typeface="Open Sans"/>
                <a:ea typeface="Open Sans"/>
                <a:cs typeface="Open Sans"/>
                <a:sym typeface="Open Sans"/>
              </a:rPr>
              <a:t>[Place your chart to the right]</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UP charts look like for Sprints 1-3?</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dirty="0">
                <a:latin typeface="Open Sans"/>
                <a:ea typeface="Open Sans"/>
                <a:cs typeface="Open Sans"/>
                <a:sym typeface="Open Sans"/>
              </a:rPr>
              <a:t>[Place your chart to the right]</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How many points do you think the Team should commit to for Sprint 4 and justify your answer?</a:t>
            </a:r>
            <a:endParaRPr sz="48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a:buNone/>
            </a:pPr>
            <a:r>
              <a:rPr lang="en" sz="4800" dirty="0">
                <a:latin typeface="Open Sans"/>
                <a:ea typeface="Open Sans"/>
                <a:cs typeface="Open Sans"/>
                <a:sym typeface="Open Sans"/>
              </a:rPr>
              <a:t>[From 21 to 23. It is within the same ranges as prior sprints.]</a:t>
            </a:r>
            <a:endParaRPr sz="4800" dirty="0">
              <a:latin typeface="Open Sans"/>
              <a:ea typeface="Open Sans"/>
              <a:cs typeface="Open Sans"/>
              <a:sym typeface="Open Sans"/>
            </a:endParaRPr>
          </a:p>
        </p:txBody>
      </p:sp>
      <p:sp>
        <p:nvSpPr>
          <p:cNvPr id="98" name="Google Shape;98;p15"/>
          <p:cNvSpPr/>
          <p:nvPr/>
        </p:nvSpPr>
        <p:spPr>
          <a:xfrm>
            <a:off x="19225000" y="2837825"/>
            <a:ext cx="11307300" cy="84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4000" dirty="0">
              <a:latin typeface="Open Sans"/>
              <a:ea typeface="Open Sans"/>
              <a:cs typeface="Open Sans"/>
              <a:sym typeface="Open Sans"/>
            </a:endParaRPr>
          </a:p>
        </p:txBody>
      </p:sp>
      <p:sp>
        <p:nvSpPr>
          <p:cNvPr id="99" name="Google Shape;99;p15"/>
          <p:cNvSpPr/>
          <p:nvPr/>
        </p:nvSpPr>
        <p:spPr>
          <a:xfrm>
            <a:off x="19225000" y="12341775"/>
            <a:ext cx="11307300" cy="84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Open Sans"/>
                <a:ea typeface="Open Sans"/>
                <a:cs typeface="Open Sans"/>
                <a:sym typeface="Open Sans"/>
              </a:rPr>
              <a:t>Place Burn Up Chart for Sprint 3 Here</a:t>
            </a:r>
            <a:endParaRPr sz="4000">
              <a:latin typeface="Open Sans"/>
              <a:ea typeface="Open Sans"/>
              <a:cs typeface="Open Sans"/>
              <a:sym typeface="Open Sans"/>
            </a:endParaRPr>
          </a:p>
        </p:txBody>
      </p:sp>
      <p:sp>
        <p:nvSpPr>
          <p:cNvPr id="100" name="Google Shape;100;p15"/>
          <p:cNvSpPr txBox="1">
            <a:spLocks noGrp="1"/>
          </p:cNvSpPr>
          <p:nvPr>
            <p:ph type="subTitle" idx="4294967295"/>
          </p:nvPr>
        </p:nvSpPr>
        <p:spPr>
          <a:xfrm>
            <a:off x="321900"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Sprints 1-3 Questions</a:t>
            </a:r>
            <a:endParaRPr/>
          </a:p>
        </p:txBody>
      </p:sp>
      <p:pic>
        <p:nvPicPr>
          <p:cNvPr id="5" name="Picture 4">
            <a:extLst>
              <a:ext uri="{FF2B5EF4-FFF2-40B4-BE49-F238E27FC236}">
                <a16:creationId xmlns:a16="http://schemas.microsoft.com/office/drawing/2014/main" id="{564E28C0-20F5-4ABB-BD67-633A0FD90665}"/>
              </a:ext>
            </a:extLst>
          </p:cNvPr>
          <p:cNvPicPr>
            <a:picLocks noChangeAspect="1"/>
          </p:cNvPicPr>
          <p:nvPr/>
        </p:nvPicPr>
        <p:blipFill>
          <a:blip r:embed="rId3"/>
          <a:srcRect/>
          <a:stretch/>
        </p:blipFill>
        <p:spPr>
          <a:xfrm>
            <a:off x="19232881" y="2859857"/>
            <a:ext cx="11307300" cy="8439167"/>
          </a:xfrm>
          <a:prstGeom prst="rect">
            <a:avLst/>
          </a:prstGeom>
        </p:spPr>
      </p:pic>
      <p:pic>
        <p:nvPicPr>
          <p:cNvPr id="7" name="Picture 6" descr="Chart, bar chart&#10;&#10;Description automatically generated">
            <a:extLst>
              <a:ext uri="{FF2B5EF4-FFF2-40B4-BE49-F238E27FC236}">
                <a16:creationId xmlns:a16="http://schemas.microsoft.com/office/drawing/2014/main" id="{E7D71DA0-E132-4E49-B959-B9DF897968FA}"/>
              </a:ext>
            </a:extLst>
          </p:cNvPr>
          <p:cNvPicPr>
            <a:picLocks noChangeAspect="1"/>
          </p:cNvPicPr>
          <p:nvPr/>
        </p:nvPicPr>
        <p:blipFill>
          <a:blip r:embed="rId4"/>
          <a:stretch>
            <a:fillRect/>
          </a:stretch>
        </p:blipFill>
        <p:spPr>
          <a:xfrm>
            <a:off x="19232881" y="12341775"/>
            <a:ext cx="11307300" cy="8461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06" name="Google Shape;106;p16"/>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p:nvPr/>
        </p:nvSpPr>
        <p:spPr>
          <a:xfrm>
            <a:off x="3757000" y="1734125"/>
            <a:ext cx="26775300" cy="174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Open Sans"/>
                <a:ea typeface="Open Sans"/>
                <a:cs typeface="Open Sans"/>
                <a:sym typeface="Open Sans"/>
              </a:rPr>
              <a:t>Place User Stories Table for Sprint 4 Here</a:t>
            </a:r>
            <a:endParaRPr sz="4000" dirty="0">
              <a:latin typeface="Open Sans"/>
              <a:ea typeface="Open Sans"/>
              <a:cs typeface="Open Sans"/>
              <a:sym typeface="Open Sans"/>
            </a:endParaRPr>
          </a:p>
        </p:txBody>
      </p:sp>
      <p:pic>
        <p:nvPicPr>
          <p:cNvPr id="3" name="Picture 2">
            <a:extLst>
              <a:ext uri="{FF2B5EF4-FFF2-40B4-BE49-F238E27FC236}">
                <a16:creationId xmlns:a16="http://schemas.microsoft.com/office/drawing/2014/main" id="{D92DF0FB-DB6D-413F-9E3B-74528911378B}"/>
              </a:ext>
            </a:extLst>
          </p:cNvPr>
          <p:cNvPicPr>
            <a:picLocks noChangeAspect="1"/>
          </p:cNvPicPr>
          <p:nvPr/>
        </p:nvPicPr>
        <p:blipFill>
          <a:blip r:embed="rId3"/>
          <a:srcRect/>
          <a:stretch/>
        </p:blipFill>
        <p:spPr>
          <a:xfrm>
            <a:off x="3757000" y="1734124"/>
            <a:ext cx="26997320" cy="17712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body" idx="4294967295"/>
          </p:nvPr>
        </p:nvSpPr>
        <p:spPr>
          <a:xfrm>
            <a:off x="242475" y="1138500"/>
            <a:ext cx="19380000" cy="192255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DOWN chart look like for Sprints 1-4?</a:t>
            </a:r>
            <a:r>
              <a:rPr lang="en"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 sz="4800" dirty="0">
                <a:latin typeface="Open Sans"/>
                <a:ea typeface="Open Sans"/>
                <a:cs typeface="Open Sans"/>
                <a:sym typeface="Open Sans"/>
              </a:rPr>
              <a:t>[Place your chart to the left]</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UP charts look like for Sprints 1-4?</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dirty="0">
                <a:latin typeface="Open Sans"/>
                <a:ea typeface="Open Sans"/>
                <a:cs typeface="Open Sans"/>
                <a:sym typeface="Open Sans"/>
              </a:rPr>
              <a:t>[Place your chart to the left]</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How did the re-prioritization impact the Sprint 4 schedule? </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dirty="0">
                <a:latin typeface="Open Sans"/>
                <a:ea typeface="Open Sans"/>
                <a:cs typeface="Open Sans"/>
                <a:sym typeface="Open Sans"/>
              </a:rPr>
              <a:t>[All activities related to the cyber security incident were the TOP priorities. Sam was set to 14 and Debbie’s security scanning was set to 15. Total of 21 user stories.]</a:t>
            </a:r>
            <a:endParaRPr sz="4800"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b="1" dirty="0">
                <a:latin typeface="Open Sans"/>
                <a:ea typeface="Open Sans"/>
                <a:cs typeface="Open Sans"/>
                <a:sym typeface="Open Sans"/>
              </a:rPr>
              <a:t>What Theme or Name did you give to Sprint 4? </a:t>
            </a:r>
            <a:endParaRPr sz="48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a:buNone/>
            </a:pPr>
            <a:r>
              <a:rPr lang="en" sz="4800" dirty="0">
                <a:latin typeface="Open Sans"/>
                <a:ea typeface="Open Sans"/>
                <a:cs typeface="Open Sans"/>
                <a:sym typeface="Open Sans"/>
              </a:rPr>
              <a:t>[INTRUSION_DETECTION : Hacker Halted.]</a:t>
            </a:r>
            <a:endParaRPr sz="4800" dirty="0">
              <a:latin typeface="Open Sans"/>
              <a:ea typeface="Open Sans"/>
              <a:cs typeface="Open Sans"/>
              <a:sym typeface="Open Sans"/>
            </a:endParaRPr>
          </a:p>
        </p:txBody>
      </p:sp>
      <p:sp>
        <p:nvSpPr>
          <p:cNvPr id="117" name="Google Shape;117;p18"/>
          <p:cNvSpPr/>
          <p:nvPr/>
        </p:nvSpPr>
        <p:spPr>
          <a:xfrm>
            <a:off x="19225000" y="1734125"/>
            <a:ext cx="11307300" cy="84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Open Sans"/>
                <a:ea typeface="Open Sans"/>
                <a:cs typeface="Open Sans"/>
                <a:sym typeface="Open Sans"/>
              </a:rPr>
              <a:t>Place Burn Down Chart for Sprint 4 Here</a:t>
            </a:r>
            <a:endParaRPr sz="4000" dirty="0">
              <a:latin typeface="Open Sans"/>
              <a:ea typeface="Open Sans"/>
              <a:cs typeface="Open Sans"/>
              <a:sym typeface="Open Sans"/>
            </a:endParaRPr>
          </a:p>
        </p:txBody>
      </p:sp>
      <p:sp>
        <p:nvSpPr>
          <p:cNvPr id="118" name="Google Shape;118;p18"/>
          <p:cNvSpPr/>
          <p:nvPr/>
        </p:nvSpPr>
        <p:spPr>
          <a:xfrm>
            <a:off x="19225000" y="11431225"/>
            <a:ext cx="11307300" cy="84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Open Sans"/>
                <a:ea typeface="Open Sans"/>
                <a:cs typeface="Open Sans"/>
                <a:sym typeface="Open Sans"/>
              </a:rPr>
              <a:t>Place Burn Up Chart for Sprint 4 Here</a:t>
            </a:r>
            <a:endParaRPr sz="4000">
              <a:latin typeface="Open Sans"/>
              <a:ea typeface="Open Sans"/>
              <a:cs typeface="Open Sans"/>
              <a:sym typeface="Open Sans"/>
            </a:endParaRPr>
          </a:p>
        </p:txBody>
      </p:sp>
      <p:sp>
        <p:nvSpPr>
          <p:cNvPr id="119" name="Google Shape;119;p18"/>
          <p:cNvSpPr txBox="1">
            <a:spLocks noGrp="1"/>
          </p:cNvSpPr>
          <p:nvPr>
            <p:ph type="subTitle" idx="4294967295"/>
          </p:nvPr>
        </p:nvSpPr>
        <p:spPr>
          <a:xfrm>
            <a:off x="242475"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4 Questions</a:t>
            </a:r>
            <a:endParaRPr/>
          </a:p>
        </p:txBody>
      </p:sp>
      <p:pic>
        <p:nvPicPr>
          <p:cNvPr id="3" name="Picture 2">
            <a:extLst>
              <a:ext uri="{FF2B5EF4-FFF2-40B4-BE49-F238E27FC236}">
                <a16:creationId xmlns:a16="http://schemas.microsoft.com/office/drawing/2014/main" id="{D075438F-B068-4BDC-9B98-9FA140485BFD}"/>
              </a:ext>
            </a:extLst>
          </p:cNvPr>
          <p:cNvPicPr>
            <a:picLocks noChangeAspect="1"/>
          </p:cNvPicPr>
          <p:nvPr/>
        </p:nvPicPr>
        <p:blipFill>
          <a:blip r:embed="rId3"/>
          <a:srcRect/>
          <a:stretch/>
        </p:blipFill>
        <p:spPr>
          <a:xfrm>
            <a:off x="19225000" y="1734125"/>
            <a:ext cx="11307300" cy="8461200"/>
          </a:xfrm>
          <a:prstGeom prst="rect">
            <a:avLst/>
          </a:prstGeom>
        </p:spPr>
      </p:pic>
      <p:pic>
        <p:nvPicPr>
          <p:cNvPr id="5" name="Picture 4">
            <a:extLst>
              <a:ext uri="{FF2B5EF4-FFF2-40B4-BE49-F238E27FC236}">
                <a16:creationId xmlns:a16="http://schemas.microsoft.com/office/drawing/2014/main" id="{C4948194-5D7B-4D38-B319-DAA766ACCEC9}"/>
              </a:ext>
            </a:extLst>
          </p:cNvPr>
          <p:cNvPicPr>
            <a:picLocks noChangeAspect="1"/>
          </p:cNvPicPr>
          <p:nvPr/>
        </p:nvPicPr>
        <p:blipFill>
          <a:blip r:embed="rId4"/>
          <a:srcRect/>
          <a:stretch/>
        </p:blipFill>
        <p:spPr>
          <a:xfrm>
            <a:off x="19225000" y="11431225"/>
            <a:ext cx="11307299" cy="8461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 sz="9600" dirty="0"/>
              <a:t>Udacians</a:t>
            </a:r>
            <a:endParaRPr sz="9600" dirty="0"/>
          </a:p>
        </p:txBody>
      </p:sp>
      <p:sp>
        <p:nvSpPr>
          <p:cNvPr id="125" name="Google Shape;125;p19"/>
          <p:cNvSpPr txBox="1">
            <a:spLocks noGrp="1"/>
          </p:cNvSpPr>
          <p:nvPr>
            <p:ph type="ctrTitle" idx="4294967295"/>
          </p:nvPr>
        </p:nvSpPr>
        <p:spPr>
          <a:xfrm>
            <a:off x="5837050" y="914400"/>
            <a:ext cx="11195700" cy="42672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9000" u="sng" dirty="0"/>
              <a:t>Sprint 4 Name</a:t>
            </a:r>
            <a:endParaRPr sz="9000" u="sng" dirty="0"/>
          </a:p>
          <a:p>
            <a:pPr marL="0" lvl="0" indent="0" algn="l" rtl="0">
              <a:spcBef>
                <a:spcPts val="0"/>
              </a:spcBef>
              <a:spcAft>
                <a:spcPts val="0"/>
              </a:spcAft>
              <a:buNone/>
            </a:pPr>
            <a:r>
              <a:rPr lang="en" sz="9000" u="sng" dirty="0"/>
              <a:t>“   </a:t>
            </a:r>
            <a:r>
              <a:rPr lang="en" sz="4800" u="sng" dirty="0"/>
              <a:t>INTRUSION_DETECION </a:t>
            </a:r>
            <a:r>
              <a:rPr lang="en" sz="6000" u="sng" dirty="0"/>
              <a:t>: Hacker_Halted! </a:t>
            </a:r>
            <a:r>
              <a:rPr lang="en" sz="9000" u="sng" dirty="0"/>
              <a:t>“</a:t>
            </a:r>
            <a:endParaRPr sz="9000" u="sng" dirty="0"/>
          </a:p>
        </p:txBody>
      </p:sp>
      <p:sp>
        <p:nvSpPr>
          <p:cNvPr id="126" name="Google Shape;126;p19"/>
          <p:cNvSpPr txBox="1">
            <a:spLocks noGrp="1"/>
          </p:cNvSpPr>
          <p:nvPr>
            <p:ph type="ctrTitle" idx="4294967295"/>
          </p:nvPr>
        </p:nvSpPr>
        <p:spPr>
          <a:xfrm>
            <a:off x="5868275" y="5410500"/>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t>User Stories in Sprint 4</a:t>
            </a:r>
            <a:endParaRPr sz="9000" u="sng" dirty="0"/>
          </a:p>
          <a:p>
            <a:pPr marL="0" lvl="0" indent="0" algn="l" rtl="0">
              <a:spcBef>
                <a:spcPts val="0"/>
              </a:spcBef>
              <a:spcAft>
                <a:spcPts val="0"/>
              </a:spcAft>
              <a:buClr>
                <a:schemeClr val="dk1"/>
              </a:buClr>
              <a:buSzPts val="1100"/>
              <a:buFont typeface="Arial"/>
              <a:buNone/>
            </a:pPr>
            <a:r>
              <a:rPr lang="en" sz="4500" dirty="0"/>
              <a:t>1. Story # 15 with 13 points</a:t>
            </a:r>
            <a:endParaRPr sz="4500" dirty="0"/>
          </a:p>
          <a:p>
            <a:pPr marL="0" lvl="0" indent="0" algn="l" rtl="0">
              <a:spcBef>
                <a:spcPts val="0"/>
              </a:spcBef>
              <a:spcAft>
                <a:spcPts val="0"/>
              </a:spcAft>
              <a:buClr>
                <a:schemeClr val="dk1"/>
              </a:buClr>
              <a:buSzPts val="1100"/>
              <a:buFont typeface="Arial"/>
              <a:buNone/>
            </a:pPr>
            <a:r>
              <a:rPr lang="en" sz="4500" dirty="0"/>
              <a:t>2. Story # 21 with 8 points</a:t>
            </a:r>
            <a:endParaRPr sz="4500" dirty="0"/>
          </a:p>
          <a:p>
            <a:pPr marL="0" lvl="0" indent="0" algn="l" rtl="0">
              <a:spcBef>
                <a:spcPts val="0"/>
              </a:spcBef>
              <a:spcAft>
                <a:spcPts val="0"/>
              </a:spcAft>
              <a:buClr>
                <a:schemeClr val="dk1"/>
              </a:buClr>
              <a:buSzPts val="1100"/>
              <a:buFont typeface="Arial"/>
              <a:buNone/>
            </a:pPr>
            <a:r>
              <a:rPr lang="en" sz="4500" dirty="0"/>
              <a:t>3. Story # xx with xx points</a:t>
            </a:r>
            <a:endParaRPr sz="4500" dirty="0"/>
          </a:p>
          <a:p>
            <a:pPr marL="0" lvl="0" indent="0" algn="l" rtl="0">
              <a:spcBef>
                <a:spcPts val="0"/>
              </a:spcBef>
              <a:spcAft>
                <a:spcPts val="0"/>
              </a:spcAft>
              <a:buClr>
                <a:schemeClr val="dk1"/>
              </a:buClr>
              <a:buSzPts val="1100"/>
              <a:buFont typeface="Arial"/>
              <a:buNone/>
            </a:pPr>
            <a:r>
              <a:rPr lang="en-CA" sz="4500" dirty="0"/>
              <a:t>**All stories on sprint 4 were on Priority 1 (SAM (13) &amp; Debbie ( 8)</a:t>
            </a:r>
            <a:endParaRPr sz="4500" dirty="0"/>
          </a:p>
          <a:p>
            <a:pPr marL="0" lvl="0" indent="0" algn="l" rtl="0">
              <a:spcBef>
                <a:spcPts val="0"/>
              </a:spcBef>
              <a:spcAft>
                <a:spcPts val="0"/>
              </a:spcAft>
              <a:buClr>
                <a:schemeClr val="dk1"/>
              </a:buClr>
              <a:buSzPts val="1100"/>
              <a:buFont typeface="Arial"/>
              <a:buNone/>
            </a:pPr>
            <a:endParaRPr sz="4500" dirty="0"/>
          </a:p>
          <a:p>
            <a:pPr marL="0" lvl="0" indent="0" algn="l" rtl="0">
              <a:spcBef>
                <a:spcPts val="0"/>
              </a:spcBef>
              <a:spcAft>
                <a:spcPts val="0"/>
              </a:spcAft>
              <a:buClr>
                <a:schemeClr val="dk1"/>
              </a:buClr>
              <a:buSzPts val="1100"/>
              <a:buFont typeface="Arial"/>
              <a:buNone/>
            </a:pPr>
            <a:r>
              <a:rPr lang="en" sz="4500" dirty="0"/>
              <a:t>Total Sprint 4 Points: 21</a:t>
            </a:r>
            <a:endParaRPr sz="9000" u="sng" dirty="0"/>
          </a:p>
        </p:txBody>
      </p:sp>
      <p:sp>
        <p:nvSpPr>
          <p:cNvPr id="127" name="Google Shape;127;p19"/>
          <p:cNvSpPr txBox="1">
            <a:spLocks noGrp="1"/>
          </p:cNvSpPr>
          <p:nvPr>
            <p:ph type="ctrTitle" idx="4294967295"/>
          </p:nvPr>
        </p:nvSpPr>
        <p:spPr>
          <a:xfrm>
            <a:off x="6192525" y="16217150"/>
            <a:ext cx="25811400" cy="56226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 sz="6000" dirty="0"/>
              <a:t>Narrative </a:t>
            </a:r>
            <a:r>
              <a:rPr lang="en-CA" sz="6600" dirty="0">
                <a:solidFill>
                  <a:srgbClr val="0070C0"/>
                </a:solidFill>
              </a:rPr>
              <a:t>SAM, C.E.H., CISSP needs to have top priority{Code Red} , Debbie the &lt; developer &gt; also plays vital role</a:t>
            </a:r>
            <a:endParaRPr sz="6600" dirty="0">
              <a:solidFill>
                <a:srgbClr val="0070C0"/>
              </a:solidFill>
            </a:endParaRPr>
          </a:p>
          <a:p>
            <a:pPr marL="0" lvl="0" indent="0" algn="l" rtl="0">
              <a:spcBef>
                <a:spcPts val="0"/>
              </a:spcBef>
              <a:spcAft>
                <a:spcPts val="0"/>
              </a:spcAft>
              <a:buNone/>
            </a:pPr>
            <a:r>
              <a:rPr lang="en" sz="6000" dirty="0"/>
              <a:t>Results </a:t>
            </a:r>
            <a:r>
              <a:rPr lang="en" sz="6000" dirty="0">
                <a:solidFill>
                  <a:srgbClr val="0070C0"/>
                </a:solidFill>
              </a:rPr>
              <a:t>Security related incidents have been mitigated</a:t>
            </a:r>
            <a:br>
              <a:rPr lang="en" sz="6000" dirty="0">
                <a:solidFill>
                  <a:srgbClr val="0070C0"/>
                </a:solidFill>
              </a:rPr>
            </a:br>
            <a:r>
              <a:rPr lang="en" sz="6000" dirty="0"/>
              <a:t>Learnings </a:t>
            </a:r>
            <a:r>
              <a:rPr lang="en" sz="6000" dirty="0">
                <a:solidFill>
                  <a:srgbClr val="0070C0"/>
                </a:solidFill>
              </a:rPr>
              <a:t>Emergency Priorities are given extremely high importance</a:t>
            </a:r>
            <a:endParaRPr sz="6000" dirty="0">
              <a:solidFill>
                <a:srgbClr val="0070C0"/>
              </a:solidFill>
            </a:endParaRPr>
          </a:p>
          <a:p>
            <a:pPr marL="0" lvl="0" indent="0" algn="l" rtl="0">
              <a:spcBef>
                <a:spcPts val="0"/>
              </a:spcBef>
              <a:spcAft>
                <a:spcPts val="0"/>
              </a:spcAft>
              <a:buNone/>
            </a:pPr>
            <a:r>
              <a:rPr lang="en" sz="6000" dirty="0"/>
              <a:t>Risks  </a:t>
            </a:r>
            <a:r>
              <a:rPr lang="en" sz="6000" dirty="0">
                <a:solidFill>
                  <a:srgbClr val="0070C0"/>
                </a:solidFill>
              </a:rPr>
              <a:t>Security breaches are 1st thing that has to be avoided at all costs. Hence the entire sprint was dedicated to security issues.</a:t>
            </a:r>
            <a:endParaRPr sz="6000" dirty="0">
              <a:solidFill>
                <a:srgbClr val="0070C0"/>
              </a:solidFill>
            </a:endParaRPr>
          </a:p>
        </p:txBody>
      </p:sp>
      <p:sp>
        <p:nvSpPr>
          <p:cNvPr id="128" name="Google Shape;128;p19"/>
          <p:cNvSpPr txBox="1">
            <a:spLocks noGrp="1"/>
          </p:cNvSpPr>
          <p:nvPr>
            <p:ph type="ctrTitle" idx="4294967295"/>
          </p:nvPr>
        </p:nvSpPr>
        <p:spPr>
          <a:xfrm>
            <a:off x="18509850" y="8459850"/>
            <a:ext cx="12459300" cy="67467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6800" dirty="0"/>
              <a:t>Place Sprint 4 Burn Down Chart Here</a:t>
            </a:r>
            <a:endParaRPr sz="2300" dirty="0"/>
          </a:p>
        </p:txBody>
      </p:sp>
      <p:sp>
        <p:nvSpPr>
          <p:cNvPr id="129" name="Google Shape;129;p19"/>
          <p:cNvSpPr txBox="1">
            <a:spLocks noGrp="1"/>
          </p:cNvSpPr>
          <p:nvPr>
            <p:ph type="ctrTitle" idx="4294967295"/>
          </p:nvPr>
        </p:nvSpPr>
        <p:spPr>
          <a:xfrm>
            <a:off x="18509850" y="809350"/>
            <a:ext cx="12459300" cy="67467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Clr>
                <a:schemeClr val="dk1"/>
              </a:buClr>
              <a:buSzPts val="1100"/>
              <a:buFont typeface="Arial"/>
              <a:buNone/>
            </a:pPr>
            <a:r>
              <a:rPr lang="en" sz="6800" dirty="0"/>
              <a:t>Place Sprint 4 Burn UP Chart Here</a:t>
            </a:r>
            <a:endParaRPr sz="9600" dirty="0"/>
          </a:p>
        </p:txBody>
      </p:sp>
      <p:sp>
        <p:nvSpPr>
          <p:cNvPr id="130" name="Google Shape;130;p19"/>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4 DEMO of Working Product</a:t>
            </a:r>
            <a:endParaRPr sz="3100"/>
          </a:p>
        </p:txBody>
      </p:sp>
      <p:pic>
        <p:nvPicPr>
          <p:cNvPr id="3" name="Picture 2">
            <a:extLst>
              <a:ext uri="{FF2B5EF4-FFF2-40B4-BE49-F238E27FC236}">
                <a16:creationId xmlns:a16="http://schemas.microsoft.com/office/drawing/2014/main" id="{4B589607-8046-4574-B08C-572B11DA6FF1}"/>
              </a:ext>
            </a:extLst>
          </p:cNvPr>
          <p:cNvPicPr>
            <a:picLocks noChangeAspect="1"/>
          </p:cNvPicPr>
          <p:nvPr/>
        </p:nvPicPr>
        <p:blipFill>
          <a:blip r:embed="rId3"/>
          <a:srcRect/>
          <a:stretch/>
        </p:blipFill>
        <p:spPr>
          <a:xfrm>
            <a:off x="18257521" y="809350"/>
            <a:ext cx="13241120" cy="6746700"/>
          </a:xfrm>
          <a:prstGeom prst="rect">
            <a:avLst/>
          </a:prstGeom>
        </p:spPr>
      </p:pic>
      <p:pic>
        <p:nvPicPr>
          <p:cNvPr id="5" name="Picture 4">
            <a:extLst>
              <a:ext uri="{FF2B5EF4-FFF2-40B4-BE49-F238E27FC236}">
                <a16:creationId xmlns:a16="http://schemas.microsoft.com/office/drawing/2014/main" id="{EE6DAFD5-8CC4-44E1-8C50-F61886ADF851}"/>
              </a:ext>
            </a:extLst>
          </p:cNvPr>
          <p:cNvPicPr>
            <a:picLocks noChangeAspect="1"/>
          </p:cNvPicPr>
          <p:nvPr/>
        </p:nvPicPr>
        <p:blipFill>
          <a:blip r:embed="rId4"/>
          <a:srcRect/>
          <a:stretch/>
        </p:blipFill>
        <p:spPr>
          <a:xfrm>
            <a:off x="18509850" y="8686800"/>
            <a:ext cx="12459300" cy="64151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36" name="Google Shape;136;p20"/>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p:nvPr/>
        </p:nvSpPr>
        <p:spPr>
          <a:xfrm>
            <a:off x="3757000" y="1645920"/>
            <a:ext cx="26783960" cy="1749690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Open Sans"/>
                <a:ea typeface="Open Sans"/>
                <a:cs typeface="Open Sans"/>
                <a:sym typeface="Open Sans"/>
              </a:rPr>
              <a:t>Place User Stories Table for Sprint 5 Here</a:t>
            </a:r>
            <a:endParaRPr sz="4000">
              <a:latin typeface="Open Sans"/>
              <a:ea typeface="Open Sans"/>
              <a:cs typeface="Open Sans"/>
              <a:sym typeface="Open Sans"/>
            </a:endParaRPr>
          </a:p>
        </p:txBody>
      </p:sp>
      <p:pic>
        <p:nvPicPr>
          <p:cNvPr id="3" name="Picture 2">
            <a:extLst>
              <a:ext uri="{FF2B5EF4-FFF2-40B4-BE49-F238E27FC236}">
                <a16:creationId xmlns:a16="http://schemas.microsoft.com/office/drawing/2014/main" id="{E6559903-D7DD-4223-B5BD-80BE5972B62F}"/>
              </a:ext>
            </a:extLst>
          </p:cNvPr>
          <p:cNvPicPr>
            <a:picLocks noChangeAspect="1"/>
          </p:cNvPicPr>
          <p:nvPr/>
        </p:nvPicPr>
        <p:blipFill>
          <a:blip r:embed="rId3"/>
          <a:srcRect/>
          <a:stretch/>
        </p:blipFill>
        <p:spPr>
          <a:xfrm>
            <a:off x="3757000" y="1645919"/>
            <a:ext cx="27027800" cy="17496905"/>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1364</TotalTime>
  <Words>2415</Words>
  <Application>Microsoft Office PowerPoint</Application>
  <PresentationFormat>Custom</PresentationFormat>
  <Paragraphs>190</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Open Sans</vt:lpstr>
      <vt:lpstr>Arial</vt:lpstr>
      <vt:lpstr>Raleway</vt:lpstr>
      <vt:lpstr>Lato</vt:lpstr>
      <vt:lpstr>Streamline</vt:lpstr>
      <vt:lpstr>Agile Communication Project </vt:lpstr>
      <vt:lpstr>Agile Communication Project </vt:lpstr>
      <vt:lpstr>PowerPoint Presentation</vt:lpstr>
      <vt:lpstr>Agile Communication Project </vt:lpstr>
      <vt:lpstr>PowerPoint Presentation</vt:lpstr>
      <vt:lpstr>PowerPoint Presentation</vt:lpstr>
      <vt:lpstr>Udacians</vt:lpstr>
      <vt:lpstr>Agile Communication Project </vt:lpstr>
      <vt:lpstr>PowerPoint Presentation</vt:lpstr>
      <vt:lpstr>PowerPoint Presentation</vt:lpstr>
      <vt:lpstr>Udacians</vt:lpstr>
      <vt:lpstr>Agile Communication Project </vt:lpstr>
      <vt:lpstr>PowerPoint Presentation</vt:lpstr>
      <vt:lpstr>PowerPoint Presentation</vt:lpstr>
      <vt:lpstr>Udacians</vt:lpstr>
      <vt:lpstr>BVIR for Management Questions   Which charts would you want to include in the BVIR that Management would need and why?  Move the Orange boxes to the correct column below [I have nothing to hide to management. Both charts would indicate that my team has missed 9 story points. We did have 105 cumulative story points comitted.  As a ‘Udacity Certified’ Product Owner, Sprints 4 to 6 has ‘disrupted’ the flow that our team had during Sprints 1 to 3.    Sprint 4 was focused on the needs &amp; issues with SAM, our INFOSEC guy and Debbie, our developer. Sam definitely would need the help of a coder.     Sprint 5 , Edith, which is also a stakeholder/customer, has some serious Usability issues. The issues she had was given priority 1 together with very similar user stories such as: ‘SALLY the side admin who wants to create CSR accounts, Victor the site visitor who wants to add software to purchase and last but not the leats, Debbie’s need to have the right software installed so she can deliver high value products to customers.   In Sprint 6, COVID-19 just took a toll on everyone. It was totally unxecpted and our ENTIRE TEAM had to shift to ‘semi permanent’ remote in less than 48 hours. This itself, plus the logistical and ‘pyschological aspects’ of COVID slowed our team a bit. Then our B.O.G.O. promo has to be the main priority.   We had to reprioritize everything and make them priority 1 so that we could move on to the next sprint.]    </vt:lpstr>
      <vt:lpstr>Creating the BVIR for Management  Questions to answer before you start the BVIR  What would tell Management if they want to know the details about actual stories? [Select from the choices below] "While I understand that you want to get into individual stories and know all the details, we would prefer that Management spends your valuable time guiding and influencing the Roadmap and direction of the project and leave the story delivery to the Teams you have empowered." Absolutely, let's get into the details! No, that is none of your business  Which of the above did you choose (1,2,3) and why? [DEFINITELY I would choose Number 2! This is HANDS-DOWN my only respnse for now. As a Product Owner, I have NOTHING to hide. Sprints 4 to 6, especially 4 &amp; 6 definitely took a toll on our performance. I also suggested that form Sprints 4 to 6 (which the entire team agreed), to make them all priorities because of the SUDDEN-EXTREME URGENCIES. I In this realistic situation, I can now say that Sprint 7 is not mandatory although it would help. We now have ZERO 9 user stories left .]    </vt:lpstr>
      <vt:lpstr>Creating the BVIR for Management Questions to answer before you start the BVIR  Is it project considered a failure because backlog items still remain? Explain.   [From my perspective this could be taken in different contexts. We now have zero user stories left. Although I am torn between going for another sprint (7) or more likely focus on doing the other higher priorities.  On the other hand, I can also STRONGLY ARGUE that the last 3 sprints, especially 4 and 6; as I have mentioned previously, definitely took it’s toll on out team.  Sprint 4 was a probable SECURITY BREACH that could have been disastrous.  As a P.O. , plus with my team’s backing, we  ALL AGREED to prioritze user stories about SAM and DEBBIE.  Debbie being a developer definitely needed her tools &amp; software up and running so she could back up SAM in his/her  cyber security resiliency efforts. In the end we managed with 0 user stories left.  Sprint 6 , the global community took a strong hit! We had to suddenly switch to a fully operational remote team in a matter of 48 hours max. This was totally out of the blue. On top of this, we had to suddenly promote a ‘FLASH SALE B.O.G.O.’. And management wants it ASAP.   So these 2 sprints by themselves have definitely taken a lot of toll on our team, hence we have 31 user stories left for Sprint 7. ]   </vt:lpstr>
      <vt:lpstr>Creating the BVIR for Management  Instructions:  Start by creating your own BVIR. From the charts and sections below, please drag and drop items you would like to display to convey the story behind the MVP project  [Cut and paste items from this section and add them to the next slide. Remember to fill in information in the boxes where it is needed] </vt:lpstr>
      <vt:lpstr>BVIR for Management [** This is the outline for the BVIR I’ve used for management]    </vt:lpstr>
      <vt:lpstr>BVIR for Management []    </vt:lpstr>
      <vt:lpstr>BVIR for Management [Now that you have created your BVIR for management, you need to create a video or written narrative explaining the MVP delivery status. Use this slide to write your narrative or plan what you want to say in your video. ]  Include (at the minimum) the following:  Team Name - &gt; UDACIANS Vision -&gt;   To Be The Premiere E-Commerce Platform;  Providing The Best Online Shopping Experience.   No Downtimes. No Interruptions.  Sprint Burn Down Charts for Sprints 1-6 -&gt; Already Included. Sprint Burn Up Charts for Sprints 1-6 - &gt; Already Included.   Project status (complete / incomplete) - &gt; INCOMPLETE. 9 StorY points left. Reserved fully for Sprint 7.    </vt:lpstr>
      <vt:lpstr>Questions from Management (Using Videos would be great!)  Instructions:  Watch the videos in the classroom. (I’ve also created 4 videos as a response to each)  Record your videos or provide your answers below. Remember to justify your answer.  [Video # 1  Greetings Ms. CFO. First of all, I would totally agree that our product is totally FAR from perfect. It’s even FAR form excellent as of now. As we all know, sprints 4 to 6 have definitely impacted the entire team to such a high degree. Zero user stories left.  ]    [Video # 2  Greetings Ms. CMO. It’s not a matter of deviating per se, based on the circumstances I really had no choice. As what I’ve mentioned to CFO, I had no choice due to Sprints 4 to 6. Especially 4 and 6, everything just got totally ‘bugged’ down. ]  [Video # 3 Mr. CEO, As a Product Owner, I (together with the entire team) had to respond to what we deem as extremely necessary. And no, workign 24/7 is by no means possible at all.]  [Video # 4 Oh yed indeed Mr. CTO. I’d highly recommend we go for Sprint 7 although it may not be that necessary. With 9 story points left, we’re good to go!]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Communication Project</dc:title>
  <dc:creator>Frederick Zoreta</dc:creator>
  <cp:lastModifiedBy>Frederick Zoreta</cp:lastModifiedBy>
  <cp:revision>96</cp:revision>
  <dcterms:modified xsi:type="dcterms:W3CDTF">2020-11-26T10:36:39Z</dcterms:modified>
</cp:coreProperties>
</file>