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FE8716-26F0-4574-A3BE-1CC9830168C7}">
  <a:tblStyle styleId="{40FE8716-26F0-4574-A3BE-1CC9830168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33E20B-FB17-4BFF-8D7F-3647E273162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8b9b2feb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8b9b2feb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8dc8138d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8dc8138d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8dc8138d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8dc8138d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88b9b2feb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88b9b2feb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8dc813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8dc813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8dc8138d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8dc8138d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8b9b2feb8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8b9b2feb8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8b9b2feb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8b9b2feb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8b9b2feb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8b9b2feb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8dc8138d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8dc8138d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8dc8138d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8dc8138d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4" name="Google Shape;5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0" y="0"/>
            <a:ext cx="9144000" cy="73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" name="Google Shape;40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41" name="Google Shape;4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3"/>
          <p:cNvCxnSpPr/>
          <p:nvPr/>
        </p:nvCxnSpPr>
        <p:spPr>
          <a:xfrm flipH="1">
            <a:off x="3633850" y="1059150"/>
            <a:ext cx="7800" cy="32190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6" name="Google Shape;66;p13"/>
          <p:cNvCxnSpPr/>
          <p:nvPr/>
        </p:nvCxnSpPr>
        <p:spPr>
          <a:xfrm>
            <a:off x="1310400" y="2678775"/>
            <a:ext cx="4661100" cy="108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7" name="Google Shape;67;p13"/>
          <p:cNvCxnSpPr/>
          <p:nvPr/>
        </p:nvCxnSpPr>
        <p:spPr>
          <a:xfrm>
            <a:off x="1244525" y="1016925"/>
            <a:ext cx="21000" cy="33486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68" name="Google Shape;68;p13"/>
          <p:cNvCxnSpPr/>
          <p:nvPr/>
        </p:nvCxnSpPr>
        <p:spPr>
          <a:xfrm flipH="1">
            <a:off x="1280675" y="4348325"/>
            <a:ext cx="4617000" cy="2400"/>
          </a:xfrm>
          <a:prstGeom prst="straightConnector1">
            <a:avLst/>
          </a:prstGeom>
          <a:noFill/>
          <a:ln w="9525" cap="flat" cmpd="sng">
            <a:solidFill>
              <a:srgbClr val="0B5394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69" name="Google Shape;69;p13"/>
          <p:cNvSpPr txBox="1"/>
          <p:nvPr/>
        </p:nvSpPr>
        <p:spPr>
          <a:xfrm>
            <a:off x="239600" y="2468175"/>
            <a:ext cx="107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Open Sans"/>
                <a:ea typeface="Open Sans"/>
                <a:cs typeface="Open Sans"/>
                <a:sym typeface="Open Sans"/>
              </a:rPr>
              <a:t>Business Value Impact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088000" y="4293300"/>
            <a:ext cx="3169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Feasibility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(Time + Investment)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642950" y="901350"/>
            <a:ext cx="7461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HIGH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1280675" y="4293300"/>
            <a:ext cx="6087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LOW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711650" y="4049275"/>
            <a:ext cx="608700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LOW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Step 2, Part 2: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the “Data Science Opportunity Matrix” below by modeling each of the six projects in terms of feasibility (time &amp; investment), business value impact, and likelihood of value capture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graphicFrame>
        <p:nvGraphicFramePr>
          <p:cNvPr id="75" name="Google Shape;75;p13"/>
          <p:cNvGraphicFramePr/>
          <p:nvPr/>
        </p:nvGraphicFramePr>
        <p:xfrm>
          <a:off x="6425100" y="1348613"/>
          <a:ext cx="2791700" cy="998220"/>
        </p:xfrm>
        <a:graphic>
          <a:graphicData uri="http://schemas.openxmlformats.org/drawingml/2006/table">
            <a:tbl>
              <a:tblPr>
                <a:noFill/>
                <a:tableStyleId>{40FE8716-26F0-4574-A3BE-1CC9830168C7}</a:tableStyleId>
              </a:tblPr>
              <a:tblGrid>
                <a:gridCol w="61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3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Project 1: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[Insert Project Name]</a:t>
                      </a:r>
                      <a:endParaRPr sz="800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3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Project 2: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[Insert Project Name]</a:t>
                      </a:r>
                      <a:endParaRPr sz="800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3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Project 3: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[Insert Project Name]</a:t>
                      </a:r>
                      <a:endParaRPr sz="800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Project 4: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[Insert Project Name]</a:t>
                      </a:r>
                      <a:endParaRPr sz="800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Project 5: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[Insert Project Name]</a:t>
                      </a:r>
                      <a:endParaRPr sz="800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0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Project 6:</a:t>
                      </a:r>
                      <a:endParaRPr sz="8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[Insert Project Name]</a:t>
                      </a:r>
                      <a:endParaRPr sz="800"/>
                    </a:p>
                  </a:txBody>
                  <a:tcPr marL="28575" marR="28575" marT="19050" marB="19050" anchor="b">
                    <a:lnL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FF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" name="Google Shape;76;p13"/>
          <p:cNvSpPr txBox="1"/>
          <p:nvPr/>
        </p:nvSpPr>
        <p:spPr>
          <a:xfrm>
            <a:off x="5721325" y="4293300"/>
            <a:ext cx="7461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HIGH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7150787" y="3556500"/>
            <a:ext cx="248100" cy="2454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78" name="Google Shape;78;p13"/>
          <p:cNvSpPr/>
          <p:nvPr/>
        </p:nvSpPr>
        <p:spPr>
          <a:xfrm>
            <a:off x="7070687" y="3874075"/>
            <a:ext cx="408300" cy="3912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79" name="Google Shape;79;p13"/>
          <p:cNvSpPr txBox="1"/>
          <p:nvPr/>
        </p:nvSpPr>
        <p:spPr>
          <a:xfrm>
            <a:off x="6811425" y="2981500"/>
            <a:ext cx="169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/>
              <a:t>Likelihood of Value Capture</a:t>
            </a:r>
            <a:endParaRPr sz="900" b="1" u="sng"/>
          </a:p>
        </p:txBody>
      </p:sp>
      <p:sp>
        <p:nvSpPr>
          <p:cNvPr id="80" name="Google Shape;80;p13"/>
          <p:cNvSpPr txBox="1"/>
          <p:nvPr/>
        </p:nvSpPr>
        <p:spPr>
          <a:xfrm>
            <a:off x="7440125" y="3237575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Low</a:t>
            </a:r>
            <a:endParaRPr sz="1100"/>
          </a:p>
        </p:txBody>
      </p:sp>
      <p:sp>
        <p:nvSpPr>
          <p:cNvPr id="81" name="Google Shape;81;p13"/>
          <p:cNvSpPr txBox="1"/>
          <p:nvPr/>
        </p:nvSpPr>
        <p:spPr>
          <a:xfrm>
            <a:off x="7440125" y="3511050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Medium</a:t>
            </a:r>
            <a:endParaRPr sz="1100"/>
          </a:p>
        </p:txBody>
      </p:sp>
      <p:sp>
        <p:nvSpPr>
          <p:cNvPr id="82" name="Google Shape;82;p13"/>
          <p:cNvSpPr txBox="1"/>
          <p:nvPr/>
        </p:nvSpPr>
        <p:spPr>
          <a:xfrm>
            <a:off x="7440125" y="3901525"/>
            <a:ext cx="7260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High</a:t>
            </a:r>
            <a:endParaRPr sz="1100"/>
          </a:p>
        </p:txBody>
      </p:sp>
      <p:sp>
        <p:nvSpPr>
          <p:cNvPr id="83" name="Google Shape;83;p13"/>
          <p:cNvSpPr/>
          <p:nvPr/>
        </p:nvSpPr>
        <p:spPr>
          <a:xfrm>
            <a:off x="7190837" y="3327125"/>
            <a:ext cx="168000" cy="1572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</p:txBody>
      </p:sp>
      <p:sp>
        <p:nvSpPr>
          <p:cNvPr id="84" name="Google Shape;84;p13"/>
          <p:cNvSpPr/>
          <p:nvPr/>
        </p:nvSpPr>
        <p:spPr>
          <a:xfrm>
            <a:off x="3885912" y="2137013"/>
            <a:ext cx="408300" cy="3912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P#</a:t>
            </a:r>
            <a:endParaRPr sz="900" b="1"/>
          </a:p>
        </p:txBody>
      </p:sp>
      <p:sp>
        <p:nvSpPr>
          <p:cNvPr id="85" name="Google Shape;85;p13"/>
          <p:cNvSpPr/>
          <p:nvPr/>
        </p:nvSpPr>
        <p:spPr>
          <a:xfrm>
            <a:off x="4386112" y="1891550"/>
            <a:ext cx="248100" cy="2454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P#</a:t>
            </a:r>
            <a:endParaRPr sz="900" b="1"/>
          </a:p>
        </p:txBody>
      </p:sp>
      <p:sp>
        <p:nvSpPr>
          <p:cNvPr id="86" name="Google Shape;86;p13"/>
          <p:cNvSpPr/>
          <p:nvPr/>
        </p:nvSpPr>
        <p:spPr>
          <a:xfrm>
            <a:off x="4752437" y="1650725"/>
            <a:ext cx="168000" cy="157200"/>
          </a:xfrm>
          <a:prstGeom prst="ellipse">
            <a:avLst/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/>
              <a:t>P#</a:t>
            </a:r>
            <a:endParaRPr sz="900" b="1"/>
          </a:p>
        </p:txBody>
      </p:sp>
      <p:sp>
        <p:nvSpPr>
          <p:cNvPr id="87" name="Google Shape;87;p13"/>
          <p:cNvSpPr txBox="1"/>
          <p:nvPr/>
        </p:nvSpPr>
        <p:spPr>
          <a:xfrm>
            <a:off x="4634200" y="-1378125"/>
            <a:ext cx="2674500" cy="1025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Hint: Copy and edit these to represent each of your projects ("P1" = "Project 1" and so forth)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8" name="Google Shape;88;p13"/>
          <p:cNvCxnSpPr>
            <a:stCxn id="87" idx="2"/>
          </p:cNvCxnSpPr>
          <p:nvPr/>
        </p:nvCxnSpPr>
        <p:spPr>
          <a:xfrm flipH="1">
            <a:off x="4941550" y="-352425"/>
            <a:ext cx="1029900" cy="17691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/>
        </p:nvSpPr>
        <p:spPr>
          <a:xfrm>
            <a:off x="302700" y="904675"/>
            <a:ext cx="7754400" cy="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Strategies for promoting a data-driven culture</a:t>
            </a: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Roboto"/>
              <a:ea typeface="Roboto"/>
              <a:cs typeface="Roboto"/>
              <a:sym typeface="Roboto"/>
            </a:endParaRPr>
          </a:p>
          <a:p>
            <a:pPr marL="914400" lvl="0" indent="-914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Strategy 1:	[insert strategy]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0" indent="-914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Strategy 2:	[insert strategy]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0" indent="-914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Strategy 3:	[insert strategy]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0" indent="-914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Strategy 4:	[insert strategy]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0" indent="-914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Strategy 5:	[insert strategy]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0" indent="-9144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Strategy 6:	[insert strategy]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have identified six strategies for promoting a data-driven culture in our business</a:t>
            </a:r>
            <a:endParaRPr sz="2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4634200" y="-1378125"/>
            <a:ext cx="2674500" cy="1025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Hint: You may want to break up this table into two separate slides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07" name="Google Shape;207;p23"/>
          <p:cNvGraphicFramePr/>
          <p:nvPr/>
        </p:nvGraphicFramePr>
        <p:xfrm>
          <a:off x="232125" y="93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{40FE8716-26F0-4574-A3BE-1CC9830168C7}</a:tableStyleId>
              </a:tblPr>
              <a:tblGrid>
                <a:gridCol w="91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7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7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7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Requirements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What data should be included in the Data Strategy?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22860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[insert response]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475"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Data Governance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Availability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22860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[insert response]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Usability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22860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[insert response]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5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Integrity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22860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[insert response]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2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Security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22860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[insert response]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Technology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Architecture Components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22860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[insert response]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1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Skills and Capacity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 literacy skills and organizational capacity 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22860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[insert response]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8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Support for Machine Learning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Machine learning architecture 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228600" lvl="0" indent="-1778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[insert response]</a:t>
                      </a:r>
                      <a:endParaRPr sz="1000"/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8" name="Google Shape;208;p23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Technical Infrastructure Needed to Support the Data Science Organization </a:t>
            </a:r>
            <a:endParaRPr sz="1500"/>
          </a:p>
        </p:txBody>
      </p:sp>
      <p:cxnSp>
        <p:nvCxnSpPr>
          <p:cNvPr id="209" name="Google Shape;209;p23"/>
          <p:cNvCxnSpPr>
            <a:stCxn id="206" idx="2"/>
          </p:cNvCxnSpPr>
          <p:nvPr/>
        </p:nvCxnSpPr>
        <p:spPr>
          <a:xfrm flipH="1">
            <a:off x="4941550" y="-352425"/>
            <a:ext cx="1029900" cy="17691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218125" y="565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XYZ Business</a:t>
            </a:r>
            <a:endParaRPr sz="17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/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Title of Final Project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Name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Position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Date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253100" y="2239300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Approach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asdf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226500" y="3411850"/>
            <a:ext cx="8454900" cy="10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Results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asfd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Executive Summary</a:t>
            </a:r>
            <a:endParaRPr sz="2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103" name="Google Shape;103;p15"/>
          <p:cNvSpPr txBox="1"/>
          <p:nvPr/>
        </p:nvSpPr>
        <p:spPr>
          <a:xfrm>
            <a:off x="226500" y="1133275"/>
            <a:ext cx="7301700" cy="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Roboto"/>
                <a:ea typeface="Roboto"/>
                <a:cs typeface="Roboto"/>
                <a:sym typeface="Roboto"/>
              </a:rPr>
              <a:t>Purpose of 100-day plan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asdf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226500" y="1133275"/>
            <a:ext cx="7301700" cy="8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900"/>
              <a:buFont typeface="Roboto"/>
              <a:buChar char="●"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[insert areas of focus here]</a:t>
            </a: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Scope of Work for First 100 Days</a:t>
            </a:r>
            <a:endParaRPr sz="2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Candidate Data Science Projects</a:t>
            </a:r>
            <a:endParaRPr sz="2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572450" y="116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{7B33E20B-FB17-4BFF-8D7F-3647E2731627}</a:tableStyleId>
              </a:tblPr>
              <a:tblGrid>
                <a:gridCol w="175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3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Functional Area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Description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1: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Name]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Functional Area]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Description]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2: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Name]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Functional Area]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Description]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3: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Name]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Functional Area]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Description]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4: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Name]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Functional Area]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Description]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5: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Name]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Functional Area]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Description]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6: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Name]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Functional Area]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Description]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Step 2, Part 3: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the “Data Science Road Map” below with the first four data science projects chosen for implementation.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121" name="Google Shape;121;p18"/>
          <p:cNvSpPr/>
          <p:nvPr/>
        </p:nvSpPr>
        <p:spPr>
          <a:xfrm>
            <a:off x="4318750" y="1395900"/>
            <a:ext cx="4488000" cy="630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[Insert Justification]</a:t>
            </a:r>
            <a:endParaRPr sz="1600"/>
          </a:p>
        </p:txBody>
      </p:sp>
      <p:sp>
        <p:nvSpPr>
          <p:cNvPr id="122" name="Google Shape;122;p18"/>
          <p:cNvSpPr/>
          <p:nvPr/>
        </p:nvSpPr>
        <p:spPr>
          <a:xfrm>
            <a:off x="1120600" y="1395900"/>
            <a:ext cx="3030300" cy="630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Project 3: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[Insert Project Name]</a:t>
            </a:r>
            <a:endParaRPr sz="1700"/>
          </a:p>
        </p:txBody>
      </p:sp>
      <p:sp>
        <p:nvSpPr>
          <p:cNvPr id="123" name="Google Shape;123;p18"/>
          <p:cNvSpPr/>
          <p:nvPr/>
        </p:nvSpPr>
        <p:spPr>
          <a:xfrm>
            <a:off x="1120600" y="2195969"/>
            <a:ext cx="3030300" cy="630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Project 1: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[Insert Project Name]</a:t>
            </a:r>
            <a:endParaRPr sz="1700"/>
          </a:p>
        </p:txBody>
      </p:sp>
      <p:sp>
        <p:nvSpPr>
          <p:cNvPr id="124" name="Google Shape;124;p18"/>
          <p:cNvSpPr/>
          <p:nvPr/>
        </p:nvSpPr>
        <p:spPr>
          <a:xfrm>
            <a:off x="1120600" y="2965018"/>
            <a:ext cx="3030300" cy="630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Project 2: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[Insert Project Name]</a:t>
            </a:r>
            <a:endParaRPr sz="1700"/>
          </a:p>
        </p:txBody>
      </p:sp>
      <p:sp>
        <p:nvSpPr>
          <p:cNvPr id="125" name="Google Shape;125;p18"/>
          <p:cNvSpPr/>
          <p:nvPr/>
        </p:nvSpPr>
        <p:spPr>
          <a:xfrm>
            <a:off x="1120600" y="3734066"/>
            <a:ext cx="3030300" cy="630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Project 6:</a:t>
            </a: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[Insert Project Name]</a:t>
            </a:r>
            <a:endParaRPr sz="1700"/>
          </a:p>
        </p:txBody>
      </p:sp>
      <p:sp>
        <p:nvSpPr>
          <p:cNvPr id="126" name="Google Shape;126;p18"/>
          <p:cNvSpPr/>
          <p:nvPr/>
        </p:nvSpPr>
        <p:spPr>
          <a:xfrm>
            <a:off x="245950" y="1395900"/>
            <a:ext cx="706800" cy="630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1</a:t>
            </a:r>
            <a:endParaRPr sz="2000"/>
          </a:p>
        </p:txBody>
      </p:sp>
      <p:sp>
        <p:nvSpPr>
          <p:cNvPr id="127" name="Google Shape;127;p18"/>
          <p:cNvSpPr txBox="1"/>
          <p:nvPr/>
        </p:nvSpPr>
        <p:spPr>
          <a:xfrm>
            <a:off x="245950" y="1059300"/>
            <a:ext cx="70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Order</a:t>
            </a:r>
            <a:endParaRPr u="sng"/>
          </a:p>
        </p:txBody>
      </p:sp>
      <p:sp>
        <p:nvSpPr>
          <p:cNvPr id="128" name="Google Shape;128;p18"/>
          <p:cNvSpPr txBox="1"/>
          <p:nvPr/>
        </p:nvSpPr>
        <p:spPr>
          <a:xfrm>
            <a:off x="2198400" y="1059300"/>
            <a:ext cx="874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Project</a:t>
            </a:r>
            <a:endParaRPr u="sng"/>
          </a:p>
        </p:txBody>
      </p:sp>
      <p:sp>
        <p:nvSpPr>
          <p:cNvPr id="129" name="Google Shape;129;p18"/>
          <p:cNvSpPr txBox="1"/>
          <p:nvPr/>
        </p:nvSpPr>
        <p:spPr>
          <a:xfrm>
            <a:off x="5692600" y="1059300"/>
            <a:ext cx="17403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Order Justification</a:t>
            </a:r>
            <a:endParaRPr u="sng"/>
          </a:p>
        </p:txBody>
      </p:sp>
      <p:sp>
        <p:nvSpPr>
          <p:cNvPr id="130" name="Google Shape;130;p18"/>
          <p:cNvSpPr/>
          <p:nvPr/>
        </p:nvSpPr>
        <p:spPr>
          <a:xfrm>
            <a:off x="245950" y="2195975"/>
            <a:ext cx="706800" cy="630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2</a:t>
            </a:r>
            <a:endParaRPr sz="2000"/>
          </a:p>
        </p:txBody>
      </p:sp>
      <p:sp>
        <p:nvSpPr>
          <p:cNvPr id="131" name="Google Shape;131;p18"/>
          <p:cNvSpPr/>
          <p:nvPr/>
        </p:nvSpPr>
        <p:spPr>
          <a:xfrm>
            <a:off x="245950" y="2965025"/>
            <a:ext cx="706800" cy="630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3</a:t>
            </a:r>
            <a:endParaRPr sz="2000"/>
          </a:p>
        </p:txBody>
      </p:sp>
      <p:sp>
        <p:nvSpPr>
          <p:cNvPr id="132" name="Google Shape;132;p18"/>
          <p:cNvSpPr/>
          <p:nvPr/>
        </p:nvSpPr>
        <p:spPr>
          <a:xfrm>
            <a:off x="245950" y="3734075"/>
            <a:ext cx="706800" cy="630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4</a:t>
            </a:r>
            <a:endParaRPr sz="2000"/>
          </a:p>
        </p:txBody>
      </p:sp>
      <p:sp>
        <p:nvSpPr>
          <p:cNvPr id="133" name="Google Shape;133;p18"/>
          <p:cNvSpPr/>
          <p:nvPr/>
        </p:nvSpPr>
        <p:spPr>
          <a:xfrm>
            <a:off x="4318750" y="2965022"/>
            <a:ext cx="4488000" cy="630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[Insert Justification]</a:t>
            </a:r>
            <a:endParaRPr sz="1600"/>
          </a:p>
        </p:txBody>
      </p:sp>
      <p:sp>
        <p:nvSpPr>
          <p:cNvPr id="134" name="Google Shape;134;p18"/>
          <p:cNvSpPr/>
          <p:nvPr/>
        </p:nvSpPr>
        <p:spPr>
          <a:xfrm>
            <a:off x="4318750" y="2195972"/>
            <a:ext cx="4488000" cy="630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[Insert Justification]</a:t>
            </a:r>
            <a:endParaRPr sz="1600"/>
          </a:p>
        </p:txBody>
      </p:sp>
      <p:sp>
        <p:nvSpPr>
          <p:cNvPr id="135" name="Google Shape;135;p18"/>
          <p:cNvSpPr/>
          <p:nvPr/>
        </p:nvSpPr>
        <p:spPr>
          <a:xfrm>
            <a:off x="4318750" y="3734073"/>
            <a:ext cx="4488000" cy="6303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[Insert Justification]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/>
        </p:nvSpPr>
        <p:spPr>
          <a:xfrm>
            <a:off x="736750" y="4532225"/>
            <a:ext cx="1704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[Insert project timing]</a:t>
            </a:r>
            <a:endParaRPr sz="1200"/>
          </a:p>
        </p:txBody>
      </p:sp>
      <p:cxnSp>
        <p:nvCxnSpPr>
          <p:cNvPr id="141" name="Google Shape;141;p19"/>
          <p:cNvCxnSpPr>
            <a:stCxn id="142" idx="3"/>
            <a:endCxn id="143" idx="1"/>
          </p:cNvCxnSpPr>
          <p:nvPr/>
        </p:nvCxnSpPr>
        <p:spPr>
          <a:xfrm>
            <a:off x="1648704" y="4351100"/>
            <a:ext cx="530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9"/>
          <p:cNvSpPr txBox="1"/>
          <p:nvPr/>
        </p:nvSpPr>
        <p:spPr>
          <a:xfrm>
            <a:off x="65725" y="-19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Step 2, Part 3: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Complete the “Data Science Road Map” below with the first four data science projects chosen for implementation.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grpSp>
        <p:nvGrpSpPr>
          <p:cNvPr id="145" name="Google Shape;145;p19"/>
          <p:cNvGrpSpPr/>
          <p:nvPr/>
        </p:nvGrpSpPr>
        <p:grpSpPr>
          <a:xfrm>
            <a:off x="890900" y="1091100"/>
            <a:ext cx="1395915" cy="3321800"/>
            <a:chOff x="890900" y="1395900"/>
            <a:chExt cx="1395915" cy="3321800"/>
          </a:xfrm>
        </p:grpSpPr>
        <p:sp>
          <p:nvSpPr>
            <p:cNvPr id="142" name="Google Shape;142;p19"/>
            <p:cNvSpPr/>
            <p:nvPr/>
          </p:nvSpPr>
          <p:spPr>
            <a:xfrm>
              <a:off x="1529004" y="4594100"/>
              <a:ext cx="119700" cy="1236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19"/>
            <p:cNvGrpSpPr/>
            <p:nvPr/>
          </p:nvGrpSpPr>
          <p:grpSpPr>
            <a:xfrm>
              <a:off x="890900" y="1395900"/>
              <a:ext cx="1395915" cy="2712350"/>
              <a:chOff x="890894" y="1395900"/>
              <a:chExt cx="1546206" cy="2712350"/>
            </a:xfrm>
          </p:grpSpPr>
          <p:sp>
            <p:nvSpPr>
              <p:cNvPr id="147" name="Google Shape;147;p19"/>
              <p:cNvSpPr/>
              <p:nvPr/>
            </p:nvSpPr>
            <p:spPr>
              <a:xfrm>
                <a:off x="890894" y="1634425"/>
                <a:ext cx="1546200" cy="8040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Project #:</a:t>
                </a:r>
                <a:endParaRPr sz="1000" b="1"/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[Insert Project Name]</a:t>
                </a:r>
                <a:endParaRPr sz="1600"/>
              </a:p>
            </p:txBody>
          </p:sp>
          <p:sp>
            <p:nvSpPr>
              <p:cNvPr id="148" name="Google Shape;148;p19"/>
              <p:cNvSpPr/>
              <p:nvPr/>
            </p:nvSpPr>
            <p:spPr>
              <a:xfrm>
                <a:off x="890900" y="1395900"/>
                <a:ext cx="1546200" cy="2385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First Project</a:t>
                </a:r>
                <a:endParaRPr sz="1200"/>
              </a:p>
            </p:txBody>
          </p:sp>
          <p:sp>
            <p:nvSpPr>
              <p:cNvPr id="149" name="Google Shape;149;p19"/>
              <p:cNvSpPr/>
              <p:nvPr/>
            </p:nvSpPr>
            <p:spPr>
              <a:xfrm>
                <a:off x="890894" y="2410850"/>
                <a:ext cx="1546200" cy="1697400"/>
              </a:xfrm>
              <a:prstGeom prst="rect">
                <a:avLst/>
              </a:prstGeom>
              <a:solidFill>
                <a:srgbClr val="EFEFE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  <a:p>
                <a:pPr marL="171450" lvl="0" indent="-1841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●"/>
                </a:pPr>
                <a:r>
                  <a:rPr lang="en" sz="1100"/>
                  <a:t>Xyz</a:t>
                </a:r>
                <a:endParaRPr sz="1100"/>
              </a:p>
              <a:p>
                <a:pPr marL="171450" lvl="0" indent="-184150" algn="l" rtl="0">
                  <a:spcBef>
                    <a:spcPts val="1000"/>
                  </a:spcBef>
                  <a:spcAft>
                    <a:spcPts val="0"/>
                  </a:spcAft>
                  <a:buSzPts val="1100"/>
                  <a:buChar char="●"/>
                </a:pPr>
                <a:endParaRPr sz="1100"/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</p:grpSp>
      <p:grpSp>
        <p:nvGrpSpPr>
          <p:cNvPr id="150" name="Google Shape;150;p19"/>
          <p:cNvGrpSpPr/>
          <p:nvPr/>
        </p:nvGrpSpPr>
        <p:grpSpPr>
          <a:xfrm>
            <a:off x="2737375" y="1091100"/>
            <a:ext cx="1395915" cy="3321800"/>
            <a:chOff x="890900" y="1395900"/>
            <a:chExt cx="1395915" cy="3321800"/>
          </a:xfrm>
        </p:grpSpPr>
        <p:sp>
          <p:nvSpPr>
            <p:cNvPr id="151" name="Google Shape;151;p19"/>
            <p:cNvSpPr/>
            <p:nvPr/>
          </p:nvSpPr>
          <p:spPr>
            <a:xfrm>
              <a:off x="1529004" y="4594100"/>
              <a:ext cx="119700" cy="1236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2" name="Google Shape;152;p19"/>
            <p:cNvGrpSpPr/>
            <p:nvPr/>
          </p:nvGrpSpPr>
          <p:grpSpPr>
            <a:xfrm>
              <a:off x="890900" y="1395900"/>
              <a:ext cx="1395915" cy="2712350"/>
              <a:chOff x="890894" y="1395900"/>
              <a:chExt cx="1546206" cy="2712350"/>
            </a:xfrm>
          </p:grpSpPr>
          <p:sp>
            <p:nvSpPr>
              <p:cNvPr id="153" name="Google Shape;153;p19"/>
              <p:cNvSpPr/>
              <p:nvPr/>
            </p:nvSpPr>
            <p:spPr>
              <a:xfrm>
                <a:off x="890894" y="1634425"/>
                <a:ext cx="1546200" cy="8040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Project #:</a:t>
                </a:r>
                <a:endParaRPr sz="1000" b="1"/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[Insert Project Name]</a:t>
                </a:r>
                <a:endParaRPr sz="1600"/>
              </a:p>
            </p:txBody>
          </p:sp>
          <p:sp>
            <p:nvSpPr>
              <p:cNvPr id="154" name="Google Shape;154;p19"/>
              <p:cNvSpPr/>
              <p:nvPr/>
            </p:nvSpPr>
            <p:spPr>
              <a:xfrm>
                <a:off x="890900" y="1395900"/>
                <a:ext cx="1546200" cy="2385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Second Project</a:t>
                </a:r>
                <a:endParaRPr sz="1200"/>
              </a:p>
            </p:txBody>
          </p:sp>
          <p:sp>
            <p:nvSpPr>
              <p:cNvPr id="155" name="Google Shape;155;p19"/>
              <p:cNvSpPr/>
              <p:nvPr/>
            </p:nvSpPr>
            <p:spPr>
              <a:xfrm>
                <a:off x="890894" y="2410850"/>
                <a:ext cx="1546200" cy="1697400"/>
              </a:xfrm>
              <a:prstGeom prst="rect">
                <a:avLst/>
              </a:prstGeom>
              <a:solidFill>
                <a:srgbClr val="EFEFE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  <a:p>
                <a:pPr marL="171450" lvl="0" indent="-1841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●"/>
                </a:pPr>
                <a:r>
                  <a:rPr lang="en" sz="1100"/>
                  <a:t>Xyz</a:t>
                </a:r>
                <a:endParaRPr sz="1100"/>
              </a:p>
              <a:p>
                <a:pPr marL="171450" lvl="0" indent="-184150" algn="l" rtl="0">
                  <a:spcBef>
                    <a:spcPts val="1000"/>
                  </a:spcBef>
                  <a:spcAft>
                    <a:spcPts val="0"/>
                  </a:spcAft>
                  <a:buSzPts val="1100"/>
                  <a:buChar char="●"/>
                </a:pPr>
                <a:endParaRPr sz="1100"/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</p:grpSp>
      <p:grpSp>
        <p:nvGrpSpPr>
          <p:cNvPr id="156" name="Google Shape;156;p19"/>
          <p:cNvGrpSpPr/>
          <p:nvPr/>
        </p:nvGrpSpPr>
        <p:grpSpPr>
          <a:xfrm>
            <a:off x="4566175" y="1091100"/>
            <a:ext cx="1395915" cy="3321800"/>
            <a:chOff x="890900" y="1395900"/>
            <a:chExt cx="1395915" cy="3321800"/>
          </a:xfrm>
        </p:grpSpPr>
        <p:sp>
          <p:nvSpPr>
            <p:cNvPr id="157" name="Google Shape;157;p19"/>
            <p:cNvSpPr/>
            <p:nvPr/>
          </p:nvSpPr>
          <p:spPr>
            <a:xfrm>
              <a:off x="1529004" y="4594100"/>
              <a:ext cx="119700" cy="1236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8" name="Google Shape;158;p19"/>
            <p:cNvGrpSpPr/>
            <p:nvPr/>
          </p:nvGrpSpPr>
          <p:grpSpPr>
            <a:xfrm>
              <a:off x="890900" y="1395900"/>
              <a:ext cx="1395915" cy="2712350"/>
              <a:chOff x="890894" y="1395900"/>
              <a:chExt cx="1546206" cy="2712350"/>
            </a:xfrm>
          </p:grpSpPr>
          <p:sp>
            <p:nvSpPr>
              <p:cNvPr id="159" name="Google Shape;159;p19"/>
              <p:cNvSpPr/>
              <p:nvPr/>
            </p:nvSpPr>
            <p:spPr>
              <a:xfrm>
                <a:off x="890894" y="1634425"/>
                <a:ext cx="1546200" cy="8040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Project #:</a:t>
                </a:r>
                <a:endParaRPr sz="1000" b="1"/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[Insert Project Name]</a:t>
                </a:r>
                <a:endParaRPr sz="1600"/>
              </a:p>
            </p:txBody>
          </p:sp>
          <p:sp>
            <p:nvSpPr>
              <p:cNvPr id="160" name="Google Shape;160;p19"/>
              <p:cNvSpPr/>
              <p:nvPr/>
            </p:nvSpPr>
            <p:spPr>
              <a:xfrm>
                <a:off x="890900" y="1395900"/>
                <a:ext cx="1546200" cy="2385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Third Project</a:t>
                </a:r>
                <a:endParaRPr sz="1200"/>
              </a:p>
            </p:txBody>
          </p:sp>
          <p:sp>
            <p:nvSpPr>
              <p:cNvPr id="161" name="Google Shape;161;p19"/>
              <p:cNvSpPr/>
              <p:nvPr/>
            </p:nvSpPr>
            <p:spPr>
              <a:xfrm>
                <a:off x="890894" y="2410850"/>
                <a:ext cx="1546200" cy="1697400"/>
              </a:xfrm>
              <a:prstGeom prst="rect">
                <a:avLst/>
              </a:prstGeom>
              <a:solidFill>
                <a:srgbClr val="EFEFE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  <a:p>
                <a:pPr marL="171450" lvl="0" indent="-1841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●"/>
                </a:pPr>
                <a:r>
                  <a:rPr lang="en" sz="1100"/>
                  <a:t>Xyz</a:t>
                </a:r>
                <a:endParaRPr sz="1100"/>
              </a:p>
              <a:p>
                <a:pPr marL="171450" lvl="0" indent="-184150" algn="l" rtl="0">
                  <a:spcBef>
                    <a:spcPts val="1000"/>
                  </a:spcBef>
                  <a:spcAft>
                    <a:spcPts val="0"/>
                  </a:spcAft>
                  <a:buSzPts val="1100"/>
                  <a:buChar char="●"/>
                </a:pPr>
                <a:endParaRPr sz="1100"/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</p:grpSp>
      <p:grpSp>
        <p:nvGrpSpPr>
          <p:cNvPr id="162" name="Google Shape;162;p19"/>
          <p:cNvGrpSpPr/>
          <p:nvPr/>
        </p:nvGrpSpPr>
        <p:grpSpPr>
          <a:xfrm>
            <a:off x="6318775" y="1091100"/>
            <a:ext cx="1395915" cy="3321800"/>
            <a:chOff x="890900" y="1395900"/>
            <a:chExt cx="1395915" cy="3321800"/>
          </a:xfrm>
        </p:grpSpPr>
        <p:sp>
          <p:nvSpPr>
            <p:cNvPr id="143" name="Google Shape;143;p19"/>
            <p:cNvSpPr/>
            <p:nvPr/>
          </p:nvSpPr>
          <p:spPr>
            <a:xfrm>
              <a:off x="1529004" y="4594100"/>
              <a:ext cx="119700" cy="1236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" name="Google Shape;163;p19"/>
            <p:cNvGrpSpPr/>
            <p:nvPr/>
          </p:nvGrpSpPr>
          <p:grpSpPr>
            <a:xfrm>
              <a:off x="890900" y="1395900"/>
              <a:ext cx="1395915" cy="2712350"/>
              <a:chOff x="890894" y="1395900"/>
              <a:chExt cx="1546206" cy="2712350"/>
            </a:xfrm>
          </p:grpSpPr>
          <p:sp>
            <p:nvSpPr>
              <p:cNvPr id="164" name="Google Shape;164;p19"/>
              <p:cNvSpPr/>
              <p:nvPr/>
            </p:nvSpPr>
            <p:spPr>
              <a:xfrm>
                <a:off x="890894" y="1634425"/>
                <a:ext cx="1546200" cy="8040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Project 6:</a:t>
                </a:r>
                <a:endParaRPr sz="1000" b="1"/>
              </a:p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[Insert Project Name]</a:t>
                </a:r>
                <a:endParaRPr sz="1600"/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>
                <a:off x="890900" y="1395900"/>
                <a:ext cx="1546200" cy="238500"/>
              </a:xfrm>
              <a:prstGeom prst="rect">
                <a:avLst/>
              </a:prstGeom>
              <a:solidFill>
                <a:srgbClr val="D9D9D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/>
                  <a:t>Fourth Project</a:t>
                </a:r>
                <a:endParaRPr sz="1200"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890894" y="2410850"/>
                <a:ext cx="1546200" cy="1697400"/>
              </a:xfrm>
              <a:prstGeom prst="rect">
                <a:avLst/>
              </a:prstGeom>
              <a:solidFill>
                <a:srgbClr val="EFEFE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/>
              </a:p>
              <a:p>
                <a:pPr marL="171450" lvl="0" indent="-18415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Char char="●"/>
                </a:pPr>
                <a:r>
                  <a:rPr lang="en" sz="1100"/>
                  <a:t>Xyz </a:t>
                </a:r>
                <a:endParaRPr sz="1100"/>
              </a:p>
              <a:p>
                <a:pPr marL="171450" lvl="0" indent="-184150" algn="l" rtl="0">
                  <a:spcBef>
                    <a:spcPts val="1000"/>
                  </a:spcBef>
                  <a:spcAft>
                    <a:spcPts val="0"/>
                  </a:spcAft>
                  <a:buSzPts val="1100"/>
                  <a:buChar char="●"/>
                </a:pPr>
                <a:endParaRPr sz="1100"/>
              </a:p>
              <a:p>
                <a:pPr marL="0" lvl="0" indent="0" algn="l" rtl="0"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sz="1100"/>
              </a:p>
            </p:txBody>
          </p:sp>
        </p:grpSp>
      </p:grpSp>
      <p:cxnSp>
        <p:nvCxnSpPr>
          <p:cNvPr id="167" name="Google Shape;167;p19"/>
          <p:cNvCxnSpPr>
            <a:stCxn id="149" idx="2"/>
            <a:endCxn id="142" idx="0"/>
          </p:cNvCxnSpPr>
          <p:nvPr/>
        </p:nvCxnSpPr>
        <p:spPr>
          <a:xfrm>
            <a:off x="1588855" y="3803450"/>
            <a:ext cx="0" cy="4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19"/>
          <p:cNvCxnSpPr/>
          <p:nvPr/>
        </p:nvCxnSpPr>
        <p:spPr>
          <a:xfrm>
            <a:off x="3435342" y="3803450"/>
            <a:ext cx="0" cy="4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19"/>
          <p:cNvCxnSpPr/>
          <p:nvPr/>
        </p:nvCxnSpPr>
        <p:spPr>
          <a:xfrm>
            <a:off x="5264130" y="3803450"/>
            <a:ext cx="0" cy="4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7016742" y="3803450"/>
            <a:ext cx="0" cy="4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19"/>
          <p:cNvSpPr txBox="1"/>
          <p:nvPr/>
        </p:nvSpPr>
        <p:spPr>
          <a:xfrm>
            <a:off x="251613" y="-1221825"/>
            <a:ext cx="2674500" cy="10257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Hint: Provide 2-3 bullets describing justifying the project's place in the roadmap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" name="Google Shape;172;p19"/>
          <p:cNvCxnSpPr>
            <a:stCxn id="171" idx="2"/>
          </p:cNvCxnSpPr>
          <p:nvPr/>
        </p:nvCxnSpPr>
        <p:spPr>
          <a:xfrm>
            <a:off x="1588863" y="-196125"/>
            <a:ext cx="1330500" cy="277530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3" name="Google Shape;173;p19"/>
          <p:cNvSpPr txBox="1"/>
          <p:nvPr/>
        </p:nvSpPr>
        <p:spPr>
          <a:xfrm>
            <a:off x="2583350" y="4532225"/>
            <a:ext cx="1704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[Insert project timing]</a:t>
            </a:r>
            <a:endParaRPr sz="1200"/>
          </a:p>
        </p:txBody>
      </p:sp>
      <p:sp>
        <p:nvSpPr>
          <p:cNvPr id="174" name="Google Shape;174;p19"/>
          <p:cNvSpPr txBox="1"/>
          <p:nvPr/>
        </p:nvSpPr>
        <p:spPr>
          <a:xfrm>
            <a:off x="4412125" y="4532225"/>
            <a:ext cx="1704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[Insert project timing]</a:t>
            </a:r>
            <a:endParaRPr sz="1200"/>
          </a:p>
        </p:txBody>
      </p:sp>
      <p:sp>
        <p:nvSpPr>
          <p:cNvPr id="175" name="Google Shape;175;p19"/>
          <p:cNvSpPr txBox="1"/>
          <p:nvPr/>
        </p:nvSpPr>
        <p:spPr>
          <a:xfrm>
            <a:off x="6164750" y="4532225"/>
            <a:ext cx="1704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[Insert project timing]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20"/>
          <p:cNvGraphicFramePr/>
          <p:nvPr/>
        </p:nvGraphicFramePr>
        <p:xfrm>
          <a:off x="214350" y="10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{7B33E20B-FB17-4BFF-8D7F-3647E2731627}</a:tableStyleId>
              </a:tblPr>
              <a:tblGrid>
                <a:gridCol w="94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2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Order</a:t>
                      </a: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Direct Alignment with Strategic Goals?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Cost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Complexity of Implementation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Certainty of Value Capture</a:t>
                      </a:r>
                      <a:endParaRPr sz="12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Magnitude of Benefit</a:t>
                      </a:r>
                      <a:endParaRPr sz="1200" b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1=Low; 5=High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1=High; 5=Low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1=High; 5=Low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1=Low; 5=High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1=Small; 5=Large</a:t>
                      </a:r>
                      <a:endParaRPr sz="10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First</a:t>
                      </a:r>
                      <a:endParaRPr sz="16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3:</a:t>
                      </a:r>
                      <a:endParaRPr sz="16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project name]</a:t>
                      </a:r>
                      <a:endParaRPr sz="16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Second</a:t>
                      </a:r>
                      <a:endParaRPr sz="16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Project 1: </a:t>
                      </a:r>
                      <a:endParaRPr sz="16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[insert project name]</a:t>
                      </a:r>
                      <a:endParaRPr sz="1600"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[insert rating]</a:t>
                      </a:r>
                      <a:endParaRPr/>
                    </a:p>
                  </a:txBody>
                  <a:tcPr marL="25400" marR="25400" marT="25400" marB="2540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1" name="Google Shape;181;p20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Our Highest-Priority Data Science Projects </a:t>
            </a:r>
            <a:endParaRPr sz="2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/>
        </p:nvSpPr>
        <p:spPr>
          <a:xfrm>
            <a:off x="1039275" y="2535600"/>
            <a:ext cx="21264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[insert positions]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114300" lvl="0" indent="-11430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65725" y="132700"/>
            <a:ext cx="7717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Initial Structure of the Data Science Team</a:t>
            </a:r>
            <a:endParaRPr sz="21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</p:txBody>
      </p:sp>
      <p:sp>
        <p:nvSpPr>
          <p:cNvPr id="188" name="Google Shape;188;p21"/>
          <p:cNvSpPr txBox="1"/>
          <p:nvPr/>
        </p:nvSpPr>
        <p:spPr>
          <a:xfrm>
            <a:off x="3515125" y="993900"/>
            <a:ext cx="1314000" cy="5316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 Science Leader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9" name="Google Shape;189;p21"/>
          <p:cNvCxnSpPr>
            <a:stCxn id="188" idx="2"/>
            <a:endCxn id="190" idx="0"/>
          </p:cNvCxnSpPr>
          <p:nvPr/>
        </p:nvCxnSpPr>
        <p:spPr>
          <a:xfrm rot="5400000">
            <a:off x="2767075" y="454650"/>
            <a:ext cx="334200" cy="247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1"/>
          <p:cNvSpPr txBox="1"/>
          <p:nvPr/>
        </p:nvSpPr>
        <p:spPr>
          <a:xfrm>
            <a:off x="1039275" y="1859700"/>
            <a:ext cx="1314000" cy="531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Team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6036625" y="1859700"/>
            <a:ext cx="1314000" cy="531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Team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6012325" y="2535600"/>
            <a:ext cx="20445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[insert positions]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3" name="Google Shape;193;p21"/>
          <p:cNvCxnSpPr>
            <a:stCxn id="191" idx="0"/>
            <a:endCxn id="188" idx="2"/>
          </p:cNvCxnSpPr>
          <p:nvPr/>
        </p:nvCxnSpPr>
        <p:spPr>
          <a:xfrm rot="5400000" flipH="1">
            <a:off x="5265775" y="431850"/>
            <a:ext cx="334200" cy="252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1"/>
          <p:cNvSpPr txBox="1"/>
          <p:nvPr/>
        </p:nvSpPr>
        <p:spPr>
          <a:xfrm>
            <a:off x="3539425" y="1859700"/>
            <a:ext cx="1314000" cy="531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Team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3515125" y="2535600"/>
            <a:ext cx="20445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[insert positions]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SBL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On-screen Show (16:9)</PresentationFormat>
  <Paragraphs>184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Lato</vt:lpstr>
      <vt:lpstr>Raleway</vt:lpstr>
      <vt:lpstr>Arial</vt:lpstr>
      <vt:lpstr>Roboto</vt:lpstr>
      <vt:lpstr>Open Sans</vt:lpstr>
      <vt:lpstr>DSBL</vt:lpstr>
      <vt:lpstr>PowerPoint Presentation</vt:lpstr>
      <vt:lpstr>Title of Final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 Zoreta</dc:creator>
  <cp:lastModifiedBy>Frederick Zoreta</cp:lastModifiedBy>
  <cp:revision>1</cp:revision>
  <dcterms:modified xsi:type="dcterms:W3CDTF">2020-12-30T01:33:13Z</dcterms:modified>
</cp:coreProperties>
</file>