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98" r:id="rId5"/>
    <p:sldId id="300" r:id="rId6"/>
    <p:sldId id="301" r:id="rId7"/>
    <p:sldId id="302" r:id="rId8"/>
    <p:sldId id="303" r:id="rId9"/>
    <p:sldId id="304" r:id="rId10"/>
    <p:sldId id="305" r:id="rId11"/>
    <p:sldId id="306" r:id="rId12"/>
    <p:sldId id="307" r:id="rId13"/>
    <p:sldId id="3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ricz\Desktop\UDACITY%20NANODEGREES\MARKETING%20ANALYTICS%20ND\PROJECT%20%23%202%20-%20Survey%20Data\For%20Final%20Submission\Data_Set-Clean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ricz\Desktop\UDACITY%20NANODEGREES\MARKETING%20ANALYTICS%20ND\PROJECT%20%23%202%20-%20Survey%20Data\For%20Final%20Submission\Data_Set-Cleaned.xlsx"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ericz\Desktop\UDACITY%20NANODEGREES\MARKETING%20ANALYTICS%20ND\PROJECT%20%23%202%20-%20Survey%20Data\For%20Final%20Submission\Data_Set-Cleaned.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ericz\Desktop\UDACITY%20NANODEGREES\MARKETING%20ANALYTICS%20ND\PROJECT%20%23%202%20-%20Survey%20Data\For%20Final%20Submission\Data_Set-Clean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a:t>Nanodegree Program Enrollment Distribution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3279094299815395"/>
          <c:y val="0.17015574885614845"/>
          <c:w val="0.41440718833590778"/>
          <c:h val="0.741057477108372"/>
        </c:manualLayout>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14A9-4C7E-A6B3-CC715B6248D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14A9-4C7E-A6B3-CC715B6248D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14A9-4C7E-A6B3-CC715B6248D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14A9-4C7E-A6B3-CC715B6248DA}"/>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14A9-4C7E-A6B3-CC715B6248DA}"/>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B-14A9-4C7E-A6B3-CC715B6248DA}"/>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D-14A9-4C7E-A6B3-CC715B6248DA}"/>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F-14A9-4C7E-A6B3-CC715B6248DA}"/>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1-14A9-4C7E-A6B3-CC715B6248DA}"/>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3-14A9-4C7E-A6B3-CC715B6248DA}"/>
              </c:ext>
            </c:extLst>
          </c:dPt>
          <c:dLbls>
            <c:dLbl>
              <c:idx val="0"/>
              <c:layout>
                <c:manualLayout>
                  <c:x val="-5.5955870348742408E-2"/>
                  <c:y val="4.2110849061900206E-2"/>
                </c:manualLayout>
              </c:layout>
              <c:tx>
                <c:rich>
                  <a:bodyPr/>
                  <a:lstStyle/>
                  <a:p>
                    <a:fld id="{E4A93A94-0AE9-4EB7-9CE6-E73A86AC632A}" type="PERCENTAGE">
                      <a:rPr lang="en-US" baseline="0"/>
                      <a:pPr/>
                      <a:t>[PERCENTAGE]</a:t>
                    </a:fld>
                    <a:endParaRPr 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4A9-4C7E-A6B3-CC715B6248DA}"/>
                </c:ext>
              </c:extLst>
            </c:dLbl>
            <c:dLbl>
              <c:idx val="1"/>
              <c:layout>
                <c:manualLayout>
                  <c:x val="-3.6071782893167176E-2"/>
                  <c:y val="-7.3689326013521864E-2"/>
                </c:manualLayout>
              </c:layout>
              <c:tx>
                <c:rich>
                  <a:bodyPr/>
                  <a:lstStyle/>
                  <a:p>
                    <a:fld id="{FBC8179E-57C2-4860-A3BB-654BF272374C}" type="PERCENTAGE">
                      <a:rPr lang="en-US" baseline="0"/>
                      <a:pPr/>
                      <a:t>[PERCENTAGE]</a:t>
                    </a:fld>
                    <a:endParaRPr 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4A9-4C7E-A6B3-CC715B6248DA}"/>
                </c:ext>
              </c:extLst>
            </c:dLbl>
            <c:dLbl>
              <c:idx val="2"/>
              <c:tx>
                <c:rich>
                  <a:bodyPr/>
                  <a:lstStyle/>
                  <a:p>
                    <a:r>
                      <a:rPr lang="en-US"/>
                      <a:t>16%</a:t>
                    </a:r>
                  </a:p>
                </c:rich>
              </c:tx>
              <c:dLblPos val="bestFit"/>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14A9-4C7E-A6B3-CC715B6248DA}"/>
                </c:ext>
              </c:extLst>
            </c:dLbl>
            <c:dLbl>
              <c:idx val="3"/>
              <c:tx>
                <c:rich>
                  <a:bodyPr/>
                  <a:lstStyle/>
                  <a:p>
                    <a:r>
                      <a:rPr lang="en-US" baseline="0"/>
                      <a:t>12%</a:t>
                    </a:r>
                    <a:endParaRPr lang="en-US"/>
                  </a:p>
                </c:rich>
              </c:tx>
              <c:dLblPos val="bestFit"/>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7-14A9-4C7E-A6B3-CC715B6248DA}"/>
                </c:ext>
              </c:extLst>
            </c:dLbl>
            <c:dLbl>
              <c:idx val="4"/>
              <c:tx>
                <c:rich>
                  <a:bodyPr/>
                  <a:lstStyle/>
                  <a:p>
                    <a:fld id="{628791C1-2E62-4946-80F0-C610E8B24770}" type="PERCENTAGE">
                      <a:rPr lang="en-US" baseline="0"/>
                      <a:pPr/>
                      <a:t>[PERCENTAGE]</a:t>
                    </a:fld>
                    <a:endParaRPr 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14A9-4C7E-A6B3-CC715B6248DA}"/>
                </c:ext>
              </c:extLst>
            </c:dLbl>
            <c:dLbl>
              <c:idx val="5"/>
              <c:tx>
                <c:rich>
                  <a:bodyPr/>
                  <a:lstStyle/>
                  <a:p>
                    <a:fld id="{7638051E-35D2-4249-99E5-872E4B46FAC5}" type="PERCENTAGE">
                      <a:rPr lang="en-US" baseline="0"/>
                      <a:pPr/>
                      <a:t>[PERCENTAGE]</a:t>
                    </a:fld>
                    <a:endParaRPr 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14A9-4C7E-A6B3-CC715B6248DA}"/>
                </c:ext>
              </c:extLst>
            </c:dLbl>
            <c:dLbl>
              <c:idx val="6"/>
              <c:layout>
                <c:manualLayout>
                  <c:x val="-7.4536914943048975E-3"/>
                  <c:y val="1.8258956221712471E-2"/>
                </c:manualLayout>
              </c:layout>
              <c:tx>
                <c:rich>
                  <a:bodyPr/>
                  <a:lstStyle/>
                  <a:p>
                    <a:fld id="{FAD2FE35-D7F0-45AF-8FD0-D19B497F62B7}" type="PERCENTAGE">
                      <a:rPr lang="en-US" baseline="0"/>
                      <a:pPr/>
                      <a:t>[PERCENTAGE]</a:t>
                    </a:fld>
                    <a:endParaRPr 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14A9-4C7E-A6B3-CC715B6248DA}"/>
                </c:ext>
              </c:extLst>
            </c:dLbl>
            <c:dLbl>
              <c:idx val="7"/>
              <c:tx>
                <c:rich>
                  <a:bodyPr/>
                  <a:lstStyle/>
                  <a:p>
                    <a:fld id="{426C096A-AE58-4960-9B6B-782BA1F0BFAA}" type="PERCENTAGE">
                      <a:rPr lang="en-US" baseline="0"/>
                      <a:pPr/>
                      <a:t>[PERCENTAGE]</a:t>
                    </a:fld>
                    <a:endParaRPr lang="en-US"/>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14A9-4C7E-A6B3-CC715B6248DA}"/>
                </c:ext>
              </c:extLst>
            </c:dLbl>
            <c:dLbl>
              <c:idx val="8"/>
              <c:layout>
                <c:manualLayout>
                  <c:x val="5.4390988207813733E-3"/>
                  <c:y val="-1.8695072781161563E-2"/>
                </c:manualLayout>
              </c:layout>
              <c:tx>
                <c:rich>
                  <a:bodyPr/>
                  <a:lstStyle/>
                  <a:p>
                    <a:fld id="{6606E4B6-C5D3-4B29-B38D-825FBC53D222}" type="PERCENTAGE">
                      <a:rPr lang="en-US" baseline="0"/>
                      <a:pPr/>
                      <a:t>[PERCENTAGE]</a:t>
                    </a:fld>
                    <a:endParaRPr 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14A9-4C7E-A6B3-CC715B6248DA}"/>
                </c:ext>
              </c:extLst>
            </c:dLbl>
            <c:dLbl>
              <c:idx val="9"/>
              <c:layout>
                <c:manualLayout>
                  <c:x val="1.677604892689849E-2"/>
                  <c:y val="5.3045876677375705E-3"/>
                </c:manualLayout>
              </c:layout>
              <c:tx>
                <c:rich>
                  <a:bodyPr/>
                  <a:lstStyle/>
                  <a:p>
                    <a:fld id="{A9D3DDF0-6135-49A3-BD62-8D45B3205BCF}" type="PERCENTAGE">
                      <a:rPr lang="en-US" baseline="0"/>
                      <a:pPr/>
                      <a:t>[PERCENTAGE]</a:t>
                    </a:fld>
                    <a:endParaRPr 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14A9-4C7E-A6B3-CC715B6248DA}"/>
                </c:ext>
              </c:extLst>
            </c:dLbl>
            <c:numFmt formatCode="General" sourceLinked="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'TOP NANODEGREES'!$A$6:$A$15</c:f>
              <c:strCache>
                <c:ptCount val="10"/>
                <c:pt idx="0">
                  <c:v>Deep Learning </c:v>
                </c:pt>
                <c:pt idx="1">
                  <c:v>Machine Learning</c:v>
                </c:pt>
                <c:pt idx="2">
                  <c:v>Data Analyst</c:v>
                </c:pt>
                <c:pt idx="3">
                  <c:v>Artificial Intelligence</c:v>
                </c:pt>
                <c:pt idx="4">
                  <c:v>None</c:v>
                </c:pt>
                <c:pt idx="5">
                  <c:v>Other</c:v>
                </c:pt>
                <c:pt idx="6">
                  <c:v>Intro to Programming</c:v>
                </c:pt>
                <c:pt idx="7">
                  <c:v>Business Analyst</c:v>
                </c:pt>
                <c:pt idx="8">
                  <c:v>Self Driving Car</c:v>
                </c:pt>
                <c:pt idx="9">
                  <c:v>Robotics</c:v>
                </c:pt>
              </c:strCache>
            </c:strRef>
          </c:cat>
          <c:val>
            <c:numRef>
              <c:f>'TOP NANODEGREES'!$B$6:$B$15</c:f>
              <c:numCache>
                <c:formatCode>General</c:formatCode>
                <c:ptCount val="10"/>
                <c:pt idx="0">
                  <c:v>291</c:v>
                </c:pt>
                <c:pt idx="1">
                  <c:v>235</c:v>
                </c:pt>
                <c:pt idx="2">
                  <c:v>157</c:v>
                </c:pt>
                <c:pt idx="3">
                  <c:v>111</c:v>
                </c:pt>
                <c:pt idx="4">
                  <c:v>46</c:v>
                </c:pt>
                <c:pt idx="5">
                  <c:v>43</c:v>
                </c:pt>
                <c:pt idx="6">
                  <c:v>23</c:v>
                </c:pt>
                <c:pt idx="7">
                  <c:v>19</c:v>
                </c:pt>
                <c:pt idx="8">
                  <c:v>15</c:v>
                </c:pt>
                <c:pt idx="9">
                  <c:v>8</c:v>
                </c:pt>
              </c:numCache>
            </c:numRef>
          </c:val>
          <c:extLst>
            <c:ext xmlns:c16="http://schemas.microsoft.com/office/drawing/2014/chart" uri="{C3380CC4-5D6E-409C-BE32-E72D297353CC}">
              <c16:uniqueId val="{00000014-14A9-4C7E-A6B3-CC715B6248DA}"/>
            </c:ext>
          </c:extLst>
        </c:ser>
        <c:dLbls>
          <c:dLblPos val="bestFit"/>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Learning and Practice Time by Academic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'Practice &amp; Learning -ACAD'!$A$14</c:f>
              <c:strCache>
                <c:ptCount val="1"/>
                <c:pt idx="0">
                  <c:v>Bachelors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'Practice &amp; Learning -ACAD'!$B$13:$C$13</c:f>
              <c:strCache>
                <c:ptCount val="2"/>
                <c:pt idx="0">
                  <c:v>Learning Time</c:v>
                </c:pt>
                <c:pt idx="1">
                  <c:v>Practice Time</c:v>
                </c:pt>
              </c:strCache>
            </c:strRef>
          </c:cat>
          <c:val>
            <c:numRef>
              <c:f>'Practice &amp; Learning -ACAD'!$B$14:$C$14</c:f>
              <c:numCache>
                <c:formatCode>General</c:formatCode>
                <c:ptCount val="2"/>
                <c:pt idx="0">
                  <c:v>2039</c:v>
                </c:pt>
                <c:pt idx="1">
                  <c:v>1652</c:v>
                </c:pt>
              </c:numCache>
            </c:numRef>
          </c:val>
          <c:extLst>
            <c:ext xmlns:c16="http://schemas.microsoft.com/office/drawing/2014/chart" uri="{C3380CC4-5D6E-409C-BE32-E72D297353CC}">
              <c16:uniqueId val="{00000000-EA35-4449-BCCF-BF6F44C8F09C}"/>
            </c:ext>
          </c:extLst>
        </c:ser>
        <c:ser>
          <c:idx val="1"/>
          <c:order val="1"/>
          <c:tx>
            <c:strRef>
              <c:f>'Practice &amp; Learning -ACAD'!$A$15</c:f>
              <c:strCache>
                <c:ptCount val="1"/>
                <c:pt idx="0">
                  <c:v>Masters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'Practice &amp; Learning -ACAD'!$B$13:$C$13</c:f>
              <c:strCache>
                <c:ptCount val="2"/>
                <c:pt idx="0">
                  <c:v>Learning Time</c:v>
                </c:pt>
                <c:pt idx="1">
                  <c:v>Practice Time</c:v>
                </c:pt>
              </c:strCache>
            </c:strRef>
          </c:cat>
          <c:val>
            <c:numRef>
              <c:f>'Practice &amp; Learning -ACAD'!$B$15:$C$15</c:f>
              <c:numCache>
                <c:formatCode>0</c:formatCode>
                <c:ptCount val="2"/>
                <c:pt idx="0" formatCode="General">
                  <c:v>2003</c:v>
                </c:pt>
                <c:pt idx="1">
                  <c:v>1836.2708333333333</c:v>
                </c:pt>
              </c:numCache>
            </c:numRef>
          </c:val>
          <c:extLst>
            <c:ext xmlns:c16="http://schemas.microsoft.com/office/drawing/2014/chart" uri="{C3380CC4-5D6E-409C-BE32-E72D297353CC}">
              <c16:uniqueId val="{00000001-EA35-4449-BCCF-BF6F44C8F09C}"/>
            </c:ext>
          </c:extLst>
        </c:ser>
        <c:ser>
          <c:idx val="2"/>
          <c:order val="2"/>
          <c:tx>
            <c:strRef>
              <c:f>'Practice &amp; Learning -ACAD'!$A$16</c:f>
              <c:strCache>
                <c:ptCount val="1"/>
                <c:pt idx="0">
                  <c:v>PhD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'Practice &amp; Learning -ACAD'!$B$13:$C$13</c:f>
              <c:strCache>
                <c:ptCount val="2"/>
                <c:pt idx="0">
                  <c:v>Learning Time</c:v>
                </c:pt>
                <c:pt idx="1">
                  <c:v>Practice Time</c:v>
                </c:pt>
              </c:strCache>
            </c:strRef>
          </c:cat>
          <c:val>
            <c:numRef>
              <c:f>'Practice &amp; Learning -ACAD'!$B$16:$C$16</c:f>
              <c:numCache>
                <c:formatCode>General</c:formatCode>
                <c:ptCount val="2"/>
                <c:pt idx="0">
                  <c:v>453</c:v>
                </c:pt>
                <c:pt idx="1">
                  <c:v>374</c:v>
                </c:pt>
              </c:numCache>
            </c:numRef>
          </c:val>
          <c:extLst>
            <c:ext xmlns:c16="http://schemas.microsoft.com/office/drawing/2014/chart" uri="{C3380CC4-5D6E-409C-BE32-E72D297353CC}">
              <c16:uniqueId val="{00000002-EA35-4449-BCCF-BF6F44C8F09C}"/>
            </c:ext>
          </c:extLst>
        </c:ser>
        <c:ser>
          <c:idx val="3"/>
          <c:order val="3"/>
          <c:tx>
            <c:strRef>
              <c:f>'Practice &amp; Learning -ACAD'!$A$17</c:f>
              <c:strCache>
                <c:ptCount val="1"/>
                <c:pt idx="0">
                  <c:v>Nanodegree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'Practice &amp; Learning -ACAD'!$B$13:$C$13</c:f>
              <c:strCache>
                <c:ptCount val="2"/>
                <c:pt idx="0">
                  <c:v>Learning Time</c:v>
                </c:pt>
                <c:pt idx="1">
                  <c:v>Practice Time</c:v>
                </c:pt>
              </c:strCache>
            </c:strRef>
          </c:cat>
          <c:val>
            <c:numRef>
              <c:f>'Practice &amp; Learning -ACAD'!$B$17:$C$17</c:f>
              <c:numCache>
                <c:formatCode>General</c:formatCode>
                <c:ptCount val="2"/>
                <c:pt idx="0">
                  <c:v>379</c:v>
                </c:pt>
                <c:pt idx="1">
                  <c:v>397</c:v>
                </c:pt>
              </c:numCache>
            </c:numRef>
          </c:val>
          <c:extLst>
            <c:ext xmlns:c16="http://schemas.microsoft.com/office/drawing/2014/chart" uri="{C3380CC4-5D6E-409C-BE32-E72D297353CC}">
              <c16:uniqueId val="{00000003-EA35-4449-BCCF-BF6F44C8F09C}"/>
            </c:ext>
          </c:extLst>
        </c:ser>
        <c:ser>
          <c:idx val="4"/>
          <c:order val="4"/>
          <c:tx>
            <c:strRef>
              <c:f>'Practice &amp; Learning -ACAD'!$A$18</c:f>
              <c:strCache>
                <c:ptCount val="1"/>
                <c:pt idx="0">
                  <c:v>HighSchool </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'Practice &amp; Learning -ACAD'!$B$13:$C$13</c:f>
              <c:strCache>
                <c:ptCount val="2"/>
                <c:pt idx="0">
                  <c:v>Learning Time</c:v>
                </c:pt>
                <c:pt idx="1">
                  <c:v>Practice Time</c:v>
                </c:pt>
              </c:strCache>
            </c:strRef>
          </c:cat>
          <c:val>
            <c:numRef>
              <c:f>'Practice &amp; Learning -ACAD'!$B$18:$C$18</c:f>
              <c:numCache>
                <c:formatCode>General</c:formatCode>
                <c:ptCount val="2"/>
                <c:pt idx="0">
                  <c:v>138</c:v>
                </c:pt>
                <c:pt idx="1">
                  <c:v>93</c:v>
                </c:pt>
              </c:numCache>
            </c:numRef>
          </c:val>
          <c:extLst>
            <c:ext xmlns:c16="http://schemas.microsoft.com/office/drawing/2014/chart" uri="{C3380CC4-5D6E-409C-BE32-E72D297353CC}">
              <c16:uniqueId val="{00000004-EA35-4449-BCCF-BF6F44C8F09C}"/>
            </c:ext>
          </c:extLst>
        </c:ser>
        <c:ser>
          <c:idx val="5"/>
          <c:order val="5"/>
          <c:tx>
            <c:strRef>
              <c:f>'Practice &amp; Learning -ACAD'!$A$19</c:f>
              <c:strCache>
                <c:ptCount val="1"/>
                <c:pt idx="0">
                  <c:v>Associates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'Practice &amp; Learning -ACAD'!$B$13:$C$13</c:f>
              <c:strCache>
                <c:ptCount val="2"/>
                <c:pt idx="0">
                  <c:v>Learning Time</c:v>
                </c:pt>
                <c:pt idx="1">
                  <c:v>Practice Time</c:v>
                </c:pt>
              </c:strCache>
            </c:strRef>
          </c:cat>
          <c:val>
            <c:numRef>
              <c:f>'Practice &amp; Learning -ACAD'!$B$19:$C$19</c:f>
              <c:numCache>
                <c:formatCode>General</c:formatCode>
                <c:ptCount val="2"/>
                <c:pt idx="0">
                  <c:v>67</c:v>
                </c:pt>
                <c:pt idx="1">
                  <c:v>53</c:v>
                </c:pt>
              </c:numCache>
            </c:numRef>
          </c:val>
          <c:extLst>
            <c:ext xmlns:c16="http://schemas.microsoft.com/office/drawing/2014/chart" uri="{C3380CC4-5D6E-409C-BE32-E72D297353CC}">
              <c16:uniqueId val="{00000005-EA35-4449-BCCF-BF6F44C8F09C}"/>
            </c:ext>
          </c:extLst>
        </c:ser>
        <c:dLbls>
          <c:dLblPos val="outEnd"/>
          <c:showLegendKey val="0"/>
          <c:showVal val="1"/>
          <c:showCatName val="0"/>
          <c:showSerName val="0"/>
          <c:showPercent val="0"/>
          <c:showBubbleSize val="0"/>
        </c:dLbls>
        <c:gapWidth val="100"/>
        <c:overlap val="-24"/>
        <c:axId val="1568080672"/>
        <c:axId val="1528329856"/>
      </c:barChart>
      <c:catAx>
        <c:axId val="15680806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28329856"/>
        <c:crosses val="autoZero"/>
        <c:auto val="1"/>
        <c:lblAlgn val="ctr"/>
        <c:lblOffset val="100"/>
        <c:noMultiLvlLbl val="0"/>
      </c:catAx>
      <c:valAx>
        <c:axId val="1528329856"/>
        <c:scaling>
          <c:orientation val="minMax"/>
          <c:max val="2300"/>
          <c:min val="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Hours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68080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'Higher Education Distributions'!$A$1:$A$313</cx:f>
        <cx:lvl ptCount="313">
          <cx:pt idx="0">Masters</cx:pt>
          <cx:pt idx="1">Masters</cx:pt>
          <cx:pt idx="2">Masters</cx:pt>
          <cx:pt idx="3">Masters</cx:pt>
          <cx:pt idx="4">Masters</cx:pt>
          <cx:pt idx="5">Masters</cx:pt>
          <cx:pt idx="6">Masters</cx:pt>
          <cx:pt idx="7">Masters</cx:pt>
          <cx:pt idx="8">Masters</cx:pt>
          <cx:pt idx="9">Masters</cx:pt>
          <cx:pt idx="10">Masters</cx:pt>
          <cx:pt idx="11">Masters</cx:pt>
          <cx:pt idx="12">Masters</cx:pt>
          <cx:pt idx="13">Masters</cx:pt>
          <cx:pt idx="14">Masters</cx:pt>
          <cx:pt idx="15">Masters</cx:pt>
          <cx:pt idx="16">Masters</cx:pt>
          <cx:pt idx="17">Masters</cx:pt>
          <cx:pt idx="18">Masters</cx:pt>
          <cx:pt idx="19">Masters</cx:pt>
          <cx:pt idx="20">Masters</cx:pt>
          <cx:pt idx="21">Masters</cx:pt>
          <cx:pt idx="22">Masters</cx:pt>
          <cx:pt idx="23">Masters</cx:pt>
          <cx:pt idx="24">Masters</cx:pt>
          <cx:pt idx="25">Masters</cx:pt>
          <cx:pt idx="26">Masters</cx:pt>
          <cx:pt idx="27">Masters</cx:pt>
          <cx:pt idx="28">Masters</cx:pt>
          <cx:pt idx="29">Masters</cx:pt>
          <cx:pt idx="30">Masters</cx:pt>
          <cx:pt idx="31">Masters</cx:pt>
          <cx:pt idx="32">Masters</cx:pt>
          <cx:pt idx="33">Masters</cx:pt>
          <cx:pt idx="34">Masters</cx:pt>
          <cx:pt idx="35">Masters</cx:pt>
          <cx:pt idx="36">Masters</cx:pt>
          <cx:pt idx="37">Masters</cx:pt>
          <cx:pt idx="38">Masters</cx:pt>
          <cx:pt idx="39">Masters</cx:pt>
          <cx:pt idx="40">Masters</cx:pt>
          <cx:pt idx="41">Masters</cx:pt>
          <cx:pt idx="42">Masters</cx:pt>
          <cx:pt idx="43">Masters</cx:pt>
          <cx:pt idx="44">Masters</cx:pt>
          <cx:pt idx="45">Masters</cx:pt>
          <cx:pt idx="46">Masters</cx:pt>
          <cx:pt idx="47">Masters</cx:pt>
          <cx:pt idx="48">Masters</cx:pt>
          <cx:pt idx="49">Masters</cx:pt>
          <cx:pt idx="50">Masters</cx:pt>
          <cx:pt idx="51">Masters</cx:pt>
          <cx:pt idx="52">Masters</cx:pt>
          <cx:pt idx="53">Masters</cx:pt>
          <cx:pt idx="54">Masters</cx:pt>
          <cx:pt idx="55">Masters</cx:pt>
          <cx:pt idx="56">Masters</cx:pt>
          <cx:pt idx="57">Masters</cx:pt>
          <cx:pt idx="58">Masters</cx:pt>
          <cx:pt idx="59">Masters</cx:pt>
          <cx:pt idx="60">Masters</cx:pt>
          <cx:pt idx="61">Masters</cx:pt>
          <cx:pt idx="62">Masters</cx:pt>
          <cx:pt idx="63">Masters</cx:pt>
          <cx:pt idx="64">Masters</cx:pt>
          <cx:pt idx="65">Masters</cx:pt>
          <cx:pt idx="66">Masters</cx:pt>
          <cx:pt idx="67">Masters</cx:pt>
          <cx:pt idx="68">Masters</cx:pt>
          <cx:pt idx="69">Masters</cx:pt>
          <cx:pt idx="70">Masters</cx:pt>
          <cx:pt idx="71">Masters</cx:pt>
          <cx:pt idx="72">Masters</cx:pt>
          <cx:pt idx="73">Masters</cx:pt>
          <cx:pt idx="74">Masters</cx:pt>
          <cx:pt idx="75">Masters</cx:pt>
          <cx:pt idx="76">Masters</cx:pt>
          <cx:pt idx="77">Masters</cx:pt>
          <cx:pt idx="78">Masters</cx:pt>
          <cx:pt idx="79">Masters</cx:pt>
          <cx:pt idx="80">Masters</cx:pt>
          <cx:pt idx="81">Masters</cx:pt>
          <cx:pt idx="82">Masters</cx:pt>
          <cx:pt idx="83">Masters</cx:pt>
          <cx:pt idx="84">Masters</cx:pt>
          <cx:pt idx="85">Masters</cx:pt>
          <cx:pt idx="86">Masters</cx:pt>
          <cx:pt idx="87">Masters</cx:pt>
          <cx:pt idx="88">Masters</cx:pt>
          <cx:pt idx="89">Masters</cx:pt>
          <cx:pt idx="90">Masters</cx:pt>
          <cx:pt idx="91">Masters</cx:pt>
          <cx:pt idx="92">Masters</cx:pt>
          <cx:pt idx="93">Masters</cx:pt>
          <cx:pt idx="94">Masters</cx:pt>
          <cx:pt idx="95">Masters</cx:pt>
          <cx:pt idx="96">Masters</cx:pt>
          <cx:pt idx="97">Masters</cx:pt>
          <cx:pt idx="98">Masters</cx:pt>
          <cx:pt idx="99">Masters</cx:pt>
          <cx:pt idx="100">Masters</cx:pt>
          <cx:pt idx="101">Masters</cx:pt>
          <cx:pt idx="102">Masters</cx:pt>
          <cx:pt idx="103">Masters</cx:pt>
          <cx:pt idx="104">Masters</cx:pt>
          <cx:pt idx="105">Masters</cx:pt>
          <cx:pt idx="106">Masters</cx:pt>
          <cx:pt idx="107">Masters</cx:pt>
          <cx:pt idx="108">Masters</cx:pt>
          <cx:pt idx="109">Masters</cx:pt>
          <cx:pt idx="110">Masters</cx:pt>
          <cx:pt idx="111">Masters</cx:pt>
          <cx:pt idx="112">Masters</cx:pt>
          <cx:pt idx="113">Masters</cx:pt>
          <cx:pt idx="114">Masters</cx:pt>
          <cx:pt idx="115">Masters</cx:pt>
          <cx:pt idx="116">Masters</cx:pt>
          <cx:pt idx="117">Masters</cx:pt>
          <cx:pt idx="118">Masters</cx:pt>
          <cx:pt idx="119">Masters</cx:pt>
          <cx:pt idx="120">Masters</cx:pt>
          <cx:pt idx="121">Masters</cx:pt>
          <cx:pt idx="122">Masters</cx:pt>
          <cx:pt idx="123">Masters</cx:pt>
          <cx:pt idx="124">Masters</cx:pt>
          <cx:pt idx="125">Masters</cx:pt>
          <cx:pt idx="126">Masters</cx:pt>
          <cx:pt idx="127">Masters</cx:pt>
          <cx:pt idx="128">Masters</cx:pt>
          <cx:pt idx="129">Masters</cx:pt>
          <cx:pt idx="130">Masters</cx:pt>
          <cx:pt idx="131">Masters</cx:pt>
          <cx:pt idx="132">Masters</cx:pt>
          <cx:pt idx="133">Masters</cx:pt>
          <cx:pt idx="134">Masters</cx:pt>
          <cx:pt idx="135">Masters</cx:pt>
          <cx:pt idx="136">Masters</cx:pt>
          <cx:pt idx="137">Masters</cx:pt>
          <cx:pt idx="138">Masters</cx:pt>
          <cx:pt idx="139">Masters</cx:pt>
          <cx:pt idx="140">Masters</cx:pt>
          <cx:pt idx="141">Masters</cx:pt>
          <cx:pt idx="142">Masters</cx:pt>
          <cx:pt idx="143">Masters</cx:pt>
          <cx:pt idx="144">Masters</cx:pt>
          <cx:pt idx="145">Masters</cx:pt>
          <cx:pt idx="146">Masters</cx:pt>
          <cx:pt idx="147">Masters</cx:pt>
          <cx:pt idx="148">Masters</cx:pt>
          <cx:pt idx="149">Masters</cx:pt>
          <cx:pt idx="150">Masters</cx:pt>
          <cx:pt idx="151">Masters</cx:pt>
          <cx:pt idx="152">Masters</cx:pt>
          <cx:pt idx="153">Masters</cx:pt>
          <cx:pt idx="154">Masters</cx:pt>
          <cx:pt idx="155">Masters</cx:pt>
          <cx:pt idx="156">Masters</cx:pt>
          <cx:pt idx="157">Masters</cx:pt>
          <cx:pt idx="158">Masters</cx:pt>
          <cx:pt idx="159">Masters</cx:pt>
          <cx:pt idx="160">Masters</cx:pt>
          <cx:pt idx="161">Masters</cx:pt>
          <cx:pt idx="162">Masters</cx:pt>
          <cx:pt idx="163">Masters</cx:pt>
          <cx:pt idx="164">Masters</cx:pt>
          <cx:pt idx="165">Masters</cx:pt>
          <cx:pt idx="166">Masters</cx:pt>
          <cx:pt idx="167">Masters</cx:pt>
          <cx:pt idx="168">Masters</cx:pt>
          <cx:pt idx="169">Masters</cx:pt>
          <cx:pt idx="170">Masters</cx:pt>
          <cx:pt idx="171">Masters</cx:pt>
          <cx:pt idx="172">Masters</cx:pt>
          <cx:pt idx="173">Masters</cx:pt>
          <cx:pt idx="174">Masters</cx:pt>
          <cx:pt idx="175">Masters</cx:pt>
          <cx:pt idx="176">Masters</cx:pt>
          <cx:pt idx="177">Masters</cx:pt>
          <cx:pt idx="178">Masters</cx:pt>
          <cx:pt idx="179">Masters</cx:pt>
          <cx:pt idx="180">Masters</cx:pt>
          <cx:pt idx="181">Masters</cx:pt>
          <cx:pt idx="182">Masters</cx:pt>
          <cx:pt idx="183">Masters</cx:pt>
          <cx:pt idx="184">Masters</cx:pt>
          <cx:pt idx="185">Masters</cx:pt>
          <cx:pt idx="186">Masters</cx:pt>
          <cx:pt idx="187">Masters</cx:pt>
          <cx:pt idx="188">Masters</cx:pt>
          <cx:pt idx="189">Masters</cx:pt>
          <cx:pt idx="190">Masters</cx:pt>
          <cx:pt idx="191">Masters</cx:pt>
          <cx:pt idx="192">Masters</cx:pt>
          <cx:pt idx="193">Masters</cx:pt>
          <cx:pt idx="194">Masters</cx:pt>
          <cx:pt idx="195">Masters</cx:pt>
          <cx:pt idx="196">Masters</cx:pt>
          <cx:pt idx="197">Masters</cx:pt>
          <cx:pt idx="198">Masters</cx:pt>
          <cx:pt idx="199">Masters</cx:pt>
          <cx:pt idx="200">Masters</cx:pt>
          <cx:pt idx="201">Masters</cx:pt>
          <cx:pt idx="202">Masters</cx:pt>
          <cx:pt idx="203">Masters</cx:pt>
          <cx:pt idx="204">Masters</cx:pt>
          <cx:pt idx="205">Masters</cx:pt>
          <cx:pt idx="206">Masters</cx:pt>
          <cx:pt idx="207">Masters</cx:pt>
          <cx:pt idx="208">Masters</cx:pt>
          <cx:pt idx="209">Masters</cx:pt>
          <cx:pt idx="210">Masters</cx:pt>
          <cx:pt idx="211">Masters</cx:pt>
          <cx:pt idx="212">Masters</cx:pt>
          <cx:pt idx="213">Masters</cx:pt>
          <cx:pt idx="214">Masters</cx:pt>
          <cx:pt idx="215">Masters</cx:pt>
          <cx:pt idx="216">Masters</cx:pt>
          <cx:pt idx="217">Masters</cx:pt>
          <cx:pt idx="218">Masters</cx:pt>
          <cx:pt idx="219">Masters</cx:pt>
          <cx:pt idx="220">Masters</cx:pt>
          <cx:pt idx="221">Masters</cx:pt>
          <cx:pt idx="222">Masters</cx:pt>
          <cx:pt idx="223">Masters</cx:pt>
          <cx:pt idx="224">Masters</cx:pt>
          <cx:pt idx="225">Masters</cx:pt>
          <cx:pt idx="226">Masters</cx:pt>
          <cx:pt idx="227">Masters</cx:pt>
          <cx:pt idx="228">Masters</cx:pt>
          <cx:pt idx="229">Masters</cx:pt>
          <cx:pt idx="230">Masters</cx:pt>
          <cx:pt idx="231">Masters</cx:pt>
          <cx:pt idx="232">Masters</cx:pt>
          <cx:pt idx="233">Masters</cx:pt>
          <cx:pt idx="234">Masters</cx:pt>
          <cx:pt idx="235">Masters</cx:pt>
          <cx:pt idx="236">Masters</cx:pt>
          <cx:pt idx="237">Masters</cx:pt>
          <cx:pt idx="238">Masters</cx:pt>
          <cx:pt idx="239">Masters</cx:pt>
          <cx:pt idx="240">Masters</cx:pt>
          <cx:pt idx="241">Masters</cx:pt>
          <cx:pt idx="242">Masters</cx:pt>
          <cx:pt idx="243">Masters</cx:pt>
          <cx:pt idx="244">Masters</cx:pt>
          <cx:pt idx="245">Masters</cx:pt>
          <cx:pt idx="246">Masters</cx:pt>
          <cx:pt idx="247">Masters</cx:pt>
          <cx:pt idx="248">Masters</cx:pt>
          <cx:pt idx="249">Masters</cx:pt>
          <cx:pt idx="250">Masters</cx:pt>
          <cx:pt idx="251">Masters</cx:pt>
          <cx:pt idx="252">Masters</cx:pt>
          <cx:pt idx="253">Masters</cx:pt>
          <cx:pt idx="254">Masters</cx:pt>
          <cx:pt idx="255">Masters</cx:pt>
          <cx:pt idx="256">Masters</cx:pt>
          <cx:pt idx="257">Masters</cx:pt>
          <cx:pt idx="258">Masters</cx:pt>
          <cx:pt idx="259">Masters</cx:pt>
          <cx:pt idx="260">Masters</cx:pt>
          <cx:pt idx="261">Masters</cx:pt>
          <cx:pt idx="262">Masters</cx:pt>
          <cx:pt idx="263">Masters</cx:pt>
          <cx:pt idx="264">Masters</cx:pt>
          <cx:pt idx="265">Masters</cx:pt>
          <cx:pt idx="266">Masters</cx:pt>
          <cx:pt idx="267">Masters</cx:pt>
          <cx:pt idx="268">Masters</cx:pt>
          <cx:pt idx="269">Masters</cx:pt>
          <cx:pt idx="270">Masters</cx:pt>
          <cx:pt idx="271">Masters</cx:pt>
          <cx:pt idx="272">Masters</cx:pt>
          <cx:pt idx="273">Masters</cx:pt>
          <cx:pt idx="274">Masters</cx:pt>
          <cx:pt idx="275">Masters</cx:pt>
          <cx:pt idx="276">Masters</cx:pt>
          <cx:pt idx="277">Masters</cx:pt>
          <cx:pt idx="278">Masters</cx:pt>
          <cx:pt idx="279">Masters</cx:pt>
          <cx:pt idx="280">Masters</cx:pt>
          <cx:pt idx="281">Masters</cx:pt>
          <cx:pt idx="282">Masters</cx:pt>
          <cx:pt idx="283">Masters</cx:pt>
          <cx:pt idx="284">Masters</cx:pt>
          <cx:pt idx="285">Masters</cx:pt>
          <cx:pt idx="286">Masters</cx:pt>
          <cx:pt idx="287">Masters</cx:pt>
          <cx:pt idx="288">Masters</cx:pt>
          <cx:pt idx="289">Masters</cx:pt>
          <cx:pt idx="290">Masters</cx:pt>
          <cx:pt idx="291">Masters</cx:pt>
          <cx:pt idx="292">Masters</cx:pt>
          <cx:pt idx="293">Masters</cx:pt>
          <cx:pt idx="294">Masters</cx:pt>
          <cx:pt idx="295">Masters</cx:pt>
          <cx:pt idx="296">Masters</cx:pt>
          <cx:pt idx="297">Masters</cx:pt>
          <cx:pt idx="298">Masters</cx:pt>
          <cx:pt idx="299">Masters</cx:pt>
          <cx:pt idx="300">Masters</cx:pt>
          <cx:pt idx="301">Masters</cx:pt>
          <cx:pt idx="302">Masters</cx:pt>
          <cx:pt idx="303">Masters</cx:pt>
          <cx:pt idx="304">Masters</cx:pt>
          <cx:pt idx="305">Masters</cx:pt>
          <cx:pt idx="306">Masters</cx:pt>
          <cx:pt idx="307">Masters</cx:pt>
          <cx:pt idx="308">Masters</cx:pt>
          <cx:pt idx="309">Masters</cx:pt>
          <cx:pt idx="310">Masters</cx:pt>
          <cx:pt idx="311">Masters</cx:pt>
          <cx:pt idx="312">Masters</cx:pt>
        </cx:lvl>
      </cx:strDim>
      <cx:numDim type="val">
        <cx:f>'Higher Education Distributions'!$B$1:$B$313</cx:f>
        <cx:lvl ptCount="313" formatCode="General">
          <cx:pt idx="0">8</cx:pt>
          <cx:pt idx="1">6</cx:pt>
          <cx:pt idx="2">10</cx:pt>
          <cx:pt idx="3">8</cx:pt>
          <cx:pt idx="4">12</cx:pt>
          <cx:pt idx="5">9</cx:pt>
          <cx:pt idx="6">3</cx:pt>
          <cx:pt idx="7">12</cx:pt>
          <cx:pt idx="8">6</cx:pt>
          <cx:pt idx="9">10</cx:pt>
          <cx:pt idx="10">10</cx:pt>
          <cx:pt idx="11">9</cx:pt>
          <cx:pt idx="12">6</cx:pt>
          <cx:pt idx="13">10</cx:pt>
          <cx:pt idx="14">10</cx:pt>
          <cx:pt idx="15">5</cx:pt>
          <cx:pt idx="16">6</cx:pt>
          <cx:pt idx="17">8</cx:pt>
          <cx:pt idx="18">7</cx:pt>
          <cx:pt idx="19">10</cx:pt>
          <cx:pt idx="20">13</cx:pt>
          <cx:pt idx="21">15</cx:pt>
          <cx:pt idx="22">14</cx:pt>
          <cx:pt idx="23">12</cx:pt>
          <cx:pt idx="24">10</cx:pt>
          <cx:pt idx="25">9</cx:pt>
          <cx:pt idx="26">8</cx:pt>
          <cx:pt idx="27">10</cx:pt>
          <cx:pt idx="28">12</cx:pt>
          <cx:pt idx="29">12</cx:pt>
          <cx:pt idx="30">12</cx:pt>
          <cx:pt idx="31">2</cx:pt>
          <cx:pt idx="32">8</cx:pt>
          <cx:pt idx="33">12</cx:pt>
          <cx:pt idx="34">8</cx:pt>
          <cx:pt idx="35">8</cx:pt>
          <cx:pt idx="36">8</cx:pt>
          <cx:pt idx="37">8</cx:pt>
          <cx:pt idx="38">8</cx:pt>
          <cx:pt idx="39">5</cx:pt>
          <cx:pt idx="40">10</cx:pt>
          <cx:pt idx="41">10</cx:pt>
          <cx:pt idx="42">11</cx:pt>
          <cx:pt idx="43">10</cx:pt>
          <cx:pt idx="44">10</cx:pt>
          <cx:pt idx="45">10</cx:pt>
          <cx:pt idx="46">12</cx:pt>
          <cx:pt idx="47">10</cx:pt>
          <cx:pt idx="48">10</cx:pt>
          <cx:pt idx="49">5</cx:pt>
          <cx:pt idx="50">15</cx:pt>
          <cx:pt idx="51">9</cx:pt>
          <cx:pt idx="52">10</cx:pt>
          <cx:pt idx="53">7</cx:pt>
          <cx:pt idx="54">10</cx:pt>
          <cx:pt idx="55">10</cx:pt>
          <cx:pt idx="56">3</cx:pt>
          <cx:pt idx="57">1</cx:pt>
          <cx:pt idx="58">3</cx:pt>
          <cx:pt idx="59">10</cx:pt>
          <cx:pt idx="60">10</cx:pt>
          <cx:pt idx="61">12</cx:pt>
          <cx:pt idx="62">11</cx:pt>
          <cx:pt idx="63">16</cx:pt>
          <cx:pt idx="64">6</cx:pt>
          <cx:pt idx="65">14</cx:pt>
          <cx:pt idx="66">20</cx:pt>
          <cx:pt idx="67">12</cx:pt>
          <cx:pt idx="68">12</cx:pt>
          <cx:pt idx="69">12</cx:pt>
          <cx:pt idx="70">9</cx:pt>
          <cx:pt idx="71">9</cx:pt>
          <cx:pt idx="72">8</cx:pt>
          <cx:pt idx="73">10</cx:pt>
          <cx:pt idx="74">12</cx:pt>
          <cx:pt idx="75">14</cx:pt>
          <cx:pt idx="76">12</cx:pt>
          <cx:pt idx="77">10</cx:pt>
          <cx:pt idx="78">10</cx:pt>
          <cx:pt idx="79">10</cx:pt>
          <cx:pt idx="80">15</cx:pt>
          <cx:pt idx="81">5</cx:pt>
          <cx:pt idx="82">4</cx:pt>
          <cx:pt idx="83">4</cx:pt>
          <cx:pt idx="84">10</cx:pt>
          <cx:pt idx="85">10</cx:pt>
          <cx:pt idx="86">14</cx:pt>
          <cx:pt idx="87">10</cx:pt>
          <cx:pt idx="88">14</cx:pt>
          <cx:pt idx="89">9</cx:pt>
          <cx:pt idx="90">14</cx:pt>
          <cx:pt idx="91">12</cx:pt>
          <cx:pt idx="92">5</cx:pt>
          <cx:pt idx="93">10</cx:pt>
          <cx:pt idx="94">9</cx:pt>
          <cx:pt idx="95">8</cx:pt>
          <cx:pt idx="96">8</cx:pt>
          <cx:pt idx="97">8</cx:pt>
          <cx:pt idx="98">7</cx:pt>
          <cx:pt idx="99">7</cx:pt>
          <cx:pt idx="100">10</cx:pt>
          <cx:pt idx="101">10</cx:pt>
          <cx:pt idx="102">5</cx:pt>
          <cx:pt idx="103">9</cx:pt>
          <cx:pt idx="104">10</cx:pt>
          <cx:pt idx="105">14</cx:pt>
          <cx:pt idx="106">12</cx:pt>
          <cx:pt idx="107">9</cx:pt>
          <cx:pt idx="108">10</cx:pt>
          <cx:pt idx="109">8</cx:pt>
          <cx:pt idx="110">10</cx:pt>
          <cx:pt idx="111">12</cx:pt>
          <cx:pt idx="112">5</cx:pt>
          <cx:pt idx="113">8</cx:pt>
          <cx:pt idx="114">11</cx:pt>
          <cx:pt idx="115">3</cx:pt>
          <cx:pt idx="116">5</cx:pt>
          <cx:pt idx="117">12</cx:pt>
          <cx:pt idx="118">9</cx:pt>
          <cx:pt idx="119">10</cx:pt>
          <cx:pt idx="120">10</cx:pt>
          <cx:pt idx="121">11</cx:pt>
          <cx:pt idx="122">12</cx:pt>
          <cx:pt idx="123">10</cx:pt>
          <cx:pt idx="124">15</cx:pt>
          <cx:pt idx="125">10</cx:pt>
          <cx:pt idx="126">10</cx:pt>
          <cx:pt idx="127">10</cx:pt>
          <cx:pt idx="128">11</cx:pt>
          <cx:pt idx="129">9</cx:pt>
          <cx:pt idx="130">8</cx:pt>
          <cx:pt idx="131">8</cx:pt>
          <cx:pt idx="132">12</cx:pt>
          <cx:pt idx="133">13</cx:pt>
          <cx:pt idx="134">8</cx:pt>
          <cx:pt idx="135">12</cx:pt>
          <cx:pt idx="136">12</cx:pt>
          <cx:pt idx="137">12</cx:pt>
          <cx:pt idx="138">12</cx:pt>
          <cx:pt idx="139">9</cx:pt>
          <cx:pt idx="140">8</cx:pt>
          <cx:pt idx="141">7</cx:pt>
          <cx:pt idx="142">11</cx:pt>
          <cx:pt idx="143">9</cx:pt>
          <cx:pt idx="144">7</cx:pt>
          <cx:pt idx="145">10</cx:pt>
          <cx:pt idx="146">8</cx:pt>
          <cx:pt idx="147">12</cx:pt>
          <cx:pt idx="148">12</cx:pt>
          <cx:pt idx="149">7</cx:pt>
          <cx:pt idx="150">10</cx:pt>
          <cx:pt idx="151">10</cx:pt>
          <cx:pt idx="152">13</cx:pt>
          <cx:pt idx="153">12</cx:pt>
          <cx:pt idx="154">13</cx:pt>
          <cx:pt idx="155">10</cx:pt>
          <cx:pt idx="156">8</cx:pt>
          <cx:pt idx="157">10</cx:pt>
          <cx:pt idx="158">4</cx:pt>
          <cx:pt idx="159">8</cx:pt>
          <cx:pt idx="160">9</cx:pt>
          <cx:pt idx="161">14</cx:pt>
          <cx:pt idx="162">12</cx:pt>
          <cx:pt idx="163">12</cx:pt>
          <cx:pt idx="164">7</cx:pt>
          <cx:pt idx="165">12</cx:pt>
          <cx:pt idx="166">2</cx:pt>
          <cx:pt idx="167">8</cx:pt>
          <cx:pt idx="168">13</cx:pt>
          <cx:pt idx="169">12</cx:pt>
          <cx:pt idx="170">10</cx:pt>
          <cx:pt idx="171">10</cx:pt>
          <cx:pt idx="172">8</cx:pt>
          <cx:pt idx="173">6</cx:pt>
          <cx:pt idx="174">10</cx:pt>
          <cx:pt idx="175">12</cx:pt>
          <cx:pt idx="176">8</cx:pt>
          <cx:pt idx="177">6</cx:pt>
          <cx:pt idx="178">7</cx:pt>
          <cx:pt idx="179">8</cx:pt>
          <cx:pt idx="180">8</cx:pt>
          <cx:pt idx="181">12</cx:pt>
          <cx:pt idx="182">12</cx:pt>
          <cx:pt idx="183">12</cx:pt>
          <cx:pt idx="184">8</cx:pt>
          <cx:pt idx="185">8</cx:pt>
          <cx:pt idx="186">8</cx:pt>
          <cx:pt idx="187">10</cx:pt>
          <cx:pt idx="188">9</cx:pt>
          <cx:pt idx="189">8</cx:pt>
          <cx:pt idx="190">6</cx:pt>
          <cx:pt idx="191">8</cx:pt>
          <cx:pt idx="192">16</cx:pt>
          <cx:pt idx="193">8</cx:pt>
          <cx:pt idx="194">5</cx:pt>
          <cx:pt idx="195">15</cx:pt>
          <cx:pt idx="196">10</cx:pt>
          <cx:pt idx="197">10</cx:pt>
          <cx:pt idx="198">12</cx:pt>
          <cx:pt idx="199">11</cx:pt>
          <cx:pt idx="200">12</cx:pt>
          <cx:pt idx="201">8</cx:pt>
          <cx:pt idx="202">12</cx:pt>
          <cx:pt idx="203">10</cx:pt>
          <cx:pt idx="204">8</cx:pt>
          <cx:pt idx="205">16</cx:pt>
          <cx:pt idx="206">8</cx:pt>
          <cx:pt idx="207">8</cx:pt>
          <cx:pt idx="208">8</cx:pt>
          <cx:pt idx="209">12</cx:pt>
          <cx:pt idx="210">8</cx:pt>
          <cx:pt idx="211">10</cx:pt>
          <cx:pt idx="212">10</cx:pt>
          <cx:pt idx="213">5</cx:pt>
          <cx:pt idx="214">13</cx:pt>
          <cx:pt idx="215">15</cx:pt>
          <cx:pt idx="216">8</cx:pt>
          <cx:pt idx="217">17</cx:pt>
          <cx:pt idx="218">9</cx:pt>
          <cx:pt idx="219">12</cx:pt>
          <cx:pt idx="220">6</cx:pt>
          <cx:pt idx="221">12</cx:pt>
          <cx:pt idx="222">5</cx:pt>
          <cx:pt idx="223">12</cx:pt>
          <cx:pt idx="224">6</cx:pt>
          <cx:pt idx="225">6</cx:pt>
          <cx:pt idx="226">9</cx:pt>
          <cx:pt idx="227">9</cx:pt>
          <cx:pt idx="228">10</cx:pt>
          <cx:pt idx="229">10</cx:pt>
          <cx:pt idx="230">8</cx:pt>
          <cx:pt idx="231">7</cx:pt>
          <cx:pt idx="232">2</cx:pt>
          <cx:pt idx="233">10</cx:pt>
          <cx:pt idx="234">8</cx:pt>
          <cx:pt idx="235">12</cx:pt>
          <cx:pt idx="236">8</cx:pt>
          <cx:pt idx="237">8</cx:pt>
          <cx:pt idx="238">8</cx:pt>
          <cx:pt idx="239">10</cx:pt>
          <cx:pt idx="240">12</cx:pt>
          <cx:pt idx="241">6</cx:pt>
          <cx:pt idx="242">14</cx:pt>
          <cx:pt idx="243">12</cx:pt>
          <cx:pt idx="244">12</cx:pt>
          <cx:pt idx="245">14</cx:pt>
          <cx:pt idx="246">10</cx:pt>
          <cx:pt idx="247">11</cx:pt>
          <cx:pt idx="248">14</cx:pt>
          <cx:pt idx="249">10</cx:pt>
          <cx:pt idx="250">10</cx:pt>
          <cx:pt idx="251">11</cx:pt>
          <cx:pt idx="252">10</cx:pt>
          <cx:pt idx="253">6</cx:pt>
          <cx:pt idx="254">7</cx:pt>
          <cx:pt idx="255">8</cx:pt>
          <cx:pt idx="256">10</cx:pt>
          <cx:pt idx="257">6</cx:pt>
          <cx:pt idx="258">10</cx:pt>
          <cx:pt idx="259">10</cx:pt>
          <cx:pt idx="260">12</cx:pt>
          <cx:pt idx="261">10</cx:pt>
          <cx:pt idx="262">10</cx:pt>
          <cx:pt idx="263">6</cx:pt>
          <cx:pt idx="264">7</cx:pt>
          <cx:pt idx="265">8</cx:pt>
          <cx:pt idx="266">8</cx:pt>
          <cx:pt idx="267">12</cx:pt>
          <cx:pt idx="268">2</cx:pt>
          <cx:pt idx="269">9</cx:pt>
          <cx:pt idx="270">12</cx:pt>
          <cx:pt idx="271">11</cx:pt>
          <cx:pt idx="272">10</cx:pt>
          <cx:pt idx="273">8</cx:pt>
          <cx:pt idx="274">11</cx:pt>
          <cx:pt idx="275">4</cx:pt>
          <cx:pt idx="276">8</cx:pt>
          <cx:pt idx="277">12</cx:pt>
          <cx:pt idx="278">16</cx:pt>
          <cx:pt idx="279">6</cx:pt>
          <cx:pt idx="280">10</cx:pt>
          <cx:pt idx="281">9</cx:pt>
          <cx:pt idx="282">12</cx:pt>
          <cx:pt idx="283">12</cx:pt>
          <cx:pt idx="284">14</cx:pt>
          <cx:pt idx="285">12</cx:pt>
          <cx:pt idx="286">8</cx:pt>
          <cx:pt idx="287">7</cx:pt>
          <cx:pt idx="288">15</cx:pt>
          <cx:pt idx="289">12</cx:pt>
          <cx:pt idx="290">10</cx:pt>
          <cx:pt idx="291">12</cx:pt>
          <cx:pt idx="292">11</cx:pt>
          <cx:pt idx="293">10</cx:pt>
          <cx:pt idx="294">14</cx:pt>
          <cx:pt idx="295">12</cx:pt>
          <cx:pt idx="296">10</cx:pt>
          <cx:pt idx="297">10</cx:pt>
          <cx:pt idx="298">4</cx:pt>
          <cx:pt idx="299">16</cx:pt>
          <cx:pt idx="300">7</cx:pt>
          <cx:pt idx="301">14</cx:pt>
          <cx:pt idx="302">9</cx:pt>
          <cx:pt idx="303">8</cx:pt>
          <cx:pt idx="304">7</cx:pt>
          <cx:pt idx="305">7</cx:pt>
          <cx:pt idx="306">5</cx:pt>
          <cx:pt idx="307">13</cx:pt>
          <cx:pt idx="308">9</cx:pt>
          <cx:pt idx="309">8</cx:pt>
          <cx:pt idx="310">6</cx:pt>
          <cx:pt idx="311">5</cx:pt>
          <cx:pt idx="312">7</cx:pt>
        </cx:lvl>
      </cx:numDim>
    </cx:data>
    <cx:data id="1">
      <cx:strDim type="cat">
        <cx:f>'Higher Education Distributions'!$A$1:$A$313</cx:f>
        <cx:lvl ptCount="313">
          <cx:pt idx="0">Masters</cx:pt>
          <cx:pt idx="1">Masters</cx:pt>
          <cx:pt idx="2">Masters</cx:pt>
          <cx:pt idx="3">Masters</cx:pt>
          <cx:pt idx="4">Masters</cx:pt>
          <cx:pt idx="5">Masters</cx:pt>
          <cx:pt idx="6">Masters</cx:pt>
          <cx:pt idx="7">Masters</cx:pt>
          <cx:pt idx="8">Masters</cx:pt>
          <cx:pt idx="9">Masters</cx:pt>
          <cx:pt idx="10">Masters</cx:pt>
          <cx:pt idx="11">Masters</cx:pt>
          <cx:pt idx="12">Masters</cx:pt>
          <cx:pt idx="13">Masters</cx:pt>
          <cx:pt idx="14">Masters</cx:pt>
          <cx:pt idx="15">Masters</cx:pt>
          <cx:pt idx="16">Masters</cx:pt>
          <cx:pt idx="17">Masters</cx:pt>
          <cx:pt idx="18">Masters</cx:pt>
          <cx:pt idx="19">Masters</cx:pt>
          <cx:pt idx="20">Masters</cx:pt>
          <cx:pt idx="21">Masters</cx:pt>
          <cx:pt idx="22">Masters</cx:pt>
          <cx:pt idx="23">Masters</cx:pt>
          <cx:pt idx="24">Masters</cx:pt>
          <cx:pt idx="25">Masters</cx:pt>
          <cx:pt idx="26">Masters</cx:pt>
          <cx:pt idx="27">Masters</cx:pt>
          <cx:pt idx="28">Masters</cx:pt>
          <cx:pt idx="29">Masters</cx:pt>
          <cx:pt idx="30">Masters</cx:pt>
          <cx:pt idx="31">Masters</cx:pt>
          <cx:pt idx="32">Masters</cx:pt>
          <cx:pt idx="33">Masters</cx:pt>
          <cx:pt idx="34">Masters</cx:pt>
          <cx:pt idx="35">Masters</cx:pt>
          <cx:pt idx="36">Masters</cx:pt>
          <cx:pt idx="37">Masters</cx:pt>
          <cx:pt idx="38">Masters</cx:pt>
          <cx:pt idx="39">Masters</cx:pt>
          <cx:pt idx="40">Masters</cx:pt>
          <cx:pt idx="41">Masters</cx:pt>
          <cx:pt idx="42">Masters</cx:pt>
          <cx:pt idx="43">Masters</cx:pt>
          <cx:pt idx="44">Masters</cx:pt>
          <cx:pt idx="45">Masters</cx:pt>
          <cx:pt idx="46">Masters</cx:pt>
          <cx:pt idx="47">Masters</cx:pt>
          <cx:pt idx="48">Masters</cx:pt>
          <cx:pt idx="49">Masters</cx:pt>
          <cx:pt idx="50">Masters</cx:pt>
          <cx:pt idx="51">Masters</cx:pt>
          <cx:pt idx="52">Masters</cx:pt>
          <cx:pt idx="53">Masters</cx:pt>
          <cx:pt idx="54">Masters</cx:pt>
          <cx:pt idx="55">Masters</cx:pt>
          <cx:pt idx="56">Masters</cx:pt>
          <cx:pt idx="57">Masters</cx:pt>
          <cx:pt idx="58">Masters</cx:pt>
          <cx:pt idx="59">Masters</cx:pt>
          <cx:pt idx="60">Masters</cx:pt>
          <cx:pt idx="61">Masters</cx:pt>
          <cx:pt idx="62">Masters</cx:pt>
          <cx:pt idx="63">Masters</cx:pt>
          <cx:pt idx="64">Masters</cx:pt>
          <cx:pt idx="65">Masters</cx:pt>
          <cx:pt idx="66">Masters</cx:pt>
          <cx:pt idx="67">Masters</cx:pt>
          <cx:pt idx="68">Masters</cx:pt>
          <cx:pt idx="69">Masters</cx:pt>
          <cx:pt idx="70">Masters</cx:pt>
          <cx:pt idx="71">Masters</cx:pt>
          <cx:pt idx="72">Masters</cx:pt>
          <cx:pt idx="73">Masters</cx:pt>
          <cx:pt idx="74">Masters</cx:pt>
          <cx:pt idx="75">Masters</cx:pt>
          <cx:pt idx="76">Masters</cx:pt>
          <cx:pt idx="77">Masters</cx:pt>
          <cx:pt idx="78">Masters</cx:pt>
          <cx:pt idx="79">Masters</cx:pt>
          <cx:pt idx="80">Masters</cx:pt>
          <cx:pt idx="81">Masters</cx:pt>
          <cx:pt idx="82">Masters</cx:pt>
          <cx:pt idx="83">Masters</cx:pt>
          <cx:pt idx="84">Masters</cx:pt>
          <cx:pt idx="85">Masters</cx:pt>
          <cx:pt idx="86">Masters</cx:pt>
          <cx:pt idx="87">Masters</cx:pt>
          <cx:pt idx="88">Masters</cx:pt>
          <cx:pt idx="89">Masters</cx:pt>
          <cx:pt idx="90">Masters</cx:pt>
          <cx:pt idx="91">Masters</cx:pt>
          <cx:pt idx="92">Masters</cx:pt>
          <cx:pt idx="93">Masters</cx:pt>
          <cx:pt idx="94">Masters</cx:pt>
          <cx:pt idx="95">Masters</cx:pt>
          <cx:pt idx="96">Masters</cx:pt>
          <cx:pt idx="97">Masters</cx:pt>
          <cx:pt idx="98">Masters</cx:pt>
          <cx:pt idx="99">Masters</cx:pt>
          <cx:pt idx="100">Masters</cx:pt>
          <cx:pt idx="101">Masters</cx:pt>
          <cx:pt idx="102">Masters</cx:pt>
          <cx:pt idx="103">Masters</cx:pt>
          <cx:pt idx="104">Masters</cx:pt>
          <cx:pt idx="105">Masters</cx:pt>
          <cx:pt idx="106">Masters</cx:pt>
          <cx:pt idx="107">Masters</cx:pt>
          <cx:pt idx="108">Masters</cx:pt>
          <cx:pt idx="109">Masters</cx:pt>
          <cx:pt idx="110">Masters</cx:pt>
          <cx:pt idx="111">Masters</cx:pt>
          <cx:pt idx="112">Masters</cx:pt>
          <cx:pt idx="113">Masters</cx:pt>
          <cx:pt idx="114">Masters</cx:pt>
          <cx:pt idx="115">Masters</cx:pt>
          <cx:pt idx="116">Masters</cx:pt>
          <cx:pt idx="117">Masters</cx:pt>
          <cx:pt idx="118">Masters</cx:pt>
          <cx:pt idx="119">Masters</cx:pt>
          <cx:pt idx="120">Masters</cx:pt>
          <cx:pt idx="121">Masters</cx:pt>
          <cx:pt idx="122">Masters</cx:pt>
          <cx:pt idx="123">Masters</cx:pt>
          <cx:pt idx="124">Masters</cx:pt>
          <cx:pt idx="125">Masters</cx:pt>
          <cx:pt idx="126">Masters</cx:pt>
          <cx:pt idx="127">Masters</cx:pt>
          <cx:pt idx="128">Masters</cx:pt>
          <cx:pt idx="129">Masters</cx:pt>
          <cx:pt idx="130">Masters</cx:pt>
          <cx:pt idx="131">Masters</cx:pt>
          <cx:pt idx="132">Masters</cx:pt>
          <cx:pt idx="133">Masters</cx:pt>
          <cx:pt idx="134">Masters</cx:pt>
          <cx:pt idx="135">Masters</cx:pt>
          <cx:pt idx="136">Masters</cx:pt>
          <cx:pt idx="137">Masters</cx:pt>
          <cx:pt idx="138">Masters</cx:pt>
          <cx:pt idx="139">Masters</cx:pt>
          <cx:pt idx="140">Masters</cx:pt>
          <cx:pt idx="141">Masters</cx:pt>
          <cx:pt idx="142">Masters</cx:pt>
          <cx:pt idx="143">Masters</cx:pt>
          <cx:pt idx="144">Masters</cx:pt>
          <cx:pt idx="145">Masters</cx:pt>
          <cx:pt idx="146">Masters</cx:pt>
          <cx:pt idx="147">Masters</cx:pt>
          <cx:pt idx="148">Masters</cx:pt>
          <cx:pt idx="149">Masters</cx:pt>
          <cx:pt idx="150">Masters</cx:pt>
          <cx:pt idx="151">Masters</cx:pt>
          <cx:pt idx="152">Masters</cx:pt>
          <cx:pt idx="153">Masters</cx:pt>
          <cx:pt idx="154">Masters</cx:pt>
          <cx:pt idx="155">Masters</cx:pt>
          <cx:pt idx="156">Masters</cx:pt>
          <cx:pt idx="157">Masters</cx:pt>
          <cx:pt idx="158">Masters</cx:pt>
          <cx:pt idx="159">Masters</cx:pt>
          <cx:pt idx="160">Masters</cx:pt>
          <cx:pt idx="161">Masters</cx:pt>
          <cx:pt idx="162">Masters</cx:pt>
          <cx:pt idx="163">Masters</cx:pt>
          <cx:pt idx="164">Masters</cx:pt>
          <cx:pt idx="165">Masters</cx:pt>
          <cx:pt idx="166">Masters</cx:pt>
          <cx:pt idx="167">Masters</cx:pt>
          <cx:pt idx="168">Masters</cx:pt>
          <cx:pt idx="169">Masters</cx:pt>
          <cx:pt idx="170">Masters</cx:pt>
          <cx:pt idx="171">Masters</cx:pt>
          <cx:pt idx="172">Masters</cx:pt>
          <cx:pt idx="173">Masters</cx:pt>
          <cx:pt idx="174">Masters</cx:pt>
          <cx:pt idx="175">Masters</cx:pt>
          <cx:pt idx="176">Masters</cx:pt>
          <cx:pt idx="177">Masters</cx:pt>
          <cx:pt idx="178">Masters</cx:pt>
          <cx:pt idx="179">Masters</cx:pt>
          <cx:pt idx="180">Masters</cx:pt>
          <cx:pt idx="181">Masters</cx:pt>
          <cx:pt idx="182">Masters</cx:pt>
          <cx:pt idx="183">Masters</cx:pt>
          <cx:pt idx="184">Masters</cx:pt>
          <cx:pt idx="185">Masters</cx:pt>
          <cx:pt idx="186">Masters</cx:pt>
          <cx:pt idx="187">Masters</cx:pt>
          <cx:pt idx="188">Masters</cx:pt>
          <cx:pt idx="189">Masters</cx:pt>
          <cx:pt idx="190">Masters</cx:pt>
          <cx:pt idx="191">Masters</cx:pt>
          <cx:pt idx="192">Masters</cx:pt>
          <cx:pt idx="193">Masters</cx:pt>
          <cx:pt idx="194">Masters</cx:pt>
          <cx:pt idx="195">Masters</cx:pt>
          <cx:pt idx="196">Masters</cx:pt>
          <cx:pt idx="197">Masters</cx:pt>
          <cx:pt idx="198">Masters</cx:pt>
          <cx:pt idx="199">Masters</cx:pt>
          <cx:pt idx="200">Masters</cx:pt>
          <cx:pt idx="201">Masters</cx:pt>
          <cx:pt idx="202">Masters</cx:pt>
          <cx:pt idx="203">Masters</cx:pt>
          <cx:pt idx="204">Masters</cx:pt>
          <cx:pt idx="205">Masters</cx:pt>
          <cx:pt idx="206">Masters</cx:pt>
          <cx:pt idx="207">Masters</cx:pt>
          <cx:pt idx="208">Masters</cx:pt>
          <cx:pt idx="209">Masters</cx:pt>
          <cx:pt idx="210">Masters</cx:pt>
          <cx:pt idx="211">Masters</cx:pt>
          <cx:pt idx="212">Masters</cx:pt>
          <cx:pt idx="213">Masters</cx:pt>
          <cx:pt idx="214">Masters</cx:pt>
          <cx:pt idx="215">Masters</cx:pt>
          <cx:pt idx="216">Masters</cx:pt>
          <cx:pt idx="217">Masters</cx:pt>
          <cx:pt idx="218">Masters</cx:pt>
          <cx:pt idx="219">Masters</cx:pt>
          <cx:pt idx="220">Masters</cx:pt>
          <cx:pt idx="221">Masters</cx:pt>
          <cx:pt idx="222">Masters</cx:pt>
          <cx:pt idx="223">Masters</cx:pt>
          <cx:pt idx="224">Masters</cx:pt>
          <cx:pt idx="225">Masters</cx:pt>
          <cx:pt idx="226">Masters</cx:pt>
          <cx:pt idx="227">Masters</cx:pt>
          <cx:pt idx="228">Masters</cx:pt>
          <cx:pt idx="229">Masters</cx:pt>
          <cx:pt idx="230">Masters</cx:pt>
          <cx:pt idx="231">Masters</cx:pt>
          <cx:pt idx="232">Masters</cx:pt>
          <cx:pt idx="233">Masters</cx:pt>
          <cx:pt idx="234">Masters</cx:pt>
          <cx:pt idx="235">Masters</cx:pt>
          <cx:pt idx="236">Masters</cx:pt>
          <cx:pt idx="237">Masters</cx:pt>
          <cx:pt idx="238">Masters</cx:pt>
          <cx:pt idx="239">Masters</cx:pt>
          <cx:pt idx="240">Masters</cx:pt>
          <cx:pt idx="241">Masters</cx:pt>
          <cx:pt idx="242">Masters</cx:pt>
          <cx:pt idx="243">Masters</cx:pt>
          <cx:pt idx="244">Masters</cx:pt>
          <cx:pt idx="245">Masters</cx:pt>
          <cx:pt idx="246">Masters</cx:pt>
          <cx:pt idx="247">Masters</cx:pt>
          <cx:pt idx="248">Masters</cx:pt>
          <cx:pt idx="249">Masters</cx:pt>
          <cx:pt idx="250">Masters</cx:pt>
          <cx:pt idx="251">Masters</cx:pt>
          <cx:pt idx="252">Masters</cx:pt>
          <cx:pt idx="253">Masters</cx:pt>
          <cx:pt idx="254">Masters</cx:pt>
          <cx:pt idx="255">Masters</cx:pt>
          <cx:pt idx="256">Masters</cx:pt>
          <cx:pt idx="257">Masters</cx:pt>
          <cx:pt idx="258">Masters</cx:pt>
          <cx:pt idx="259">Masters</cx:pt>
          <cx:pt idx="260">Masters</cx:pt>
          <cx:pt idx="261">Masters</cx:pt>
          <cx:pt idx="262">Masters</cx:pt>
          <cx:pt idx="263">Masters</cx:pt>
          <cx:pt idx="264">Masters</cx:pt>
          <cx:pt idx="265">Masters</cx:pt>
          <cx:pt idx="266">Masters</cx:pt>
          <cx:pt idx="267">Masters</cx:pt>
          <cx:pt idx="268">Masters</cx:pt>
          <cx:pt idx="269">Masters</cx:pt>
          <cx:pt idx="270">Masters</cx:pt>
          <cx:pt idx="271">Masters</cx:pt>
          <cx:pt idx="272">Masters</cx:pt>
          <cx:pt idx="273">Masters</cx:pt>
          <cx:pt idx="274">Masters</cx:pt>
          <cx:pt idx="275">Masters</cx:pt>
          <cx:pt idx="276">Masters</cx:pt>
          <cx:pt idx="277">Masters</cx:pt>
          <cx:pt idx="278">Masters</cx:pt>
          <cx:pt idx="279">Masters</cx:pt>
          <cx:pt idx="280">Masters</cx:pt>
          <cx:pt idx="281">Masters</cx:pt>
          <cx:pt idx="282">Masters</cx:pt>
          <cx:pt idx="283">Masters</cx:pt>
          <cx:pt idx="284">Masters</cx:pt>
          <cx:pt idx="285">Masters</cx:pt>
          <cx:pt idx="286">Masters</cx:pt>
          <cx:pt idx="287">Masters</cx:pt>
          <cx:pt idx="288">Masters</cx:pt>
          <cx:pt idx="289">Masters</cx:pt>
          <cx:pt idx="290">Masters</cx:pt>
          <cx:pt idx="291">Masters</cx:pt>
          <cx:pt idx="292">Masters</cx:pt>
          <cx:pt idx="293">Masters</cx:pt>
          <cx:pt idx="294">Masters</cx:pt>
          <cx:pt idx="295">Masters</cx:pt>
          <cx:pt idx="296">Masters</cx:pt>
          <cx:pt idx="297">Masters</cx:pt>
          <cx:pt idx="298">Masters</cx:pt>
          <cx:pt idx="299">Masters</cx:pt>
          <cx:pt idx="300">Masters</cx:pt>
          <cx:pt idx="301">Masters</cx:pt>
          <cx:pt idx="302">Masters</cx:pt>
          <cx:pt idx="303">Masters</cx:pt>
          <cx:pt idx="304">Masters</cx:pt>
          <cx:pt idx="305">Masters</cx:pt>
          <cx:pt idx="306">Masters</cx:pt>
          <cx:pt idx="307">Masters</cx:pt>
          <cx:pt idx="308">Masters</cx:pt>
          <cx:pt idx="309">Masters</cx:pt>
          <cx:pt idx="310">Masters</cx:pt>
          <cx:pt idx="311">Masters</cx:pt>
          <cx:pt idx="312">Masters</cx:pt>
        </cx:lvl>
      </cx:strDim>
      <cx:numDim type="val">
        <cx:f>'Higher Education Distributions'!$D$1:$D$313</cx:f>
        <cx:lvl ptCount="313" formatCode="General">
          <cx:pt idx="0">0</cx:pt>
          <cx:pt idx="1">8</cx:pt>
          <cx:pt idx="2">8</cx:pt>
          <cx:pt idx="3">9</cx:pt>
          <cx:pt idx="4">9</cx:pt>
          <cx:pt idx="5">10</cx:pt>
          <cx:pt idx="6">8</cx:pt>
          <cx:pt idx="7">14</cx:pt>
          <cx:pt idx="8">9</cx:pt>
          <cx:pt idx="9">8</cx:pt>
          <cx:pt idx="10">8</cx:pt>
          <cx:pt idx="11">18</cx:pt>
          <cx:pt idx="12">8</cx:pt>
          <cx:pt idx="13">12</cx:pt>
          <cx:pt idx="14">12</cx:pt>
          <cx:pt idx="15">9</cx:pt>
          <cx:pt idx="16">8</cx:pt>
          <cx:pt idx="17">14</cx:pt>
          <cx:pt idx="18">8</cx:pt>
          <cx:pt idx="19">9</cx:pt>
          <cx:pt idx="20">5</cx:pt>
          <cx:pt idx="21">10</cx:pt>
          <cx:pt idx="22">6</cx:pt>
          <cx:pt idx="23">16</cx:pt>
          <cx:pt idx="24">10</cx:pt>
          <cx:pt idx="25">3</cx:pt>
          <cx:pt idx="26">12</cx:pt>
          <cx:pt idx="27">9</cx:pt>
          <cx:pt idx="28">8</cx:pt>
          <cx:pt idx="29">4</cx:pt>
          <cx:pt idx="30">8</cx:pt>
          <cx:pt idx="31">12</cx:pt>
          <cx:pt idx="32">14</cx:pt>
          <cx:pt idx="33">9</cx:pt>
          <cx:pt idx="34">12</cx:pt>
          <cx:pt idx="35">12</cx:pt>
          <cx:pt idx="36">9</cx:pt>
          <cx:pt idx="37">8</cx:pt>
          <cx:pt idx="38">14</cx:pt>
          <cx:pt idx="39">10</cx:pt>
          <cx:pt idx="40">8</cx:pt>
          <cx:pt idx="41">8</cx:pt>
          <cx:pt idx="42">10</cx:pt>
          <cx:pt idx="43">10</cx:pt>
          <cx:pt idx="44">9</cx:pt>
          <cx:pt idx="45">12</cx:pt>
          <cx:pt idx="46">13</cx:pt>
          <cx:pt idx="47">14</cx:pt>
          <cx:pt idx="48">12</cx:pt>
          <cx:pt idx="49">10</cx:pt>
          <cx:pt idx="50">10</cx:pt>
          <cx:pt idx="51">8</cx:pt>
          <cx:pt idx="52">8</cx:pt>
          <cx:pt idx="53">12</cx:pt>
          <cx:pt idx="54">10</cx:pt>
          <cx:pt idx="55">12</cx:pt>
          <cx:pt idx="56">7</cx:pt>
          <cx:pt idx="57">7</cx:pt>
          <cx:pt idx="58">12</cx:pt>
          <cx:pt idx="59">10</cx:pt>
          <cx:pt idx="60">8</cx:pt>
          <cx:pt idx="61">10</cx:pt>
          <cx:pt idx="62">14</cx:pt>
          <cx:pt idx="63">6</cx:pt>
          <cx:pt idx="64">11</cx:pt>
          <cx:pt idx="65">12</cx:pt>
          <cx:pt idx="66">8</cx:pt>
          <cx:pt idx="67">5</cx:pt>
          <cx:pt idx="68">8</cx:pt>
          <cx:pt idx="69">8</cx:pt>
          <cx:pt idx="70">8</cx:pt>
          <cx:pt idx="71">8</cx:pt>
          <cx:pt idx="72">14</cx:pt>
          <cx:pt idx="73">15</cx:pt>
          <cx:pt idx="74">14</cx:pt>
          <cx:pt idx="75">10</cx:pt>
          <cx:pt idx="76">4</cx:pt>
          <cx:pt idx="77">8</cx:pt>
          <cx:pt idx="78">10</cx:pt>
          <cx:pt idx="79">12</cx:pt>
          <cx:pt idx="80">10</cx:pt>
          <cx:pt idx="81">13</cx:pt>
          <cx:pt idx="82">16</cx:pt>
          <cx:pt idx="83">15</cx:pt>
          <cx:pt idx="84">10</cx:pt>
          <cx:pt idx="85">12</cx:pt>
          <cx:pt idx="86">15</cx:pt>
          <cx:pt idx="87">8</cx:pt>
          <cx:pt idx="88">10</cx:pt>
          <cx:pt idx="89">11</cx:pt>
          <cx:pt idx="90">13</cx:pt>
          <cx:pt idx="91">14</cx:pt>
          <cx:pt idx="92">3</cx:pt>
          <cx:pt idx="93">10</cx:pt>
          <cx:pt idx="94">12</cx:pt>
          <cx:pt idx="95">13</cx:pt>
          <cx:pt idx="96">7</cx:pt>
          <cx:pt idx="97">10</cx:pt>
          <cx:pt idx="98">10</cx:pt>
          <cx:pt idx="99">9</cx:pt>
          <cx:pt idx="100">12</cx:pt>
          <cx:pt idx="101">6</cx:pt>
          <cx:pt idx="102">11</cx:pt>
          <cx:pt idx="103">8</cx:pt>
          <cx:pt idx="104">10</cx:pt>
          <cx:pt idx="105">12</cx:pt>
          <cx:pt idx="106">10</cx:pt>
          <cx:pt idx="107">6</cx:pt>
          <cx:pt idx="108">10</cx:pt>
          <cx:pt idx="109">6</cx:pt>
          <cx:pt idx="110">14</cx:pt>
          <cx:pt idx="111">10</cx:pt>
          <cx:pt idx="112">7</cx:pt>
          <cx:pt idx="113">10</cx:pt>
          <cx:pt idx="114">14</cx:pt>
          <cx:pt idx="115">10</cx:pt>
          <cx:pt idx="116">12</cx:pt>
          <cx:pt idx="117">12</cx:pt>
          <cx:pt idx="118">10</cx:pt>
          <cx:pt idx="119">5</cx:pt>
          <cx:pt idx="120">4</cx:pt>
          <cx:pt idx="121">12</cx:pt>
          <cx:pt idx="122">5</cx:pt>
          <cx:pt idx="123">12</cx:pt>
          <cx:pt idx="124">7</cx:pt>
          <cx:pt idx="125">10</cx:pt>
          <cx:pt idx="126">8</cx:pt>
          <cx:pt idx="127">12</cx:pt>
          <cx:pt idx="128">10</cx:pt>
          <cx:pt idx="129">8</cx:pt>
          <cx:pt idx="130">9</cx:pt>
          <cx:pt idx="131">12</cx:pt>
          <cx:pt idx="132">6</cx:pt>
          <cx:pt idx="133">9</cx:pt>
          <cx:pt idx="134">6</cx:pt>
          <cx:pt idx="135">7</cx:pt>
          <cx:pt idx="136">10</cx:pt>
          <cx:pt idx="137">8</cx:pt>
          <cx:pt idx="138">8</cx:pt>
          <cx:pt idx="139">6</cx:pt>
          <cx:pt idx="140">5</cx:pt>
          <cx:pt idx="141">10</cx:pt>
          <cx:pt idx="142">15</cx:pt>
          <cx:pt idx="143">6</cx:pt>
          <cx:pt idx="144">11</cx:pt>
          <cx:pt idx="145">12</cx:pt>
          <cx:pt idx="146">8</cx:pt>
          <cx:pt idx="147">10</cx:pt>
          <cx:pt idx="148">12</cx:pt>
          <cx:pt idx="149">9</cx:pt>
          <cx:pt idx="150">10</cx:pt>
          <cx:pt idx="151">16</cx:pt>
          <cx:pt idx="152">8</cx:pt>
          <cx:pt idx="153">10</cx:pt>
          <cx:pt idx="154">10</cx:pt>
          <cx:pt idx="155">6</cx:pt>
          <cx:pt idx="156">4</cx:pt>
          <cx:pt idx="157">10</cx:pt>
          <cx:pt idx="158">8</cx:pt>
          <cx:pt idx="159">14</cx:pt>
          <cx:pt idx="160">12</cx:pt>
          <cx:pt idx="161">16</cx:pt>
          <cx:pt idx="162">6</cx:pt>
          <cx:pt idx="163">14</cx:pt>
          <cx:pt idx="164">10</cx:pt>
          <cx:pt idx="165">15</cx:pt>
          <cx:pt idx="166">9</cx:pt>
          <cx:pt idx="167">15</cx:pt>
          <cx:pt idx="168">10</cx:pt>
          <cx:pt idx="169">14</cx:pt>
          <cx:pt idx="170">9</cx:pt>
          <cx:pt idx="171">12</cx:pt>
          <cx:pt idx="172">10</cx:pt>
          <cx:pt idx="173">4</cx:pt>
          <cx:pt idx="174">10</cx:pt>
          <cx:pt idx="175">8</cx:pt>
          <cx:pt idx="176">8</cx:pt>
          <cx:pt idx="177">14</cx:pt>
          <cx:pt idx="178">12</cx:pt>
          <cx:pt idx="179">9</cx:pt>
          <cx:pt idx="180">13</cx:pt>
          <cx:pt idx="181">10</cx:pt>
          <cx:pt idx="182">10</cx:pt>
          <cx:pt idx="183">8</cx:pt>
          <cx:pt idx="184">10</cx:pt>
          <cx:pt idx="185">5</cx:pt>
          <cx:pt idx="186">6</cx:pt>
          <cx:pt idx="187">2</cx:pt>
          <cx:pt idx="188">10</cx:pt>
          <cx:pt idx="189">15</cx:pt>
          <cx:pt idx="190">6</cx:pt>
          <cx:pt idx="191">8</cx:pt>
          <cx:pt idx="192">10</cx:pt>
          <cx:pt idx="193">6</cx:pt>
          <cx:pt idx="194">5</cx:pt>
          <cx:pt idx="195">10</cx:pt>
          <cx:pt idx="196">14</cx:pt>
          <cx:pt idx="197">12</cx:pt>
          <cx:pt idx="198">10</cx:pt>
          <cx:pt idx="199">4</cx:pt>
          <cx:pt idx="200">6</cx:pt>
          <cx:pt idx="201">7</cx:pt>
          <cx:pt idx="202">7</cx:pt>
          <cx:pt idx="203">8</cx:pt>
          <cx:pt idx="204">4</cx:pt>
          <cx:pt idx="205">7</cx:pt>
          <cx:pt idx="206">17</cx:pt>
          <cx:pt idx="207">8</cx:pt>
          <cx:pt idx="208">10</cx:pt>
          <cx:pt idx="209">9</cx:pt>
          <cx:pt idx="210">10</cx:pt>
          <cx:pt idx="211">12</cx:pt>
          <cx:pt idx="212">8</cx:pt>
          <cx:pt idx="213">6</cx:pt>
          <cx:pt idx="214">5</cx:pt>
          <cx:pt idx="215">16</cx:pt>
          <cx:pt idx="216">13</cx:pt>
          <cx:pt idx="217">9</cx:pt>
          <cx:pt idx="218">12</cx:pt>
          <cx:pt idx="219">10</cx:pt>
          <cx:pt idx="220">15</cx:pt>
          <cx:pt idx="221">10</cx:pt>
          <cx:pt idx="222">7</cx:pt>
          <cx:pt idx="223">9</cx:pt>
          <cx:pt idx="224">11</cx:pt>
          <cx:pt idx="225">12</cx:pt>
          <cx:pt idx="226">8</cx:pt>
          <cx:pt idx="227">15</cx:pt>
          <cx:pt idx="228">8</cx:pt>
          <cx:pt idx="229">10</cx:pt>
          <cx:pt idx="230">10</cx:pt>
          <cx:pt idx="231">11</cx:pt>
          <cx:pt idx="232">10</cx:pt>
          <cx:pt idx="233">14</cx:pt>
          <cx:pt idx="234">12</cx:pt>
          <cx:pt idx="235">14</cx:pt>
          <cx:pt idx="236">12</cx:pt>
          <cx:pt idx="237">9</cx:pt>
          <cx:pt idx="238">12</cx:pt>
          <cx:pt idx="239">7</cx:pt>
          <cx:pt idx="240">8</cx:pt>
          <cx:pt idx="241">10</cx:pt>
          <cx:pt idx="242">10</cx:pt>
          <cx:pt idx="243">14</cx:pt>
          <cx:pt idx="244">12</cx:pt>
          <cx:pt idx="245">12</cx:pt>
          <cx:pt idx="246">14</cx:pt>
          <cx:pt idx="247">10</cx:pt>
          <cx:pt idx="248">14</cx:pt>
          <cx:pt idx="249">14</cx:pt>
          <cx:pt idx="250">6</cx:pt>
          <cx:pt idx="251">12</cx:pt>
          <cx:pt idx="252">8</cx:pt>
          <cx:pt idx="253">12</cx:pt>
          <cx:pt idx="254">6</cx:pt>
          <cx:pt idx="255">9</cx:pt>
          <cx:pt idx="256">3</cx:pt>
          <cx:pt idx="257">10</cx:pt>
          <cx:pt idx="258">12</cx:pt>
          <cx:pt idx="259">5</cx:pt>
          <cx:pt idx="260">9</cx:pt>
          <cx:pt idx="261">18</cx:pt>
          <cx:pt idx="262">8</cx:pt>
          <cx:pt idx="263">15</cx:pt>
          <cx:pt idx="264">8</cx:pt>
          <cx:pt idx="265">10</cx:pt>
          <cx:pt idx="266">8</cx:pt>
          <cx:pt idx="267">3</cx:pt>
          <cx:pt idx="268">6</cx:pt>
          <cx:pt idx="269">10</cx:pt>
          <cx:pt idx="270">12</cx:pt>
          <cx:pt idx="271">10</cx:pt>
          <cx:pt idx="272">10</cx:pt>
          <cx:pt idx="273">10</cx:pt>
          <cx:pt idx="274">8</cx:pt>
          <cx:pt idx="275">12</cx:pt>
          <cx:pt idx="276">10</cx:pt>
          <cx:pt idx="277">8</cx:pt>
          <cx:pt idx="278">12</cx:pt>
        </cx:lvl>
      </cx:numDim>
    </cx:data>
    <cx:data id="2">
      <cx:strDim type="cat">
        <cx:f>'Higher Education Distributions'!$A$1:$A$313</cx:f>
        <cx:lvl ptCount="313">
          <cx:pt idx="0">Masters</cx:pt>
          <cx:pt idx="1">Masters</cx:pt>
          <cx:pt idx="2">Masters</cx:pt>
          <cx:pt idx="3">Masters</cx:pt>
          <cx:pt idx="4">Masters</cx:pt>
          <cx:pt idx="5">Masters</cx:pt>
          <cx:pt idx="6">Masters</cx:pt>
          <cx:pt idx="7">Masters</cx:pt>
          <cx:pt idx="8">Masters</cx:pt>
          <cx:pt idx="9">Masters</cx:pt>
          <cx:pt idx="10">Masters</cx:pt>
          <cx:pt idx="11">Masters</cx:pt>
          <cx:pt idx="12">Masters</cx:pt>
          <cx:pt idx="13">Masters</cx:pt>
          <cx:pt idx="14">Masters</cx:pt>
          <cx:pt idx="15">Masters</cx:pt>
          <cx:pt idx="16">Masters</cx:pt>
          <cx:pt idx="17">Masters</cx:pt>
          <cx:pt idx="18">Masters</cx:pt>
          <cx:pt idx="19">Masters</cx:pt>
          <cx:pt idx="20">Masters</cx:pt>
          <cx:pt idx="21">Masters</cx:pt>
          <cx:pt idx="22">Masters</cx:pt>
          <cx:pt idx="23">Masters</cx:pt>
          <cx:pt idx="24">Masters</cx:pt>
          <cx:pt idx="25">Masters</cx:pt>
          <cx:pt idx="26">Masters</cx:pt>
          <cx:pt idx="27">Masters</cx:pt>
          <cx:pt idx="28">Masters</cx:pt>
          <cx:pt idx="29">Masters</cx:pt>
          <cx:pt idx="30">Masters</cx:pt>
          <cx:pt idx="31">Masters</cx:pt>
          <cx:pt idx="32">Masters</cx:pt>
          <cx:pt idx="33">Masters</cx:pt>
          <cx:pt idx="34">Masters</cx:pt>
          <cx:pt idx="35">Masters</cx:pt>
          <cx:pt idx="36">Masters</cx:pt>
          <cx:pt idx="37">Masters</cx:pt>
          <cx:pt idx="38">Masters</cx:pt>
          <cx:pt idx="39">Masters</cx:pt>
          <cx:pt idx="40">Masters</cx:pt>
          <cx:pt idx="41">Masters</cx:pt>
          <cx:pt idx="42">Masters</cx:pt>
          <cx:pt idx="43">Masters</cx:pt>
          <cx:pt idx="44">Masters</cx:pt>
          <cx:pt idx="45">Masters</cx:pt>
          <cx:pt idx="46">Masters</cx:pt>
          <cx:pt idx="47">Masters</cx:pt>
          <cx:pt idx="48">Masters</cx:pt>
          <cx:pt idx="49">Masters</cx:pt>
          <cx:pt idx="50">Masters</cx:pt>
          <cx:pt idx="51">Masters</cx:pt>
          <cx:pt idx="52">Masters</cx:pt>
          <cx:pt idx="53">Masters</cx:pt>
          <cx:pt idx="54">Masters</cx:pt>
          <cx:pt idx="55">Masters</cx:pt>
          <cx:pt idx="56">Masters</cx:pt>
          <cx:pt idx="57">Masters</cx:pt>
          <cx:pt idx="58">Masters</cx:pt>
          <cx:pt idx="59">Masters</cx:pt>
          <cx:pt idx="60">Masters</cx:pt>
          <cx:pt idx="61">Masters</cx:pt>
          <cx:pt idx="62">Masters</cx:pt>
          <cx:pt idx="63">Masters</cx:pt>
          <cx:pt idx="64">Masters</cx:pt>
          <cx:pt idx="65">Masters</cx:pt>
          <cx:pt idx="66">Masters</cx:pt>
          <cx:pt idx="67">Masters</cx:pt>
          <cx:pt idx="68">Masters</cx:pt>
          <cx:pt idx="69">Masters</cx:pt>
          <cx:pt idx="70">Masters</cx:pt>
          <cx:pt idx="71">Masters</cx:pt>
          <cx:pt idx="72">Masters</cx:pt>
          <cx:pt idx="73">Masters</cx:pt>
          <cx:pt idx="74">Masters</cx:pt>
          <cx:pt idx="75">Masters</cx:pt>
          <cx:pt idx="76">Masters</cx:pt>
          <cx:pt idx="77">Masters</cx:pt>
          <cx:pt idx="78">Masters</cx:pt>
          <cx:pt idx="79">Masters</cx:pt>
          <cx:pt idx="80">Masters</cx:pt>
          <cx:pt idx="81">Masters</cx:pt>
          <cx:pt idx="82">Masters</cx:pt>
          <cx:pt idx="83">Masters</cx:pt>
          <cx:pt idx="84">Masters</cx:pt>
          <cx:pt idx="85">Masters</cx:pt>
          <cx:pt idx="86">Masters</cx:pt>
          <cx:pt idx="87">Masters</cx:pt>
          <cx:pt idx="88">Masters</cx:pt>
          <cx:pt idx="89">Masters</cx:pt>
          <cx:pt idx="90">Masters</cx:pt>
          <cx:pt idx="91">Masters</cx:pt>
          <cx:pt idx="92">Masters</cx:pt>
          <cx:pt idx="93">Masters</cx:pt>
          <cx:pt idx="94">Masters</cx:pt>
          <cx:pt idx="95">Masters</cx:pt>
          <cx:pt idx="96">Masters</cx:pt>
          <cx:pt idx="97">Masters</cx:pt>
          <cx:pt idx="98">Masters</cx:pt>
          <cx:pt idx="99">Masters</cx:pt>
          <cx:pt idx="100">Masters</cx:pt>
          <cx:pt idx="101">Masters</cx:pt>
          <cx:pt idx="102">Masters</cx:pt>
          <cx:pt idx="103">Masters</cx:pt>
          <cx:pt idx="104">Masters</cx:pt>
          <cx:pt idx="105">Masters</cx:pt>
          <cx:pt idx="106">Masters</cx:pt>
          <cx:pt idx="107">Masters</cx:pt>
          <cx:pt idx="108">Masters</cx:pt>
          <cx:pt idx="109">Masters</cx:pt>
          <cx:pt idx="110">Masters</cx:pt>
          <cx:pt idx="111">Masters</cx:pt>
          <cx:pt idx="112">Masters</cx:pt>
          <cx:pt idx="113">Masters</cx:pt>
          <cx:pt idx="114">Masters</cx:pt>
          <cx:pt idx="115">Masters</cx:pt>
          <cx:pt idx="116">Masters</cx:pt>
          <cx:pt idx="117">Masters</cx:pt>
          <cx:pt idx="118">Masters</cx:pt>
          <cx:pt idx="119">Masters</cx:pt>
          <cx:pt idx="120">Masters</cx:pt>
          <cx:pt idx="121">Masters</cx:pt>
          <cx:pt idx="122">Masters</cx:pt>
          <cx:pt idx="123">Masters</cx:pt>
          <cx:pt idx="124">Masters</cx:pt>
          <cx:pt idx="125">Masters</cx:pt>
          <cx:pt idx="126">Masters</cx:pt>
          <cx:pt idx="127">Masters</cx:pt>
          <cx:pt idx="128">Masters</cx:pt>
          <cx:pt idx="129">Masters</cx:pt>
          <cx:pt idx="130">Masters</cx:pt>
          <cx:pt idx="131">Masters</cx:pt>
          <cx:pt idx="132">Masters</cx:pt>
          <cx:pt idx="133">Masters</cx:pt>
          <cx:pt idx="134">Masters</cx:pt>
          <cx:pt idx="135">Masters</cx:pt>
          <cx:pt idx="136">Masters</cx:pt>
          <cx:pt idx="137">Masters</cx:pt>
          <cx:pt idx="138">Masters</cx:pt>
          <cx:pt idx="139">Masters</cx:pt>
          <cx:pt idx="140">Masters</cx:pt>
          <cx:pt idx="141">Masters</cx:pt>
          <cx:pt idx="142">Masters</cx:pt>
          <cx:pt idx="143">Masters</cx:pt>
          <cx:pt idx="144">Masters</cx:pt>
          <cx:pt idx="145">Masters</cx:pt>
          <cx:pt idx="146">Masters</cx:pt>
          <cx:pt idx="147">Masters</cx:pt>
          <cx:pt idx="148">Masters</cx:pt>
          <cx:pt idx="149">Masters</cx:pt>
          <cx:pt idx="150">Masters</cx:pt>
          <cx:pt idx="151">Masters</cx:pt>
          <cx:pt idx="152">Masters</cx:pt>
          <cx:pt idx="153">Masters</cx:pt>
          <cx:pt idx="154">Masters</cx:pt>
          <cx:pt idx="155">Masters</cx:pt>
          <cx:pt idx="156">Masters</cx:pt>
          <cx:pt idx="157">Masters</cx:pt>
          <cx:pt idx="158">Masters</cx:pt>
          <cx:pt idx="159">Masters</cx:pt>
          <cx:pt idx="160">Masters</cx:pt>
          <cx:pt idx="161">Masters</cx:pt>
          <cx:pt idx="162">Masters</cx:pt>
          <cx:pt idx="163">Masters</cx:pt>
          <cx:pt idx="164">Masters</cx:pt>
          <cx:pt idx="165">Masters</cx:pt>
          <cx:pt idx="166">Masters</cx:pt>
          <cx:pt idx="167">Masters</cx:pt>
          <cx:pt idx="168">Masters</cx:pt>
          <cx:pt idx="169">Masters</cx:pt>
          <cx:pt idx="170">Masters</cx:pt>
          <cx:pt idx="171">Masters</cx:pt>
          <cx:pt idx="172">Masters</cx:pt>
          <cx:pt idx="173">Masters</cx:pt>
          <cx:pt idx="174">Masters</cx:pt>
          <cx:pt idx="175">Masters</cx:pt>
          <cx:pt idx="176">Masters</cx:pt>
          <cx:pt idx="177">Masters</cx:pt>
          <cx:pt idx="178">Masters</cx:pt>
          <cx:pt idx="179">Masters</cx:pt>
          <cx:pt idx="180">Masters</cx:pt>
          <cx:pt idx="181">Masters</cx:pt>
          <cx:pt idx="182">Masters</cx:pt>
          <cx:pt idx="183">Masters</cx:pt>
          <cx:pt idx="184">Masters</cx:pt>
          <cx:pt idx="185">Masters</cx:pt>
          <cx:pt idx="186">Masters</cx:pt>
          <cx:pt idx="187">Masters</cx:pt>
          <cx:pt idx="188">Masters</cx:pt>
          <cx:pt idx="189">Masters</cx:pt>
          <cx:pt idx="190">Masters</cx:pt>
          <cx:pt idx="191">Masters</cx:pt>
          <cx:pt idx="192">Masters</cx:pt>
          <cx:pt idx="193">Masters</cx:pt>
          <cx:pt idx="194">Masters</cx:pt>
          <cx:pt idx="195">Masters</cx:pt>
          <cx:pt idx="196">Masters</cx:pt>
          <cx:pt idx="197">Masters</cx:pt>
          <cx:pt idx="198">Masters</cx:pt>
          <cx:pt idx="199">Masters</cx:pt>
          <cx:pt idx="200">Masters</cx:pt>
          <cx:pt idx="201">Masters</cx:pt>
          <cx:pt idx="202">Masters</cx:pt>
          <cx:pt idx="203">Masters</cx:pt>
          <cx:pt idx="204">Masters</cx:pt>
          <cx:pt idx="205">Masters</cx:pt>
          <cx:pt idx="206">Masters</cx:pt>
          <cx:pt idx="207">Masters</cx:pt>
          <cx:pt idx="208">Masters</cx:pt>
          <cx:pt idx="209">Masters</cx:pt>
          <cx:pt idx="210">Masters</cx:pt>
          <cx:pt idx="211">Masters</cx:pt>
          <cx:pt idx="212">Masters</cx:pt>
          <cx:pt idx="213">Masters</cx:pt>
          <cx:pt idx="214">Masters</cx:pt>
          <cx:pt idx="215">Masters</cx:pt>
          <cx:pt idx="216">Masters</cx:pt>
          <cx:pt idx="217">Masters</cx:pt>
          <cx:pt idx="218">Masters</cx:pt>
          <cx:pt idx="219">Masters</cx:pt>
          <cx:pt idx="220">Masters</cx:pt>
          <cx:pt idx="221">Masters</cx:pt>
          <cx:pt idx="222">Masters</cx:pt>
          <cx:pt idx="223">Masters</cx:pt>
          <cx:pt idx="224">Masters</cx:pt>
          <cx:pt idx="225">Masters</cx:pt>
          <cx:pt idx="226">Masters</cx:pt>
          <cx:pt idx="227">Masters</cx:pt>
          <cx:pt idx="228">Masters</cx:pt>
          <cx:pt idx="229">Masters</cx:pt>
          <cx:pt idx="230">Masters</cx:pt>
          <cx:pt idx="231">Masters</cx:pt>
          <cx:pt idx="232">Masters</cx:pt>
          <cx:pt idx="233">Masters</cx:pt>
          <cx:pt idx="234">Masters</cx:pt>
          <cx:pt idx="235">Masters</cx:pt>
          <cx:pt idx="236">Masters</cx:pt>
          <cx:pt idx="237">Masters</cx:pt>
          <cx:pt idx="238">Masters</cx:pt>
          <cx:pt idx="239">Masters</cx:pt>
          <cx:pt idx="240">Masters</cx:pt>
          <cx:pt idx="241">Masters</cx:pt>
          <cx:pt idx="242">Masters</cx:pt>
          <cx:pt idx="243">Masters</cx:pt>
          <cx:pt idx="244">Masters</cx:pt>
          <cx:pt idx="245">Masters</cx:pt>
          <cx:pt idx="246">Masters</cx:pt>
          <cx:pt idx="247">Masters</cx:pt>
          <cx:pt idx="248">Masters</cx:pt>
          <cx:pt idx="249">Masters</cx:pt>
          <cx:pt idx="250">Masters</cx:pt>
          <cx:pt idx="251">Masters</cx:pt>
          <cx:pt idx="252">Masters</cx:pt>
          <cx:pt idx="253">Masters</cx:pt>
          <cx:pt idx="254">Masters</cx:pt>
          <cx:pt idx="255">Masters</cx:pt>
          <cx:pt idx="256">Masters</cx:pt>
          <cx:pt idx="257">Masters</cx:pt>
          <cx:pt idx="258">Masters</cx:pt>
          <cx:pt idx="259">Masters</cx:pt>
          <cx:pt idx="260">Masters</cx:pt>
          <cx:pt idx="261">Masters</cx:pt>
          <cx:pt idx="262">Masters</cx:pt>
          <cx:pt idx="263">Masters</cx:pt>
          <cx:pt idx="264">Masters</cx:pt>
          <cx:pt idx="265">Masters</cx:pt>
          <cx:pt idx="266">Masters</cx:pt>
          <cx:pt idx="267">Masters</cx:pt>
          <cx:pt idx="268">Masters</cx:pt>
          <cx:pt idx="269">Masters</cx:pt>
          <cx:pt idx="270">Masters</cx:pt>
          <cx:pt idx="271">Masters</cx:pt>
          <cx:pt idx="272">Masters</cx:pt>
          <cx:pt idx="273">Masters</cx:pt>
          <cx:pt idx="274">Masters</cx:pt>
          <cx:pt idx="275">Masters</cx:pt>
          <cx:pt idx="276">Masters</cx:pt>
          <cx:pt idx="277">Masters</cx:pt>
          <cx:pt idx="278">Masters</cx:pt>
          <cx:pt idx="279">Masters</cx:pt>
          <cx:pt idx="280">Masters</cx:pt>
          <cx:pt idx="281">Masters</cx:pt>
          <cx:pt idx="282">Masters</cx:pt>
          <cx:pt idx="283">Masters</cx:pt>
          <cx:pt idx="284">Masters</cx:pt>
          <cx:pt idx="285">Masters</cx:pt>
          <cx:pt idx="286">Masters</cx:pt>
          <cx:pt idx="287">Masters</cx:pt>
          <cx:pt idx="288">Masters</cx:pt>
          <cx:pt idx="289">Masters</cx:pt>
          <cx:pt idx="290">Masters</cx:pt>
          <cx:pt idx="291">Masters</cx:pt>
          <cx:pt idx="292">Masters</cx:pt>
          <cx:pt idx="293">Masters</cx:pt>
          <cx:pt idx="294">Masters</cx:pt>
          <cx:pt idx="295">Masters</cx:pt>
          <cx:pt idx="296">Masters</cx:pt>
          <cx:pt idx="297">Masters</cx:pt>
          <cx:pt idx="298">Masters</cx:pt>
          <cx:pt idx="299">Masters</cx:pt>
          <cx:pt idx="300">Masters</cx:pt>
          <cx:pt idx="301">Masters</cx:pt>
          <cx:pt idx="302">Masters</cx:pt>
          <cx:pt idx="303">Masters</cx:pt>
          <cx:pt idx="304">Masters</cx:pt>
          <cx:pt idx="305">Masters</cx:pt>
          <cx:pt idx="306">Masters</cx:pt>
          <cx:pt idx="307">Masters</cx:pt>
          <cx:pt idx="308">Masters</cx:pt>
          <cx:pt idx="309">Masters</cx:pt>
          <cx:pt idx="310">Masters</cx:pt>
          <cx:pt idx="311">Masters</cx:pt>
          <cx:pt idx="312">Masters</cx:pt>
        </cx:lvl>
      </cx:strDim>
      <cx:numDim type="val">
        <cx:f>'Higher Education Distributions'!$F$1:$F$313</cx:f>
        <cx:lvl ptCount="313" formatCode="General">
          <cx:pt idx="0">7</cx:pt>
          <cx:pt idx="1">11</cx:pt>
          <cx:pt idx="2">10</cx:pt>
          <cx:pt idx="3">10</cx:pt>
          <cx:pt idx="4">9</cx:pt>
          <cx:pt idx="5">9</cx:pt>
          <cx:pt idx="6">9</cx:pt>
          <cx:pt idx="7">10</cx:pt>
          <cx:pt idx="8">6</cx:pt>
          <cx:pt idx="9">15</cx:pt>
          <cx:pt idx="10">10</cx:pt>
          <cx:pt idx="11">6</cx:pt>
          <cx:pt idx="12">10</cx:pt>
          <cx:pt idx="13">12</cx:pt>
          <cx:pt idx="14">9</cx:pt>
          <cx:pt idx="15">8</cx:pt>
          <cx:pt idx="16">5</cx:pt>
          <cx:pt idx="17">8</cx:pt>
          <cx:pt idx="18">10</cx:pt>
          <cx:pt idx="19">10</cx:pt>
          <cx:pt idx="20">12</cx:pt>
          <cx:pt idx="21">10</cx:pt>
          <cx:pt idx="22">9</cx:pt>
          <cx:pt idx="23">4</cx:pt>
          <cx:pt idx="24">10</cx:pt>
          <cx:pt idx="25">8</cx:pt>
          <cx:pt idx="26">6</cx:pt>
          <cx:pt idx="27">8</cx:pt>
          <cx:pt idx="28">11</cx:pt>
          <cx:pt idx="29">14</cx:pt>
          <cx:pt idx="30">6</cx:pt>
          <cx:pt idx="31">7</cx:pt>
          <cx:pt idx="32">8</cx:pt>
          <cx:pt idx="33">12</cx:pt>
          <cx:pt idx="34">8</cx:pt>
          <cx:pt idx="35">10</cx:pt>
          <cx:pt idx="36">12</cx:pt>
          <cx:pt idx="37">8</cx:pt>
          <cx:pt idx="38">9</cx:pt>
          <cx:pt idx="39">8</cx:pt>
          <cx:pt idx="40">11</cx:pt>
          <cx:pt idx="41">3</cx:pt>
          <cx:pt idx="42">6</cx:pt>
          <cx:pt idx="43">14</cx:pt>
        </cx:lvl>
      </cx:numDim>
    </cx:data>
  </cx:chartData>
  <cx:chart>
    <cx:title pos="t" align="ctr" overlay="0">
      <cx:tx>
        <cx:rich>
          <a:bodyPr spcFirstLastPara="1" vertOverflow="ellipsis" horzOverflow="overflow" wrap="square" lIns="0" tIns="0" rIns="0" bIns="0" anchor="ctr" anchorCtr="1"/>
          <a:lstStyle/>
          <a:p>
            <a:pPr algn="ctr" rtl="0">
              <a:defRPr sz="1200" b="1">
                <a:latin typeface="+mn-lt"/>
              </a:defRPr>
            </a:pPr>
            <a:r>
              <a:rPr lang="en-US" sz="1400" b="1" i="0" u="none" strike="noStrike" baseline="0">
                <a:solidFill>
                  <a:sysClr val="windowText" lastClr="000000">
                    <a:lumMod val="65000"/>
                    <a:lumOff val="35000"/>
                  </a:sysClr>
                </a:solidFill>
                <a:latin typeface="+mn-lt"/>
                <a:ea typeface="Microsoft Sans Serif" panose="020B0604020202020204" pitchFamily="34" charset="0"/>
                <a:cs typeface="Microsoft Sans Serif" panose="020B0604020202020204" pitchFamily="34" charset="0"/>
              </a:rPr>
              <a:t>Sit Time Distribution of </a:t>
            </a:r>
            <a:r>
              <a:rPr lang="en-US" sz="1400" b="1"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Masters, Bachelors and Nanodegree Students </a:t>
            </a:r>
            <a:endParaRPr lang="en-US" sz="1400" b="1" i="0" u="none" strike="noStrike" baseline="0">
              <a:solidFill>
                <a:sysClr val="windowText" lastClr="000000">
                  <a:lumMod val="65000"/>
                  <a:lumOff val="35000"/>
                </a:sysClr>
              </a:solidFill>
              <a:latin typeface="+mn-lt"/>
              <a:ea typeface="Microsoft Sans Serif" panose="020B0604020202020204" pitchFamily="34" charset="0"/>
              <a:cs typeface="Microsoft Sans Serif" panose="020B0604020202020204" pitchFamily="34" charset="0"/>
            </a:endParaRPr>
          </a:p>
        </cx:rich>
      </cx:tx>
    </cx:title>
    <cx:plotArea>
      <cx:plotAreaRegion>
        <cx:plotSurface>
          <cx:spPr>
            <a:ln w="6350">
              <a:solidFill>
                <a:schemeClr val="bg1"/>
              </a:solidFill>
            </a:ln>
          </cx:spPr>
        </cx:plotSurface>
        <cx:series layoutId="boxWhisker" uniqueId="{238B1257-3891-4F23-A952-CEF66CA808DE}" formatIdx="0">
          <cx:tx>
            <cx:txData>
              <cx:v>Masters</cx:v>
            </cx:txData>
          </cx:tx>
          <cx:spPr>
            <a:solidFill>
              <a:srgbClr val="DCFF79"/>
            </a:solidFill>
            <a:ln w="9525">
              <a:solidFill>
                <a:schemeClr val="tx1"/>
              </a:solidFill>
            </a:ln>
          </cx:spPr>
          <cx:dataLabels>
            <cx:txPr>
              <a:bodyPr spcFirstLastPara="1" vertOverflow="ellipsis" horzOverflow="overflow" wrap="square" lIns="0" tIns="0" rIns="0" bIns="0" anchor="ctr" anchorCtr="1"/>
              <a:lstStyle/>
              <a:p>
                <a:pPr algn="ctr" rtl="0">
                  <a:defRPr sz="800" b="1">
                    <a:latin typeface="+mn-lt"/>
                    <a:ea typeface="Microsoft Sans Serif" panose="020B0604020202020204" pitchFamily="34" charset="0"/>
                    <a:cs typeface="Microsoft Sans Serif" panose="020B0604020202020204" pitchFamily="34" charset="0"/>
                  </a:defRPr>
                </a:pPr>
                <a:endParaRPr lang="en-US" sz="800" b="1" i="0" u="none" strike="noStrike" baseline="0">
                  <a:solidFill>
                    <a:sysClr val="windowText" lastClr="000000">
                      <a:lumMod val="65000"/>
                      <a:lumOff val="35000"/>
                    </a:sysClr>
                  </a:solidFill>
                  <a:latin typeface="+mn-lt"/>
                  <a:ea typeface="Microsoft Sans Serif" panose="020B0604020202020204" pitchFamily="34" charset="0"/>
                  <a:cs typeface="Microsoft Sans Serif" panose="020B0604020202020204" pitchFamily="34" charset="0"/>
                </a:endParaRPr>
              </a:p>
            </cx:txPr>
            <cx:visibility seriesName="0" categoryName="0" value="1"/>
            <cx:dataLabel idx="316">
              <cx:numFmt formatCode="#,##0.00" sourceLinked="0"/>
              <cx:txPr>
                <a:bodyPr spcFirstLastPara="1" vertOverflow="ellipsis" horzOverflow="overflow" wrap="square" lIns="0" tIns="0" rIns="0" bIns="0" anchor="ctr" anchorCtr="1"/>
                <a:lstStyle/>
                <a:p>
                  <a:pPr algn="ctr" rtl="0">
                    <a:defRPr b="1"/>
                  </a:pPr>
                  <a:r>
                    <a:rPr lang="en-US" sz="800" b="1" i="0" u="none" strike="noStrike" baseline="0">
                      <a:solidFill>
                        <a:sysClr val="windowText" lastClr="000000">
                          <a:lumMod val="65000"/>
                          <a:lumOff val="35000"/>
                        </a:sysClr>
                      </a:solidFill>
                      <a:latin typeface="Calibri" panose="020F0502020204030204"/>
                    </a:rPr>
                    <a:t>9.58</a:t>
                  </a:r>
                </a:p>
              </cx:txPr>
              <cx:visibility seriesName="0" categoryName="0" value="1"/>
              <cx:separator>, </cx:separator>
            </cx:dataLabel>
          </cx:dataLabels>
          <cx:dataId val="0"/>
          <cx:layoutPr>
            <cx:visibility meanLine="0" meanMarker="1" nonoutliers="0" outliers="1"/>
            <cx:statistics quartileMethod="exclusive"/>
          </cx:layoutPr>
        </cx:series>
        <cx:series layoutId="boxWhisker" uniqueId="{29F2A342-9AB2-4C15-A114-553895FD0D8C}" formatIdx="2">
          <cx:tx>
            <cx:txData>
              <cx:v>Bachelors</cx:v>
            </cx:txData>
          </cx:tx>
          <cx:spPr>
            <a:solidFill>
              <a:srgbClr val="FFCD2F"/>
            </a:solidFill>
            <a:ln w="9525">
              <a:solidFill>
                <a:schemeClr val="tx1"/>
              </a:solidFill>
            </a:ln>
          </cx:spPr>
          <cx:dataLabels>
            <cx:txPr>
              <a:bodyPr spcFirstLastPara="1" vertOverflow="ellipsis" horzOverflow="overflow" wrap="square" lIns="0" tIns="0" rIns="0" bIns="0" anchor="ctr" anchorCtr="1"/>
              <a:lstStyle/>
              <a:p>
                <a:pPr algn="ctr" rtl="0">
                  <a:defRPr sz="800" b="1">
                    <a:latin typeface="+mn-lt"/>
                    <a:ea typeface="Microsoft Sans Serif" panose="020B0604020202020204" pitchFamily="34" charset="0"/>
                    <a:cs typeface="Microsoft Sans Serif" panose="020B0604020202020204" pitchFamily="34" charset="0"/>
                  </a:defRPr>
                </a:pPr>
                <a:endParaRPr lang="en-US" sz="800" b="1" i="0" u="none" strike="noStrike" baseline="0">
                  <a:solidFill>
                    <a:sysClr val="windowText" lastClr="000000">
                      <a:lumMod val="65000"/>
                      <a:lumOff val="35000"/>
                    </a:sysClr>
                  </a:solidFill>
                  <a:latin typeface="+mn-lt"/>
                  <a:ea typeface="Microsoft Sans Serif" panose="020B0604020202020204" pitchFamily="34" charset="0"/>
                  <a:cs typeface="Microsoft Sans Serif" panose="020B0604020202020204" pitchFamily="34" charset="0"/>
                </a:endParaRPr>
              </a:p>
            </cx:txPr>
            <cx:visibility seriesName="0" categoryName="0" value="1"/>
            <cx:dataLabel idx="316">
              <cx:numFmt formatCode="#,##0.00" sourceLinked="0"/>
              <cx:txPr>
                <a:bodyPr spcFirstLastPara="1" vertOverflow="ellipsis" horzOverflow="overflow" wrap="square" lIns="0" tIns="0" rIns="0" bIns="0" anchor="ctr" anchorCtr="1"/>
                <a:lstStyle/>
                <a:p>
                  <a:pPr algn="ctr" rtl="0">
                    <a:defRPr b="1"/>
                  </a:pPr>
                  <a:r>
                    <a:rPr lang="en-US" sz="900" b="1" i="0" u="none" strike="noStrike" baseline="0">
                      <a:solidFill>
                        <a:sysClr val="windowText" lastClr="000000">
                          <a:lumMod val="65000"/>
                          <a:lumOff val="35000"/>
                        </a:sysClr>
                      </a:solidFill>
                      <a:latin typeface="Calibri" panose="020F0502020204030204"/>
                    </a:rPr>
                    <a:t>9.80</a:t>
                  </a:r>
                </a:p>
              </cx:txPr>
              <cx:visibility seriesName="0" categoryName="0" value="1"/>
              <cx:separator>, </cx:separator>
            </cx:dataLabel>
          </cx:dataLabels>
          <cx:dataId val="1"/>
          <cx:layoutPr>
            <cx:visibility meanLine="0" meanMarker="1" nonoutliers="0" outliers="1"/>
            <cx:statistics quartileMethod="exclusive"/>
          </cx:layoutPr>
        </cx:series>
        <cx:series layoutId="boxWhisker" uniqueId="{760964FB-A288-4639-9701-A4AF298EAAEF}" formatIdx="4">
          <cx:tx>
            <cx:txData>
              <cx:v>Nanodegree</cx:v>
            </cx:txData>
          </cx:tx>
          <cx:spPr>
            <a:solidFill>
              <a:srgbClr val="8FEBF5"/>
            </a:solidFill>
            <a:ln>
              <a:solidFill>
                <a:schemeClr val="tx1"/>
              </a:solidFill>
            </a:ln>
          </cx:spPr>
          <cx:dataLabels>
            <cx:txPr>
              <a:bodyPr spcFirstLastPara="1" vertOverflow="ellipsis" horzOverflow="overflow" wrap="square" lIns="0" tIns="0" rIns="0" bIns="0" anchor="ctr" anchorCtr="1"/>
              <a:lstStyle/>
              <a:p>
                <a:pPr algn="ctr" rtl="0">
                  <a:defRPr sz="800" b="1">
                    <a:latin typeface="+mn-lt"/>
                    <a:ea typeface="Microsoft Sans Serif" panose="020B0604020202020204" pitchFamily="34" charset="0"/>
                    <a:cs typeface="Microsoft Sans Serif" panose="020B0604020202020204" pitchFamily="34" charset="0"/>
                  </a:defRPr>
                </a:pPr>
                <a:endParaRPr lang="en-US" sz="800" b="1" i="0" u="none" strike="noStrike" baseline="0">
                  <a:solidFill>
                    <a:sysClr val="windowText" lastClr="000000">
                      <a:lumMod val="65000"/>
                      <a:lumOff val="35000"/>
                    </a:sysClr>
                  </a:solidFill>
                  <a:latin typeface="+mn-lt"/>
                  <a:ea typeface="Microsoft Sans Serif" panose="020B0604020202020204" pitchFamily="34" charset="0"/>
                  <a:cs typeface="Microsoft Sans Serif" panose="020B0604020202020204" pitchFamily="34" charset="0"/>
                </a:endParaRPr>
              </a:p>
            </cx:txPr>
            <cx:visibility seriesName="0" categoryName="0" value="1"/>
            <cx:dataLabel idx="316">
              <cx:numFmt formatCode="#,##0.00" sourceLinked="0"/>
              <cx:txPr>
                <a:bodyPr spcFirstLastPara="1" vertOverflow="ellipsis" horzOverflow="overflow" wrap="square" lIns="0" tIns="0" rIns="0" bIns="0" anchor="ctr" anchorCtr="1"/>
                <a:lstStyle/>
                <a:p>
                  <a:pPr algn="ctr" rtl="0">
                    <a:defRPr>
                      <a:solidFill>
                        <a:srgbClr val="002060"/>
                      </a:solidFill>
                    </a:defRPr>
                  </a:pPr>
                  <a:r>
                    <a:rPr lang="en-US" sz="900" b="0" i="0" u="none" strike="noStrike" baseline="0">
                      <a:solidFill>
                        <a:srgbClr val="002060"/>
                      </a:solidFill>
                      <a:latin typeface="Calibri" panose="020F0502020204030204"/>
                    </a:rPr>
                    <a:t>9.05</a:t>
                  </a:r>
                </a:p>
              </cx:txPr>
              <cx:visibility seriesName="0" categoryName="0" value="1"/>
              <cx:separator>, </cx:separator>
            </cx:dataLabel>
          </cx:dataLabels>
          <cx:dataId val="2"/>
          <cx:layoutPr>
            <cx:visibility meanLine="0" meanMarker="1" nonoutliers="0" outliers="1"/>
            <cx:statistics quartileMethod="exclusive"/>
          </cx:layoutPr>
        </cx:series>
      </cx:plotAreaRegion>
      <cx:axis id="0" hidden="1">
        <cx:catScaling gapWidth="1"/>
        <cx:title>
          <cx:tx>
            <cx:txData>
              <cx:v>Academic Level</cx:v>
            </cx:txData>
          </cx:tx>
          <cx:txPr>
            <a:bodyPr spcFirstLastPara="1" vertOverflow="ellipsis" horzOverflow="overflow" wrap="square" lIns="0" tIns="0" rIns="0" bIns="0" anchor="ctr" anchorCtr="1"/>
            <a:lstStyle/>
            <a:p>
              <a:pPr algn="ctr" rtl="0">
                <a:defRPr sz="900" b="1"/>
              </a:pPr>
              <a:r>
                <a:rPr lang="en-US" sz="1200" b="1" i="0" u="none" strike="noStrike" baseline="0">
                  <a:solidFill>
                    <a:sysClr val="windowText" lastClr="000000">
                      <a:lumMod val="65000"/>
                      <a:lumOff val="35000"/>
                    </a:sysClr>
                  </a:solidFill>
                  <a:latin typeface="Microsoft Sans Serif" panose="020B0604020202020204" pitchFamily="34" charset="0"/>
                  <a:ea typeface="Microsoft Sans Serif" panose="020B0604020202020204" pitchFamily="34" charset="0"/>
                  <a:cs typeface="Microsoft Sans Serif" panose="020B0604020202020204" pitchFamily="34" charset="0"/>
                </a:rPr>
                <a:t>Academic Level</a:t>
              </a:r>
            </a:p>
          </cx:txPr>
        </cx:title>
        <cx:tickLabels/>
      </cx:axis>
      <cx:axis id="1">
        <cx:valScaling max="22"/>
        <cx:title>
          <cx:tx>
            <cx:txData>
              <cx:v>Sit Time Per Day (Hour)</cx:v>
            </cx:txData>
          </cx:tx>
          <cx:txPr>
            <a:bodyPr spcFirstLastPara="1" vertOverflow="ellipsis" horzOverflow="overflow" wrap="square" lIns="0" tIns="0" rIns="0" bIns="0" anchor="ctr" anchorCtr="1"/>
            <a:lstStyle/>
            <a:p>
              <a:pPr algn="ctr" rtl="0">
                <a:defRPr sz="900" b="1">
                  <a:latin typeface="+mn-lt"/>
                  <a:ea typeface="Microsoft Sans Serif" panose="020B0604020202020204" pitchFamily="34" charset="0"/>
                  <a:cs typeface="Microsoft Sans Serif" panose="020B0604020202020204" pitchFamily="34" charset="0"/>
                </a:defRPr>
              </a:pPr>
              <a:r>
                <a:rPr lang="en-US" sz="900" b="1" i="0" u="none" strike="noStrike" baseline="0">
                  <a:solidFill>
                    <a:sysClr val="windowText" lastClr="000000">
                      <a:lumMod val="65000"/>
                      <a:lumOff val="35000"/>
                    </a:sysClr>
                  </a:solidFill>
                  <a:latin typeface="+mn-lt"/>
                  <a:ea typeface="Microsoft Sans Serif" panose="020B0604020202020204" pitchFamily="34" charset="0"/>
                  <a:cs typeface="Microsoft Sans Serif" panose="020B0604020202020204" pitchFamily="34" charset="0"/>
                </a:rPr>
                <a:t>Sit Time Per Day (Hour)</a:t>
              </a:r>
            </a:p>
          </cx:txPr>
        </cx:title>
        <cx:tickLabels/>
        <cx:txPr>
          <a:bodyPr spcFirstLastPara="1" vertOverflow="ellipsis" horzOverflow="overflow" wrap="square" lIns="0" tIns="0" rIns="0" bIns="0" anchor="ctr" anchorCtr="1"/>
          <a:lstStyle/>
          <a:p>
            <a:pPr algn="ctr" rtl="0">
              <a:defRPr sz="800" b="1">
                <a:latin typeface="Microsoft Sans Serif" panose="020B0604020202020204" pitchFamily="34" charset="0"/>
                <a:ea typeface="Microsoft Sans Serif" panose="020B0604020202020204" pitchFamily="34" charset="0"/>
                <a:cs typeface="Microsoft Sans Serif" panose="020B0604020202020204" pitchFamily="34" charset="0"/>
              </a:defRPr>
            </a:pPr>
            <a:endParaRPr lang="en-US" sz="800" b="1" i="0" u="none" strike="noStrike" baseline="0">
              <a:solidFill>
                <a:sysClr val="windowText" lastClr="000000">
                  <a:lumMod val="65000"/>
                  <a:lumOff val="35000"/>
                </a:sys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cx:txPr>
      </cx:axis>
    </cx:plotArea>
    <cx:legend pos="r" align="ctr" overlay="0">
      <cx:txPr>
        <a:bodyPr spcFirstLastPara="1" vertOverflow="ellipsis" horzOverflow="overflow" wrap="square" lIns="0" tIns="0" rIns="0" bIns="0" anchor="ctr" anchorCtr="1"/>
        <a:lstStyle/>
        <a:p>
          <a:pPr algn="ctr" rtl="0">
            <a:defRPr sz="800" b="1">
              <a:latin typeface="+mn-lt"/>
              <a:ea typeface="Microsoft Sans Serif" panose="020B0604020202020204" pitchFamily="34" charset="0"/>
              <a:cs typeface="Microsoft Sans Serif" panose="020B0604020202020204" pitchFamily="34" charset="0"/>
            </a:defRPr>
          </a:pPr>
          <a:endParaRPr lang="en-US" sz="800" b="1" i="0" u="none" strike="noStrike" baseline="0">
            <a:solidFill>
              <a:sysClr val="windowText" lastClr="000000">
                <a:lumMod val="65000"/>
                <a:lumOff val="35000"/>
              </a:sysClr>
            </a:solidFill>
            <a:latin typeface="+mn-lt"/>
            <a:ea typeface="Microsoft Sans Serif" panose="020B0604020202020204" pitchFamily="34" charset="0"/>
            <a:cs typeface="Microsoft Sans Serif" panose="020B0604020202020204" pitchFamily="34" charset="0"/>
          </a:endParaRPr>
        </a:p>
      </cx:txPr>
    </cx:legend>
  </cx:chart>
  <cx:spPr>
    <a:solidFill>
      <a:srgbClr val="FFFFCC"/>
    </a:solidFill>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'Distributions Student_Age'!$A$2:$A$755</cx:f>
        <cx:lvl ptCount="754" formatCode="General">
          <cx:pt idx="0">33</cx:pt>
          <cx:pt idx="1">39</cx:pt>
          <cx:pt idx="2">31</cx:pt>
          <cx:pt idx="3">38</cx:pt>
          <cx:pt idx="4">25</cx:pt>
          <cx:pt idx="5">28</cx:pt>
          <cx:pt idx="6">33</cx:pt>
          <cx:pt idx="7">35</cx:pt>
          <cx:pt idx="8">46</cx:pt>
          <cx:pt idx="9">41</cx:pt>
          <cx:pt idx="10">32</cx:pt>
          <cx:pt idx="11">30</cx:pt>
          <cx:pt idx="12">29</cx:pt>
          <cx:pt idx="13">25</cx:pt>
          <cx:pt idx="14">22</cx:pt>
          <cx:pt idx="15">38</cx:pt>
          <cx:pt idx="16">24</cx:pt>
          <cx:pt idx="17">23</cx:pt>
          <cx:pt idx="18">28</cx:pt>
          <cx:pt idx="19">32</cx:pt>
          <cx:pt idx="20">41</cx:pt>
          <cx:pt idx="21">45</cx:pt>
          <cx:pt idx="22">39</cx:pt>
          <cx:pt idx="23">39</cx:pt>
          <cx:pt idx="24">44</cx:pt>
          <cx:pt idx="25">31</cx:pt>
          <cx:pt idx="26">38</cx:pt>
          <cx:pt idx="27">33</cx:pt>
          <cx:pt idx="28">40</cx:pt>
          <cx:pt idx="29">28</cx:pt>
          <cx:pt idx="30">35</cx:pt>
          <cx:pt idx="31">39</cx:pt>
          <cx:pt idx="32">35</cx:pt>
          <cx:pt idx="33">23</cx:pt>
          <cx:pt idx="34">29</cx:pt>
          <cx:pt idx="35">41</cx:pt>
          <cx:pt idx="36">43</cx:pt>
          <cx:pt idx="37">28</cx:pt>
          <cx:pt idx="38">39</cx:pt>
          <cx:pt idx="39">23</cx:pt>
          <cx:pt idx="40">32</cx:pt>
          <cx:pt idx="41">38</cx:pt>
          <cx:pt idx="43">36</cx:pt>
          <cx:pt idx="44">27</cx:pt>
          <cx:pt idx="45">38</cx:pt>
          <cx:pt idx="47">42</cx:pt>
          <cx:pt idx="48">28</cx:pt>
          <cx:pt idx="49">40</cx:pt>
          <cx:pt idx="50">46</cx:pt>
          <cx:pt idx="51">33</cx:pt>
          <cx:pt idx="52">24</cx:pt>
          <cx:pt idx="53">23</cx:pt>
          <cx:pt idx="54">34</cx:pt>
          <cx:pt idx="55">33</cx:pt>
          <cx:pt idx="56">38</cx:pt>
          <cx:pt idx="57">34</cx:pt>
          <cx:pt idx="58">29</cx:pt>
          <cx:pt idx="59">42</cx:pt>
          <cx:pt idx="60">52</cx:pt>
          <cx:pt idx="61">33</cx:pt>
          <cx:pt idx="62">45</cx:pt>
          <cx:pt idx="64">25</cx:pt>
          <cx:pt idx="65">36</cx:pt>
          <cx:pt idx="66">34</cx:pt>
          <cx:pt idx="67">32</cx:pt>
          <cx:pt idx="68">36</cx:pt>
          <cx:pt idx="70">24</cx:pt>
          <cx:pt idx="71">32</cx:pt>
          <cx:pt idx="72">41</cx:pt>
          <cx:pt idx="73">25</cx:pt>
          <cx:pt idx="74">28</cx:pt>
          <cx:pt idx="75">50</cx:pt>
          <cx:pt idx="77">23</cx:pt>
          <cx:pt idx="78">31</cx:pt>
          <cx:pt idx="79">42</cx:pt>
          <cx:pt idx="80">27</cx:pt>
          <cx:pt idx="81">29</cx:pt>
          <cx:pt idx="82">31</cx:pt>
          <cx:pt idx="83">31</cx:pt>
          <cx:pt idx="84">26</cx:pt>
          <cx:pt idx="85">30</cx:pt>
          <cx:pt idx="86">45</cx:pt>
          <cx:pt idx="87">37</cx:pt>
          <cx:pt idx="88">37</cx:pt>
          <cx:pt idx="89">27</cx:pt>
          <cx:pt idx="90">23</cx:pt>
          <cx:pt idx="91">29</cx:pt>
          <cx:pt idx="92">33</cx:pt>
          <cx:pt idx="93">29</cx:pt>
          <cx:pt idx="95">32</cx:pt>
          <cx:pt idx="96">23</cx:pt>
          <cx:pt idx="97">52</cx:pt>
          <cx:pt idx="98">40</cx:pt>
          <cx:pt idx="99">29</cx:pt>
          <cx:pt idx="100">45</cx:pt>
          <cx:pt idx="101">33</cx:pt>
          <cx:pt idx="102">30</cx:pt>
          <cx:pt idx="103">56</cx:pt>
          <cx:pt idx="104">30</cx:pt>
          <cx:pt idx="105">34</cx:pt>
          <cx:pt idx="106">37</cx:pt>
          <cx:pt idx="107">36</cx:pt>
          <cx:pt idx="108">36</cx:pt>
          <cx:pt idx="109">35</cx:pt>
          <cx:pt idx="110">23</cx:pt>
          <cx:pt idx="111">34</cx:pt>
          <cx:pt idx="113">27</cx:pt>
          <cx:pt idx="114">26</cx:pt>
          <cx:pt idx="115">37</cx:pt>
          <cx:pt idx="117">22</cx:pt>
          <cx:pt idx="118">29</cx:pt>
          <cx:pt idx="119">29</cx:pt>
          <cx:pt idx="120">45</cx:pt>
          <cx:pt idx="121">26</cx:pt>
          <cx:pt idx="122">24</cx:pt>
          <cx:pt idx="123">40</cx:pt>
          <cx:pt idx="124">39</cx:pt>
          <cx:pt idx="125">28</cx:pt>
          <cx:pt idx="126">32</cx:pt>
          <cx:pt idx="127">26</cx:pt>
          <cx:pt idx="128">40</cx:pt>
          <cx:pt idx="130">33</cx:pt>
          <cx:pt idx="131">53</cx:pt>
          <cx:pt idx="132">37</cx:pt>
          <cx:pt idx="133">32</cx:pt>
          <cx:pt idx="134">25</cx:pt>
          <cx:pt idx="135">27</cx:pt>
          <cx:pt idx="136">27</cx:pt>
          <cx:pt idx="137">38</cx:pt>
          <cx:pt idx="138">27</cx:pt>
          <cx:pt idx="139">39</cx:pt>
          <cx:pt idx="140">27</cx:pt>
          <cx:pt idx="141">26</cx:pt>
          <cx:pt idx="142">29</cx:pt>
          <cx:pt idx="143">29</cx:pt>
          <cx:pt idx="144">31</cx:pt>
          <cx:pt idx="145">26</cx:pt>
          <cx:pt idx="146">30</cx:pt>
          <cx:pt idx="147">29</cx:pt>
          <cx:pt idx="148">24</cx:pt>
          <cx:pt idx="149">36</cx:pt>
          <cx:pt idx="150">27</cx:pt>
          <cx:pt idx="151">34</cx:pt>
          <cx:pt idx="152">38</cx:pt>
          <cx:pt idx="153">54</cx:pt>
          <cx:pt idx="154">32</cx:pt>
          <cx:pt idx="156">37</cx:pt>
          <cx:pt idx="157">20</cx:pt>
          <cx:pt idx="158">32</cx:pt>
          <cx:pt idx="159">49</cx:pt>
          <cx:pt idx="160">25</cx:pt>
          <cx:pt idx="161">23</cx:pt>
          <cx:pt idx="162">24</cx:pt>
          <cx:pt idx="163">23</cx:pt>
          <cx:pt idx="164">31</cx:pt>
          <cx:pt idx="165">46</cx:pt>
          <cx:pt idx="166">30</cx:pt>
          <cx:pt idx="167">31</cx:pt>
          <cx:pt idx="168">38</cx:pt>
          <cx:pt idx="169">34</cx:pt>
          <cx:pt idx="170">25</cx:pt>
          <cx:pt idx="171">36</cx:pt>
          <cx:pt idx="172">43</cx:pt>
          <cx:pt idx="173">59</cx:pt>
          <cx:pt idx="174">33</cx:pt>
          <cx:pt idx="175">24</cx:pt>
          <cx:pt idx="177">38</cx:pt>
          <cx:pt idx="178">33</cx:pt>
          <cx:pt idx="179">23</cx:pt>
          <cx:pt idx="180">30</cx:pt>
          <cx:pt idx="181">22</cx:pt>
          <cx:pt idx="182">25</cx:pt>
          <cx:pt idx="183">38</cx:pt>
          <cx:pt idx="185">27</cx:pt>
          <cx:pt idx="186">35</cx:pt>
          <cx:pt idx="187">34</cx:pt>
          <cx:pt idx="188">29</cx:pt>
          <cx:pt idx="190">35</cx:pt>
          <cx:pt idx="191">32</cx:pt>
          <cx:pt idx="192">60</cx:pt>
          <cx:pt idx="193">79</cx:pt>
          <cx:pt idx="194">39</cx:pt>
          <cx:pt idx="195">45</cx:pt>
          <cx:pt idx="196">38</cx:pt>
          <cx:pt idx="197">24</cx:pt>
          <cx:pt idx="198">33</cx:pt>
          <cx:pt idx="199">40</cx:pt>
          <cx:pt idx="200">32</cx:pt>
          <cx:pt idx="201">28</cx:pt>
          <cx:pt idx="202">33</cx:pt>
          <cx:pt idx="203">33</cx:pt>
          <cx:pt idx="204">32</cx:pt>
          <cx:pt idx="205">41</cx:pt>
          <cx:pt idx="206">43</cx:pt>
          <cx:pt idx="207">39</cx:pt>
          <cx:pt idx="208">38</cx:pt>
          <cx:pt idx="210">30</cx:pt>
          <cx:pt idx="211">33</cx:pt>
          <cx:pt idx="212">32</cx:pt>
          <cx:pt idx="213">26</cx:pt>
          <cx:pt idx="215">29</cx:pt>
          <cx:pt idx="216">37</cx:pt>
          <cx:pt idx="218">53</cx:pt>
          <cx:pt idx="219">28</cx:pt>
          <cx:pt idx="220">42</cx:pt>
          <cx:pt idx="221">24</cx:pt>
          <cx:pt idx="222">29</cx:pt>
          <cx:pt idx="223">43</cx:pt>
          <cx:pt idx="224">28</cx:pt>
          <cx:pt idx="225">26</cx:pt>
          <cx:pt idx="226">30</cx:pt>
          <cx:pt idx="227">28</cx:pt>
          <cx:pt idx="228">26</cx:pt>
          <cx:pt idx="229">49</cx:pt>
          <cx:pt idx="230">42</cx:pt>
          <cx:pt idx="231">25</cx:pt>
          <cx:pt idx="232">29</cx:pt>
          <cx:pt idx="233">33</cx:pt>
          <cx:pt idx="234">40</cx:pt>
          <cx:pt idx="235">32</cx:pt>
          <cx:pt idx="236">42</cx:pt>
          <cx:pt idx="237">51</cx:pt>
          <cx:pt idx="238">27</cx:pt>
          <cx:pt idx="239">30</cx:pt>
          <cx:pt idx="240">44</cx:pt>
          <cx:pt idx="241">30</cx:pt>
          <cx:pt idx="242">50</cx:pt>
          <cx:pt idx="243">25</cx:pt>
          <cx:pt idx="244">49</cx:pt>
          <cx:pt idx="245">34</cx:pt>
          <cx:pt idx="246">30</cx:pt>
          <cx:pt idx="247">33</cx:pt>
          <cx:pt idx="248">35</cx:pt>
          <cx:pt idx="249">27</cx:pt>
          <cx:pt idx="250">23</cx:pt>
          <cx:pt idx="251">37</cx:pt>
          <cx:pt idx="252">48</cx:pt>
          <cx:pt idx="253">32</cx:pt>
          <cx:pt idx="254">26</cx:pt>
          <cx:pt idx="255">40</cx:pt>
          <cx:pt idx="256">50</cx:pt>
          <cx:pt idx="257">33</cx:pt>
          <cx:pt idx="258">35</cx:pt>
          <cx:pt idx="259">25</cx:pt>
          <cx:pt idx="260">38</cx:pt>
          <cx:pt idx="261">30</cx:pt>
          <cx:pt idx="262">28</cx:pt>
          <cx:pt idx="263">32</cx:pt>
          <cx:pt idx="264">37</cx:pt>
          <cx:pt idx="265">31</cx:pt>
          <cx:pt idx="266">34</cx:pt>
          <cx:pt idx="267">23</cx:pt>
          <cx:pt idx="268">32</cx:pt>
          <cx:pt idx="269">58</cx:pt>
          <cx:pt idx="270">29</cx:pt>
          <cx:pt idx="271">44</cx:pt>
          <cx:pt idx="272">35</cx:pt>
          <cx:pt idx="273">31</cx:pt>
          <cx:pt idx="274">30</cx:pt>
          <cx:pt idx="275">33</cx:pt>
          <cx:pt idx="276">30</cx:pt>
          <cx:pt idx="277">29</cx:pt>
          <cx:pt idx="278">40</cx:pt>
          <cx:pt idx="279">26</cx:pt>
          <cx:pt idx="280">34</cx:pt>
          <cx:pt idx="281">32</cx:pt>
          <cx:pt idx="282">24</cx:pt>
          <cx:pt idx="283">29</cx:pt>
          <cx:pt idx="285">32</cx:pt>
          <cx:pt idx="286">29</cx:pt>
          <cx:pt idx="287">44</cx:pt>
          <cx:pt idx="288">34</cx:pt>
          <cx:pt idx="289">40</cx:pt>
          <cx:pt idx="290">30</cx:pt>
          <cx:pt idx="291">33</cx:pt>
          <cx:pt idx="292">33</cx:pt>
          <cx:pt idx="293">24</cx:pt>
          <cx:pt idx="294">28</cx:pt>
          <cx:pt idx="295">44</cx:pt>
          <cx:pt idx="296">29</cx:pt>
          <cx:pt idx="297">35</cx:pt>
          <cx:pt idx="298">31</cx:pt>
          <cx:pt idx="299">59</cx:pt>
          <cx:pt idx="300">30</cx:pt>
          <cx:pt idx="302">37</cx:pt>
          <cx:pt idx="303">31</cx:pt>
          <cx:pt idx="305">32</cx:pt>
          <cx:pt idx="306">25</cx:pt>
          <cx:pt idx="307">36</cx:pt>
          <cx:pt idx="308">30</cx:pt>
          <cx:pt idx="309">28</cx:pt>
          <cx:pt idx="310">37</cx:pt>
          <cx:pt idx="311">45</cx:pt>
          <cx:pt idx="312">54</cx:pt>
          <cx:pt idx="313">46</cx:pt>
          <cx:pt idx="314">27</cx:pt>
          <cx:pt idx="315">47</cx:pt>
          <cx:pt idx="316">30</cx:pt>
          <cx:pt idx="317">27</cx:pt>
          <cx:pt idx="318">27</cx:pt>
          <cx:pt idx="319">28</cx:pt>
          <cx:pt idx="320">45</cx:pt>
          <cx:pt idx="321">26</cx:pt>
          <cx:pt idx="322">28</cx:pt>
          <cx:pt idx="323">40</cx:pt>
          <cx:pt idx="324">39</cx:pt>
          <cx:pt idx="325">40</cx:pt>
          <cx:pt idx="326">27</cx:pt>
          <cx:pt idx="327">28</cx:pt>
          <cx:pt idx="328">46</cx:pt>
          <cx:pt idx="329">34</cx:pt>
          <cx:pt idx="330">50</cx:pt>
          <cx:pt idx="331">30</cx:pt>
          <cx:pt idx="332">27</cx:pt>
          <cx:pt idx="333">47</cx:pt>
          <cx:pt idx="334">36</cx:pt>
          <cx:pt idx="336">30</cx:pt>
          <cx:pt idx="337">22</cx:pt>
          <cx:pt idx="338">24</cx:pt>
          <cx:pt idx="339">22</cx:pt>
          <cx:pt idx="340">30</cx:pt>
          <cx:pt idx="341">30</cx:pt>
          <cx:pt idx="342">23</cx:pt>
          <cx:pt idx="343">31</cx:pt>
          <cx:pt idx="344">29</cx:pt>
          <cx:pt idx="345">31</cx:pt>
          <cx:pt idx="346">30</cx:pt>
          <cx:pt idx="347">33</cx:pt>
          <cx:pt idx="348">30</cx:pt>
          <cx:pt idx="350">32</cx:pt>
          <cx:pt idx="351">27</cx:pt>
          <cx:pt idx="352">41</cx:pt>
          <cx:pt idx="353">37</cx:pt>
          <cx:pt idx="354">46</cx:pt>
          <cx:pt idx="355">27</cx:pt>
          <cx:pt idx="356">27</cx:pt>
          <cx:pt idx="357">32</cx:pt>
          <cx:pt idx="358">40</cx:pt>
          <cx:pt idx="359">33</cx:pt>
          <cx:pt idx="360">46</cx:pt>
          <cx:pt idx="361">42</cx:pt>
          <cx:pt idx="362">37</cx:pt>
          <cx:pt idx="363">28</cx:pt>
          <cx:pt idx="364">28</cx:pt>
          <cx:pt idx="365">27</cx:pt>
          <cx:pt idx="366">35</cx:pt>
          <cx:pt idx="368">47</cx:pt>
          <cx:pt idx="369">28</cx:pt>
          <cx:pt idx="370">31</cx:pt>
          <cx:pt idx="371">24</cx:pt>
          <cx:pt idx="372">32</cx:pt>
          <cx:pt idx="373">36</cx:pt>
          <cx:pt idx="374">44</cx:pt>
          <cx:pt idx="375">40</cx:pt>
          <cx:pt idx="376">34</cx:pt>
          <cx:pt idx="377">34</cx:pt>
          <cx:pt idx="378">30</cx:pt>
          <cx:pt idx="379">40</cx:pt>
          <cx:pt idx="380">23</cx:pt>
          <cx:pt idx="381">46</cx:pt>
          <cx:pt idx="382">27</cx:pt>
          <cx:pt idx="383">33</cx:pt>
          <cx:pt idx="384">28</cx:pt>
          <cx:pt idx="385">24</cx:pt>
          <cx:pt idx="387">36</cx:pt>
          <cx:pt idx="388">30</cx:pt>
          <cx:pt idx="389">26</cx:pt>
          <cx:pt idx="390">42</cx:pt>
          <cx:pt idx="391">38</cx:pt>
          <cx:pt idx="392">45</cx:pt>
          <cx:pt idx="393">34</cx:pt>
          <cx:pt idx="394">43</cx:pt>
          <cx:pt idx="395">42</cx:pt>
          <cx:pt idx="396">41</cx:pt>
          <cx:pt idx="397">33</cx:pt>
          <cx:pt idx="398">57</cx:pt>
          <cx:pt idx="399">24</cx:pt>
          <cx:pt idx="401">45</cx:pt>
          <cx:pt idx="402">30</cx:pt>
          <cx:pt idx="403">32</cx:pt>
          <cx:pt idx="404">28</cx:pt>
          <cx:pt idx="405">23</cx:pt>
          <cx:pt idx="406">35</cx:pt>
          <cx:pt idx="407">28</cx:pt>
          <cx:pt idx="408">30</cx:pt>
          <cx:pt idx="410">50</cx:pt>
          <cx:pt idx="411">31</cx:pt>
          <cx:pt idx="412">26</cx:pt>
          <cx:pt idx="413">27</cx:pt>
          <cx:pt idx="414">28</cx:pt>
          <cx:pt idx="415">22</cx:pt>
          <cx:pt idx="416">34</cx:pt>
          <cx:pt idx="417">23</cx:pt>
          <cx:pt idx="418">35</cx:pt>
          <cx:pt idx="419">30</cx:pt>
          <cx:pt idx="420">26</cx:pt>
          <cx:pt idx="421">24</cx:pt>
          <cx:pt idx="422">27</cx:pt>
          <cx:pt idx="423">38</cx:pt>
          <cx:pt idx="424">26</cx:pt>
          <cx:pt idx="425">58</cx:pt>
          <cx:pt idx="427">37</cx:pt>
          <cx:pt idx="428">24</cx:pt>
          <cx:pt idx="429">37</cx:pt>
          <cx:pt idx="430">27</cx:pt>
          <cx:pt idx="431">28</cx:pt>
          <cx:pt idx="432">36</cx:pt>
          <cx:pt idx="433">33</cx:pt>
          <cx:pt idx="434">37</cx:pt>
          <cx:pt idx="435">32</cx:pt>
          <cx:pt idx="436">27</cx:pt>
          <cx:pt idx="437">39</cx:pt>
          <cx:pt idx="438">25</cx:pt>
          <cx:pt idx="439">51</cx:pt>
          <cx:pt idx="440">58</cx:pt>
          <cx:pt idx="441">40</cx:pt>
          <cx:pt idx="442">27</cx:pt>
          <cx:pt idx="443">31</cx:pt>
          <cx:pt idx="444">56</cx:pt>
          <cx:pt idx="445">30</cx:pt>
          <cx:pt idx="446">29</cx:pt>
          <cx:pt idx="447">26</cx:pt>
          <cx:pt idx="448">29</cx:pt>
          <cx:pt idx="449">43</cx:pt>
          <cx:pt idx="450">40</cx:pt>
          <cx:pt idx="451">30</cx:pt>
          <cx:pt idx="452">44</cx:pt>
          <cx:pt idx="453">34</cx:pt>
          <cx:pt idx="454">36</cx:pt>
          <cx:pt idx="455">31</cx:pt>
          <cx:pt idx="456">22</cx:pt>
          <cx:pt idx="457">42</cx:pt>
          <cx:pt idx="458">21</cx:pt>
          <cx:pt idx="459">46</cx:pt>
          <cx:pt idx="460">31</cx:pt>
          <cx:pt idx="461">43</cx:pt>
          <cx:pt idx="462">27</cx:pt>
          <cx:pt idx="463">32</cx:pt>
          <cx:pt idx="464">38</cx:pt>
          <cx:pt idx="465">33</cx:pt>
          <cx:pt idx="466">64</cx:pt>
          <cx:pt idx="467">38</cx:pt>
          <cx:pt idx="468">25</cx:pt>
          <cx:pt idx="469">41</cx:pt>
          <cx:pt idx="470">35</cx:pt>
          <cx:pt idx="471">31</cx:pt>
          <cx:pt idx="472">46</cx:pt>
          <cx:pt idx="473">39</cx:pt>
          <cx:pt idx="474">36</cx:pt>
          <cx:pt idx="475">35</cx:pt>
          <cx:pt idx="476">35</cx:pt>
          <cx:pt idx="477">26</cx:pt>
          <cx:pt idx="479">37</cx:pt>
          <cx:pt idx="480">32</cx:pt>
          <cx:pt idx="481">33</cx:pt>
          <cx:pt idx="482">32</cx:pt>
          <cx:pt idx="483">37</cx:pt>
          <cx:pt idx="484">48</cx:pt>
          <cx:pt idx="485">36</cx:pt>
          <cx:pt idx="486">34</cx:pt>
          <cx:pt idx="487">60</cx:pt>
          <cx:pt idx="488">37</cx:pt>
          <cx:pt idx="489">37</cx:pt>
          <cx:pt idx="490">29</cx:pt>
          <cx:pt idx="491">66</cx:pt>
          <cx:pt idx="492">40</cx:pt>
          <cx:pt idx="493">48</cx:pt>
          <cx:pt idx="494">30</cx:pt>
          <cx:pt idx="495">37</cx:pt>
          <cx:pt idx="496">57</cx:pt>
          <cx:pt idx="497">33</cx:pt>
          <cx:pt idx="498">37</cx:pt>
          <cx:pt idx="499">29</cx:pt>
          <cx:pt idx="500">29</cx:pt>
          <cx:pt idx="501">48</cx:pt>
          <cx:pt idx="502">35</cx:pt>
          <cx:pt idx="503">42</cx:pt>
          <cx:pt idx="504">32</cx:pt>
          <cx:pt idx="505">31</cx:pt>
          <cx:pt idx="506">30</cx:pt>
          <cx:pt idx="507">39</cx:pt>
          <cx:pt idx="508">26</cx:pt>
          <cx:pt idx="509">38</cx:pt>
          <cx:pt idx="510">56</cx:pt>
          <cx:pt idx="511">29</cx:pt>
          <cx:pt idx="512">24</cx:pt>
          <cx:pt idx="513">36</cx:pt>
          <cx:pt idx="514">25</cx:pt>
          <cx:pt idx="515">33</cx:pt>
          <cx:pt idx="516">33</cx:pt>
          <cx:pt idx="517">32</cx:pt>
          <cx:pt idx="518">37</cx:pt>
          <cx:pt idx="519">34</cx:pt>
          <cx:pt idx="520">48</cx:pt>
          <cx:pt idx="521">35</cx:pt>
          <cx:pt idx="522">31</cx:pt>
          <cx:pt idx="523">34</cx:pt>
          <cx:pt idx="524">37</cx:pt>
          <cx:pt idx="525">39</cx:pt>
          <cx:pt idx="527">40</cx:pt>
          <cx:pt idx="528">23</cx:pt>
          <cx:pt idx="529">33</cx:pt>
          <cx:pt idx="530">22</cx:pt>
          <cx:pt idx="531">32</cx:pt>
          <cx:pt idx="532">42</cx:pt>
          <cx:pt idx="533">49</cx:pt>
          <cx:pt idx="534">39</cx:pt>
          <cx:pt idx="535">32</cx:pt>
          <cx:pt idx="536">42</cx:pt>
          <cx:pt idx="537">39</cx:pt>
          <cx:pt idx="538">38</cx:pt>
          <cx:pt idx="539">25</cx:pt>
          <cx:pt idx="540">36</cx:pt>
          <cx:pt idx="541">27</cx:pt>
          <cx:pt idx="542">32</cx:pt>
          <cx:pt idx="543">33</cx:pt>
          <cx:pt idx="544">31</cx:pt>
          <cx:pt idx="545">58</cx:pt>
          <cx:pt idx="546">38</cx:pt>
          <cx:pt idx="547">29</cx:pt>
          <cx:pt idx="548">31</cx:pt>
          <cx:pt idx="549">28</cx:pt>
          <cx:pt idx="550">36</cx:pt>
          <cx:pt idx="551">30</cx:pt>
          <cx:pt idx="552">40</cx:pt>
          <cx:pt idx="553">36</cx:pt>
          <cx:pt idx="554">29</cx:pt>
          <cx:pt idx="555">55</cx:pt>
          <cx:pt idx="556">38</cx:pt>
          <cx:pt idx="557">35</cx:pt>
          <cx:pt idx="558">37</cx:pt>
          <cx:pt idx="559">26</cx:pt>
          <cx:pt idx="560">26</cx:pt>
          <cx:pt idx="561">26</cx:pt>
          <cx:pt idx="562">22</cx:pt>
          <cx:pt idx="564">40</cx:pt>
          <cx:pt idx="565">30</cx:pt>
          <cx:pt idx="566">28</cx:pt>
          <cx:pt idx="567">42</cx:pt>
          <cx:pt idx="568">39</cx:pt>
          <cx:pt idx="569">38</cx:pt>
          <cx:pt idx="570">32</cx:pt>
          <cx:pt idx="571">35</cx:pt>
          <cx:pt idx="573">28</cx:pt>
          <cx:pt idx="574">41</cx:pt>
          <cx:pt idx="575">38</cx:pt>
          <cx:pt idx="576">30</cx:pt>
          <cx:pt idx="577">24</cx:pt>
          <cx:pt idx="578">38</cx:pt>
          <cx:pt idx="579">27</cx:pt>
          <cx:pt idx="580">30</cx:pt>
          <cx:pt idx="581">33</cx:pt>
          <cx:pt idx="582">38</cx:pt>
          <cx:pt idx="583">37</cx:pt>
          <cx:pt idx="584">26</cx:pt>
          <cx:pt idx="585">28</cx:pt>
          <cx:pt idx="587">54</cx:pt>
          <cx:pt idx="588">52</cx:pt>
          <cx:pt idx="589">29</cx:pt>
          <cx:pt idx="590">49</cx:pt>
          <cx:pt idx="591">46</cx:pt>
          <cx:pt idx="592">33</cx:pt>
          <cx:pt idx="593">50</cx:pt>
          <cx:pt idx="594">36</cx:pt>
          <cx:pt idx="595">24</cx:pt>
          <cx:pt idx="596">25</cx:pt>
          <cx:pt idx="597">27</cx:pt>
          <cx:pt idx="598">35</cx:pt>
          <cx:pt idx="599">28</cx:pt>
          <cx:pt idx="600">32</cx:pt>
          <cx:pt idx="601">24</cx:pt>
          <cx:pt idx="602">43</cx:pt>
          <cx:pt idx="604">27</cx:pt>
          <cx:pt idx="605">36</cx:pt>
          <cx:pt idx="606">28</cx:pt>
          <cx:pt idx="607">23</cx:pt>
          <cx:pt idx="608">37</cx:pt>
          <cx:pt idx="609">34</cx:pt>
          <cx:pt idx="610">24</cx:pt>
          <cx:pt idx="611">31</cx:pt>
          <cx:pt idx="612">30</cx:pt>
          <cx:pt idx="613">24</cx:pt>
          <cx:pt idx="614">28</cx:pt>
          <cx:pt idx="615">50</cx:pt>
          <cx:pt idx="616">23</cx:pt>
          <cx:pt idx="617">36</cx:pt>
          <cx:pt idx="618">24</cx:pt>
          <cx:pt idx="619">26</cx:pt>
          <cx:pt idx="620">32</cx:pt>
          <cx:pt idx="622">34</cx:pt>
          <cx:pt idx="623">29</cx:pt>
          <cx:pt idx="624">25</cx:pt>
          <cx:pt idx="625">36</cx:pt>
          <cx:pt idx="626">28</cx:pt>
          <cx:pt idx="627">45</cx:pt>
          <cx:pt idx="628">45</cx:pt>
          <cx:pt idx="629">29</cx:pt>
          <cx:pt idx="630">24</cx:pt>
          <cx:pt idx="631">31</cx:pt>
          <cx:pt idx="632">34</cx:pt>
          <cx:pt idx="633">28</cx:pt>
          <cx:pt idx="634">32</cx:pt>
          <cx:pt idx="635">32</cx:pt>
          <cx:pt idx="637">56</cx:pt>
          <cx:pt idx="638">43</cx:pt>
          <cx:pt idx="639">31</cx:pt>
          <cx:pt idx="640">26</cx:pt>
          <cx:pt idx="641">27</cx:pt>
          <cx:pt idx="642">27</cx:pt>
          <cx:pt idx="643">37</cx:pt>
          <cx:pt idx="644">37</cx:pt>
          <cx:pt idx="645">34</cx:pt>
          <cx:pt idx="646">51</cx:pt>
          <cx:pt idx="647">36</cx:pt>
          <cx:pt idx="648">35</cx:pt>
          <cx:pt idx="649">23</cx:pt>
          <cx:pt idx="650">27</cx:pt>
          <cx:pt idx="651">30</cx:pt>
          <cx:pt idx="652">30</cx:pt>
          <cx:pt idx="653">23</cx:pt>
          <cx:pt idx="654">28</cx:pt>
          <cx:pt idx="655">31</cx:pt>
          <cx:pt idx="656">36</cx:pt>
          <cx:pt idx="657">23</cx:pt>
          <cx:pt idx="659">31</cx:pt>
          <cx:pt idx="660">26</cx:pt>
          <cx:pt idx="661">45</cx:pt>
          <cx:pt idx="662">35</cx:pt>
          <cx:pt idx="663">30</cx:pt>
          <cx:pt idx="664">40</cx:pt>
          <cx:pt idx="665">23</cx:pt>
          <cx:pt idx="666">43</cx:pt>
          <cx:pt idx="667">23</cx:pt>
          <cx:pt idx="668">32</cx:pt>
          <cx:pt idx="669">37</cx:pt>
          <cx:pt idx="671">32</cx:pt>
          <cx:pt idx="672">27</cx:pt>
          <cx:pt idx="673">29</cx:pt>
          <cx:pt idx="674">30</cx:pt>
          <cx:pt idx="675">30</cx:pt>
          <cx:pt idx="676">46</cx:pt>
          <cx:pt idx="677">36</cx:pt>
          <cx:pt idx="678">29</cx:pt>
          <cx:pt idx="679">26</cx:pt>
          <cx:pt idx="680">37</cx:pt>
          <cx:pt idx="681">23</cx:pt>
          <cx:pt idx="682">22</cx:pt>
          <cx:pt idx="683">46</cx:pt>
          <cx:pt idx="684">42</cx:pt>
          <cx:pt idx="685">35</cx:pt>
          <cx:pt idx="686">40</cx:pt>
          <cx:pt idx="687">59</cx:pt>
          <cx:pt idx="688">37</cx:pt>
          <cx:pt idx="689">22</cx:pt>
          <cx:pt idx="690">34</cx:pt>
          <cx:pt idx="691">40</cx:pt>
          <cx:pt idx="692">47</cx:pt>
          <cx:pt idx="693">55</cx:pt>
          <cx:pt idx="694">34</cx:pt>
          <cx:pt idx="695">42</cx:pt>
          <cx:pt idx="696">44</cx:pt>
          <cx:pt idx="697">35</cx:pt>
          <cx:pt idx="698">42</cx:pt>
          <cx:pt idx="699">47</cx:pt>
          <cx:pt idx="700">53</cx:pt>
          <cx:pt idx="701">28</cx:pt>
          <cx:pt idx="702">48</cx:pt>
          <cx:pt idx="703">29</cx:pt>
          <cx:pt idx="704">27</cx:pt>
          <cx:pt idx="705">38</cx:pt>
          <cx:pt idx="706">37</cx:pt>
          <cx:pt idx="707">24</cx:pt>
          <cx:pt idx="708">51</cx:pt>
          <cx:pt idx="709">32</cx:pt>
          <cx:pt idx="710">32</cx:pt>
          <cx:pt idx="711">38</cx:pt>
          <cx:pt idx="712">24</cx:pt>
          <cx:pt idx="713">30</cx:pt>
          <cx:pt idx="714">34</cx:pt>
          <cx:pt idx="715">26</cx:pt>
          <cx:pt idx="716">38</cx:pt>
          <cx:pt idx="717">31</cx:pt>
          <cx:pt idx="718">30</cx:pt>
          <cx:pt idx="719">35</cx:pt>
          <cx:pt idx="720">38</cx:pt>
          <cx:pt idx="721">36</cx:pt>
          <cx:pt idx="722">29</cx:pt>
          <cx:pt idx="723">26</cx:pt>
          <cx:pt idx="725">28</cx:pt>
          <cx:pt idx="726">37</cx:pt>
          <cx:pt idx="728">37</cx:pt>
          <cx:pt idx="729">67</cx:pt>
          <cx:pt idx="730">25</cx:pt>
          <cx:pt idx="731">39</cx:pt>
          <cx:pt idx="732">38</cx:pt>
          <cx:pt idx="733">40</cx:pt>
          <cx:pt idx="734">38</cx:pt>
          <cx:pt idx="735">41</cx:pt>
          <cx:pt idx="737">28</cx:pt>
          <cx:pt idx="738">25</cx:pt>
          <cx:pt idx="740">29</cx:pt>
          <cx:pt idx="741">36</cx:pt>
          <cx:pt idx="742">38</cx:pt>
          <cx:pt idx="744">39</cx:pt>
          <cx:pt idx="745">44</cx:pt>
          <cx:pt idx="746">30</cx:pt>
          <cx:pt idx="747">26</cx:pt>
          <cx:pt idx="748">26</cx:pt>
          <cx:pt idx="749">46</cx:pt>
          <cx:pt idx="750">32</cx:pt>
          <cx:pt idx="751">27</cx:pt>
          <cx:pt idx="752">34</cx:pt>
        </cx:lvl>
      </cx:numDim>
    </cx:data>
  </cx:chartData>
  <cx:chart>
    <cx:title pos="t" align="ctr" overlay="0">
      <cx:tx>
        <cx:txData>
          <cx:v>Student Age Distribution</cx:v>
        </cx:txData>
      </cx:tx>
      <cx:txPr>
        <a:bodyPr spcFirstLastPara="1" vertOverflow="ellipsis" horzOverflow="overflow" wrap="square" lIns="0" tIns="0" rIns="0" bIns="0" anchor="ctr" anchorCtr="1"/>
        <a:lstStyle/>
        <a:p>
          <a:pPr algn="ctr" rtl="0">
            <a:defRPr>
              <a:solidFill>
                <a:srgbClr val="002060"/>
              </a:solidFill>
            </a:defRPr>
          </a:pPr>
          <a:r>
            <a:rPr lang="en-US" sz="1800" b="1" i="0" u="none" strike="noStrike" baseline="0" dirty="0">
              <a:solidFill>
                <a:schemeClr val="tx1"/>
              </a:solidFill>
              <a:latin typeface="Calibri" panose="020F0502020204030204"/>
            </a:rPr>
            <a:t>Student Age Distribution</a:t>
          </a:r>
        </a:p>
      </cx:txPr>
    </cx:title>
    <cx:plotArea>
      <cx:plotAreaRegion>
        <cx:series layoutId="clusteredColumn" uniqueId="{1AA2EDA1-5B44-4778-87A3-EDB745B39853}">
          <cx:tx>
            <cx:txData>
              <cx:f>'Distributions Student_Age'!$A$1</cx:f>
              <cx:v>Age</cx:v>
            </cx:txData>
          </cx:tx>
          <cx:spPr>
            <a:solidFill>
              <a:srgbClr val="0BEBE6"/>
            </a:solidFill>
          </cx:spPr>
          <cx:dataLabels pos="inEnd">
            <cx:txPr>
              <a:bodyPr spcFirstLastPara="1" vertOverflow="ellipsis" horzOverflow="overflow" wrap="square" lIns="0" tIns="0" rIns="0" bIns="0" anchor="ctr" anchorCtr="1"/>
              <a:lstStyle/>
              <a:p>
                <a:pPr algn="ctr" rtl="0">
                  <a:defRPr b="1"/>
                </a:pPr>
                <a:endParaRPr lang="en-US" sz="900" b="1" i="0" u="none" strike="noStrike" baseline="0">
                  <a:solidFill>
                    <a:sysClr val="windowText" lastClr="000000">
                      <a:lumMod val="65000"/>
                      <a:lumOff val="35000"/>
                    </a:sysClr>
                  </a:solidFill>
                  <a:latin typeface="Calibri" panose="020F0502020204030204"/>
                </a:endParaRPr>
              </a:p>
            </cx:txPr>
            <cx:visibility seriesName="0" categoryName="0" value="1"/>
          </cx:dataLabels>
          <cx:dataId val="0"/>
          <cx:layoutPr>
            <cx:binning intervalClosed="r" overflow="auto">
              <cx:binSize val="3"/>
            </cx:binning>
          </cx:layoutPr>
        </cx:series>
      </cx:plotAreaRegion>
      <cx:axis id="0">
        <cx:catScaling gapWidth="0"/>
        <cx:title/>
        <cx:tickLabels/>
      </cx:axis>
      <cx:axis id="1">
        <cx:valScaling max="130"/>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89582-852D-44C5-9FB3-054E970C2BAA}" type="datetimeFigureOut">
              <a:rPr lang="en-US" smtClean="0"/>
              <a:t>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4CA4E-7463-4040-A23C-88A87028808A}" type="slidenum">
              <a:rPr lang="en-US" smtClean="0"/>
              <a:t>‹#›</a:t>
            </a:fld>
            <a:endParaRPr lang="en-US"/>
          </a:p>
        </p:txBody>
      </p:sp>
    </p:spTree>
    <p:extLst>
      <p:ext uri="{BB962C8B-B14F-4D97-AF65-F5344CB8AC3E}">
        <p14:creationId xmlns:p14="http://schemas.microsoft.com/office/powerpoint/2010/main" val="392943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94CA4E-7463-4040-A23C-88A87028808A}" type="slidenum">
              <a:rPr lang="en-US" smtClean="0"/>
              <a:t>1</a:t>
            </a:fld>
            <a:endParaRPr lang="en-US"/>
          </a:p>
        </p:txBody>
      </p:sp>
    </p:spTree>
    <p:extLst>
      <p:ext uri="{BB962C8B-B14F-4D97-AF65-F5344CB8AC3E}">
        <p14:creationId xmlns:p14="http://schemas.microsoft.com/office/powerpoint/2010/main" val="3219433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94CA4E-7463-4040-A23C-88A87028808A}" type="slidenum">
              <a:rPr lang="en-US" smtClean="0"/>
              <a:t>10</a:t>
            </a:fld>
            <a:endParaRPr lang="en-US"/>
          </a:p>
        </p:txBody>
      </p:sp>
    </p:spTree>
    <p:extLst>
      <p:ext uri="{BB962C8B-B14F-4D97-AF65-F5344CB8AC3E}">
        <p14:creationId xmlns:p14="http://schemas.microsoft.com/office/powerpoint/2010/main" val="143406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94CA4E-7463-4040-A23C-88A87028808A}" type="slidenum">
              <a:rPr lang="en-US" smtClean="0"/>
              <a:t>2</a:t>
            </a:fld>
            <a:endParaRPr lang="en-US"/>
          </a:p>
        </p:txBody>
      </p:sp>
    </p:spTree>
    <p:extLst>
      <p:ext uri="{BB962C8B-B14F-4D97-AF65-F5344CB8AC3E}">
        <p14:creationId xmlns:p14="http://schemas.microsoft.com/office/powerpoint/2010/main" val="113665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94CA4E-7463-4040-A23C-88A87028808A}" type="slidenum">
              <a:rPr lang="en-US" smtClean="0"/>
              <a:t>3</a:t>
            </a:fld>
            <a:endParaRPr lang="en-US"/>
          </a:p>
        </p:txBody>
      </p:sp>
    </p:spTree>
    <p:extLst>
      <p:ext uri="{BB962C8B-B14F-4D97-AF65-F5344CB8AC3E}">
        <p14:creationId xmlns:p14="http://schemas.microsoft.com/office/powerpoint/2010/main" val="3125103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94CA4E-7463-4040-A23C-88A87028808A}" type="slidenum">
              <a:rPr lang="en-US" smtClean="0"/>
              <a:t>4</a:t>
            </a:fld>
            <a:endParaRPr lang="en-US"/>
          </a:p>
        </p:txBody>
      </p:sp>
    </p:spTree>
    <p:extLst>
      <p:ext uri="{BB962C8B-B14F-4D97-AF65-F5344CB8AC3E}">
        <p14:creationId xmlns:p14="http://schemas.microsoft.com/office/powerpoint/2010/main" val="48985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94CA4E-7463-4040-A23C-88A87028808A}" type="slidenum">
              <a:rPr lang="en-US" smtClean="0"/>
              <a:t>5</a:t>
            </a:fld>
            <a:endParaRPr lang="en-US"/>
          </a:p>
        </p:txBody>
      </p:sp>
    </p:spTree>
    <p:extLst>
      <p:ext uri="{BB962C8B-B14F-4D97-AF65-F5344CB8AC3E}">
        <p14:creationId xmlns:p14="http://schemas.microsoft.com/office/powerpoint/2010/main" val="2351836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94CA4E-7463-4040-A23C-88A87028808A}" type="slidenum">
              <a:rPr lang="en-US" smtClean="0"/>
              <a:t>6</a:t>
            </a:fld>
            <a:endParaRPr lang="en-US"/>
          </a:p>
        </p:txBody>
      </p:sp>
    </p:spTree>
    <p:extLst>
      <p:ext uri="{BB962C8B-B14F-4D97-AF65-F5344CB8AC3E}">
        <p14:creationId xmlns:p14="http://schemas.microsoft.com/office/powerpoint/2010/main" val="341780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94CA4E-7463-4040-A23C-88A87028808A}" type="slidenum">
              <a:rPr lang="en-US" smtClean="0"/>
              <a:t>7</a:t>
            </a:fld>
            <a:endParaRPr lang="en-US"/>
          </a:p>
        </p:txBody>
      </p:sp>
    </p:spTree>
    <p:extLst>
      <p:ext uri="{BB962C8B-B14F-4D97-AF65-F5344CB8AC3E}">
        <p14:creationId xmlns:p14="http://schemas.microsoft.com/office/powerpoint/2010/main" val="86604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94CA4E-7463-4040-A23C-88A87028808A}" type="slidenum">
              <a:rPr lang="en-US" smtClean="0"/>
              <a:t>8</a:t>
            </a:fld>
            <a:endParaRPr lang="en-US"/>
          </a:p>
        </p:txBody>
      </p:sp>
    </p:spTree>
    <p:extLst>
      <p:ext uri="{BB962C8B-B14F-4D97-AF65-F5344CB8AC3E}">
        <p14:creationId xmlns:p14="http://schemas.microsoft.com/office/powerpoint/2010/main" val="65570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94CA4E-7463-4040-A23C-88A87028808A}" type="slidenum">
              <a:rPr lang="en-US" smtClean="0"/>
              <a:t>9</a:t>
            </a:fld>
            <a:endParaRPr lang="en-US"/>
          </a:p>
        </p:txBody>
      </p:sp>
    </p:spTree>
    <p:extLst>
      <p:ext uri="{BB962C8B-B14F-4D97-AF65-F5344CB8AC3E}">
        <p14:creationId xmlns:p14="http://schemas.microsoft.com/office/powerpoint/2010/main" val="428658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5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r="26"/>
          <a:stretch/>
        </p:blipFill>
        <p:spPr>
          <a:xfrm>
            <a:off x="-3" y="-2"/>
            <a:ext cx="12188826"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597538" y="758952"/>
            <a:ext cx="5558141" cy="3566160"/>
          </a:xfrm>
        </p:spPr>
        <p:txBody>
          <a:bodyPr>
            <a:normAutofit/>
          </a:bodyPr>
          <a:lstStyle/>
          <a:p>
            <a:r>
              <a:rPr lang="en-CA" sz="6200" b="1">
                <a:solidFill>
                  <a:schemeClr val="tx1"/>
                </a:solidFill>
              </a:rPr>
              <a:t>A</a:t>
            </a:r>
            <a:r>
              <a:rPr lang="en-US" sz="6200" b="1">
                <a:solidFill>
                  <a:schemeClr val="tx1"/>
                </a:solidFill>
              </a:rPr>
              <a:t>nalyzing Student Data Survey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597538" y="4645152"/>
            <a:ext cx="5560912" cy="1143000"/>
          </a:xfrm>
        </p:spPr>
        <p:txBody>
          <a:bodyPr>
            <a:normAutofit/>
          </a:bodyPr>
          <a:lstStyle/>
          <a:p>
            <a:r>
              <a:rPr lang="en-US"/>
              <a:t>Project # 2 of marketing analytics NANODEGREE</a:t>
            </a:r>
          </a:p>
        </p:txBody>
      </p:sp>
      <p:sp>
        <p:nvSpPr>
          <p:cNvPr id="68" name="Rectangle 60">
            <a:extLst>
              <a:ext uri="{FF2B5EF4-FFF2-40B4-BE49-F238E27FC236}">
                <a16:creationId xmlns:a16="http://schemas.microsoft.com/office/drawing/2014/main" id="{25FBD20C-DCED-4E97-9C65-AA32D674C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939" y="1091146"/>
            <a:ext cx="3694176" cy="45811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logo&#10;&#10;Description automatically generated">
            <a:extLst>
              <a:ext uri="{FF2B5EF4-FFF2-40B4-BE49-F238E27FC236}">
                <a16:creationId xmlns:a16="http://schemas.microsoft.com/office/drawing/2014/main" id="{205E24F6-E9B1-49CF-9591-20B14A78610F}"/>
              </a:ext>
            </a:extLst>
          </p:cNvPr>
          <p:cNvPicPr>
            <a:picLocks noChangeAspect="1"/>
          </p:cNvPicPr>
          <p:nvPr/>
        </p:nvPicPr>
        <p:blipFill rotWithShape="1">
          <a:blip r:embed="rId5"/>
          <a:srcRect l="5149" r="7655" b="-1"/>
          <a:stretch/>
        </p:blipFill>
        <p:spPr>
          <a:xfrm>
            <a:off x="1286936" y="1254281"/>
            <a:ext cx="3364187" cy="4254879"/>
          </a:xfrm>
          <a:prstGeom prst="rect">
            <a:avLst/>
          </a:prstGeom>
        </p:spPr>
      </p:pic>
      <p:cxnSp>
        <p:nvCxnSpPr>
          <p:cNvPr id="69" name="Straight Connector 62">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43977" y="4474741"/>
            <a:ext cx="5339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4">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4751F5-A141-475B-BB51-6F78271D67ED}"/>
              </a:ext>
            </a:extLst>
          </p:cNvPr>
          <p:cNvSpPr>
            <a:spLocks noGrp="1"/>
          </p:cNvSpPr>
          <p:nvPr>
            <p:ph type="title"/>
          </p:nvPr>
        </p:nvSpPr>
        <p:spPr>
          <a:xfrm>
            <a:off x="5116783" y="516835"/>
            <a:ext cx="5977937" cy="1666501"/>
          </a:xfrm>
        </p:spPr>
        <p:txBody>
          <a:bodyPr>
            <a:normAutofit/>
          </a:bodyPr>
          <a:lstStyle/>
          <a:p>
            <a:r>
              <a:rPr lang="en-CA" sz="3700" b="1">
                <a:solidFill>
                  <a:srgbClr val="FFFFFF"/>
                </a:solidFill>
              </a:rPr>
              <a:t>Explanation for Dataviz # 4: Age Distributions</a:t>
            </a:r>
            <a:endParaRPr lang="en-US" sz="3700" b="1">
              <a:solidFill>
                <a:srgbClr val="FFFFFF"/>
              </a:solidFill>
            </a:endParaRPr>
          </a:p>
        </p:txBody>
      </p:sp>
      <p:pic>
        <p:nvPicPr>
          <p:cNvPr id="5" name="Picture 4" descr="A picture containing logo&#10;&#10;Description automatically generated">
            <a:extLst>
              <a:ext uri="{FF2B5EF4-FFF2-40B4-BE49-F238E27FC236}">
                <a16:creationId xmlns:a16="http://schemas.microsoft.com/office/drawing/2014/main" id="{CE839386-4BE0-46F1-9A26-F64A86B77154}"/>
              </a:ext>
            </a:extLst>
          </p:cNvPr>
          <p:cNvPicPr>
            <a:picLocks noChangeAspect="1"/>
          </p:cNvPicPr>
          <p:nvPr/>
        </p:nvPicPr>
        <p:blipFill rotWithShape="1">
          <a:blip r:embed="rId3"/>
          <a:srcRect l="11921" r="14428" b="-1"/>
          <a:stretch/>
        </p:blipFill>
        <p:spPr>
          <a:xfrm>
            <a:off x="20" y="10"/>
            <a:ext cx="4580077" cy="6857990"/>
          </a:xfrm>
          <a:prstGeom prst="rect">
            <a:avLst/>
          </a:prstGeom>
        </p:spPr>
      </p:pic>
      <p:cxnSp>
        <p:nvCxnSpPr>
          <p:cNvPr id="12" name="Straight Connector 1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E51C48-2AB3-4B5D-A3D5-5AE2FC039CC5}"/>
              </a:ext>
            </a:extLst>
          </p:cNvPr>
          <p:cNvSpPr>
            <a:spLocks noGrp="1"/>
          </p:cNvSpPr>
          <p:nvPr>
            <p:ph idx="1"/>
          </p:nvPr>
        </p:nvSpPr>
        <p:spPr>
          <a:xfrm>
            <a:off x="5116784" y="2546224"/>
            <a:ext cx="5977938" cy="3342747"/>
          </a:xfrm>
        </p:spPr>
        <p:txBody>
          <a:bodyPr>
            <a:normAutofit/>
          </a:bodyPr>
          <a:lstStyle/>
          <a:p>
            <a:r>
              <a:rPr lang="en-CA" sz="1700" b="1" dirty="0">
                <a:solidFill>
                  <a:srgbClr val="FFFFFF"/>
                </a:solidFill>
              </a:rPr>
              <a:t>The above </a:t>
            </a:r>
            <a:r>
              <a:rPr lang="en-CA" sz="1700" b="1" dirty="0" err="1">
                <a:solidFill>
                  <a:srgbClr val="FFFFFF"/>
                </a:solidFill>
              </a:rPr>
              <a:t>dataviz</a:t>
            </a:r>
            <a:r>
              <a:rPr lang="en-CA" sz="1700" b="1" dirty="0">
                <a:solidFill>
                  <a:srgbClr val="FFFFFF"/>
                </a:solidFill>
              </a:rPr>
              <a:t> shows a specifically right skewing distribution.</a:t>
            </a:r>
          </a:p>
          <a:p>
            <a:r>
              <a:rPr lang="en-CA" sz="1700" b="1" dirty="0">
                <a:solidFill>
                  <a:srgbClr val="FFFFFF"/>
                </a:solidFill>
              </a:rPr>
              <a:t>It yields the specific data:</a:t>
            </a:r>
          </a:p>
          <a:p>
            <a:r>
              <a:rPr lang="en-CA" sz="1700" b="1" dirty="0">
                <a:solidFill>
                  <a:srgbClr val="FFFFFF"/>
                </a:solidFill>
              </a:rPr>
              <a:t>The Mean is 34 years of age</a:t>
            </a:r>
          </a:p>
          <a:p>
            <a:r>
              <a:rPr lang="en-CA" sz="1700" b="1" dirty="0">
                <a:solidFill>
                  <a:srgbClr val="FFFFFF"/>
                </a:solidFill>
              </a:rPr>
              <a:t>The Mode is 30 years of age</a:t>
            </a:r>
          </a:p>
          <a:p>
            <a:r>
              <a:rPr lang="en-CA" sz="1700" b="1" dirty="0">
                <a:solidFill>
                  <a:srgbClr val="FFFFFF"/>
                </a:solidFill>
              </a:rPr>
              <a:t>The Median is 33 years of age</a:t>
            </a:r>
          </a:p>
          <a:p>
            <a:r>
              <a:rPr lang="en-CA" sz="1700" b="1" dirty="0">
                <a:solidFill>
                  <a:srgbClr val="FFFFFF"/>
                </a:solidFill>
              </a:rPr>
              <a:t>The Mode (30) appears to be the most frequently seen age within the age group of 26 to 32, From this, we could infer that the AVG age of students were in the early 30s.</a:t>
            </a:r>
            <a:endParaRPr lang="en-US" sz="1700" b="1" dirty="0">
              <a:solidFill>
                <a:srgbClr val="FFFFFF"/>
              </a:solidFill>
            </a:endParaRPr>
          </a:p>
        </p:txBody>
      </p:sp>
    </p:spTree>
    <p:extLst>
      <p:ext uri="{BB962C8B-B14F-4D97-AF65-F5344CB8AC3E}">
        <p14:creationId xmlns:p14="http://schemas.microsoft.com/office/powerpoint/2010/main" val="21763388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3200" dirty="0"/>
              <a:t>This Presentation Main Contains </a:t>
            </a:r>
            <a:r>
              <a:rPr lang="en-US" sz="3200" dirty="0" err="1"/>
              <a:t>Datavizzes</a:t>
            </a:r>
            <a:r>
              <a:rPr lang="en-US" sz="3200" dirty="0"/>
              <a:t> &amp; Their Corresponding Explanations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236815186"/>
              </p:ext>
            </p:extLst>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Data-Viz1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DATAVIZ2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DATAVIZ3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DATAVIZ4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Distribution among Nanodegrees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Amount of time spent learning and practice times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CA" sz="1400" cap="none" spc="0" dirty="0">
                          <a:solidFill>
                            <a:schemeClr val="tx1"/>
                          </a:solidFill>
                        </a:rPr>
                        <a:t>Study Patterns among Master’s., Bachelor’s and ND holders</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Over-all Age Distributions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Pie Chart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Bar Chart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Candle stick chart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Histograms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Top 10 were being presented</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cap="none" spc="0" dirty="0">
                          <a:solidFill>
                            <a:schemeClr val="tx1"/>
                          </a:solidFill>
                        </a:rPr>
                        <a:t>I</a:t>
                      </a:r>
                      <a:r>
                        <a:rPr lang="en-US" sz="1400" cap="none" spc="0" dirty="0" err="1">
                          <a:solidFill>
                            <a:schemeClr val="tx1"/>
                          </a:solidFill>
                        </a:rPr>
                        <a:t>ncludes</a:t>
                      </a:r>
                      <a:r>
                        <a:rPr lang="en-US" sz="1400" cap="none" spc="0" dirty="0">
                          <a:solidFill>
                            <a:schemeClr val="tx1"/>
                          </a:solidFill>
                        </a:rPr>
                        <a:t> all education levels &amp; qualifications</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Focuses specifically on the 3 specific education levels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Shows Udacity’s Age via Mean, Median and Mode</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E7B2B-BE2F-48A3-BBD5-1B4762B37B43}"/>
              </a:ext>
            </a:extLst>
          </p:cNvPr>
          <p:cNvSpPr>
            <a:spLocks noGrp="1"/>
          </p:cNvSpPr>
          <p:nvPr>
            <p:ph type="title"/>
          </p:nvPr>
        </p:nvSpPr>
        <p:spPr>
          <a:xfrm>
            <a:off x="1097280" y="286603"/>
            <a:ext cx="10058400" cy="1450757"/>
          </a:xfrm>
        </p:spPr>
        <p:txBody>
          <a:bodyPr>
            <a:normAutofit/>
          </a:bodyPr>
          <a:lstStyle/>
          <a:p>
            <a:r>
              <a:rPr lang="en-CA" sz="4300" b="1"/>
              <a:t>Which Nanodegrees were the most enrolled among surveyed students</a:t>
            </a:r>
            <a:endParaRPr lang="en-US" sz="4300" b="1"/>
          </a:p>
        </p:txBody>
      </p:sp>
      <p:cxnSp>
        <p:nvCxnSpPr>
          <p:cNvPr id="15"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3C1CFD08-8675-4FDA-9B7D-E2DF98E3AC76}"/>
              </a:ext>
            </a:extLst>
          </p:cNvPr>
          <p:cNvGraphicFramePr>
            <a:graphicFrameLocks noGrp="1"/>
          </p:cNvGraphicFramePr>
          <p:nvPr>
            <p:ph idx="1"/>
            <p:extLst>
              <p:ext uri="{D42A27DB-BD31-4B8C-83A1-F6EECF244321}">
                <p14:modId xmlns:p14="http://schemas.microsoft.com/office/powerpoint/2010/main" val="3487978394"/>
              </p:ext>
            </p:extLst>
          </p:nvPr>
        </p:nvGraphicFramePr>
        <p:xfrm>
          <a:off x="1096963" y="2098515"/>
          <a:ext cx="10058400" cy="378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0116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0CD88-FBD7-4424-B884-633C2B92373C}"/>
              </a:ext>
            </a:extLst>
          </p:cNvPr>
          <p:cNvSpPr>
            <a:spLocks noGrp="1"/>
          </p:cNvSpPr>
          <p:nvPr>
            <p:ph type="title"/>
          </p:nvPr>
        </p:nvSpPr>
        <p:spPr>
          <a:xfrm>
            <a:off x="1097280" y="286603"/>
            <a:ext cx="10058400" cy="1450757"/>
          </a:xfrm>
        </p:spPr>
        <p:txBody>
          <a:bodyPr>
            <a:normAutofit/>
          </a:bodyPr>
          <a:lstStyle/>
          <a:p>
            <a:r>
              <a:rPr lang="en-CA" b="1"/>
              <a:t>Explanation for Data Viz # 1: TOP Nanodegrees</a:t>
            </a:r>
            <a:endParaRPr lang="en-US" b="1"/>
          </a:p>
        </p:txBody>
      </p:sp>
      <p:cxnSp>
        <p:nvCxnSpPr>
          <p:cNvPr id="22" name="Straight Connector 21">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99C9A8-E004-4ED1-B9EE-6F5FA26EC1D6}"/>
              </a:ext>
            </a:extLst>
          </p:cNvPr>
          <p:cNvSpPr>
            <a:spLocks noGrp="1"/>
          </p:cNvSpPr>
          <p:nvPr>
            <p:ph idx="1"/>
          </p:nvPr>
        </p:nvSpPr>
        <p:spPr>
          <a:xfrm>
            <a:off x="647700" y="2108201"/>
            <a:ext cx="6505575" cy="4132577"/>
          </a:xfrm>
        </p:spPr>
        <p:txBody>
          <a:bodyPr>
            <a:normAutofit/>
          </a:bodyPr>
          <a:lstStyle/>
          <a:p>
            <a:pPr>
              <a:lnSpc>
                <a:spcPct val="100000"/>
              </a:lnSpc>
            </a:pPr>
            <a:r>
              <a:rPr lang="en-CA" sz="1200" b="1" dirty="0"/>
              <a:t>Udacity my dear education provider, has conducted a survey among students. Based on the initial findings in the data set, below are the top 10 Nanodegree programs offered by Udacity</a:t>
            </a:r>
          </a:p>
          <a:p>
            <a:pPr>
              <a:lnSpc>
                <a:spcPct val="100000"/>
              </a:lnSpc>
            </a:pPr>
            <a:r>
              <a:rPr lang="en-CA" sz="1200" b="1" dirty="0"/>
              <a:t>1. Deep Learning (DL ND)</a:t>
            </a:r>
          </a:p>
          <a:p>
            <a:pPr>
              <a:lnSpc>
                <a:spcPct val="100000"/>
              </a:lnSpc>
            </a:pPr>
            <a:r>
              <a:rPr lang="en-CA" sz="1200" b="1" dirty="0"/>
              <a:t>2. Machine Learning (ML ND)</a:t>
            </a:r>
          </a:p>
          <a:p>
            <a:pPr>
              <a:lnSpc>
                <a:spcPct val="100000"/>
              </a:lnSpc>
            </a:pPr>
            <a:r>
              <a:rPr lang="en-CA" sz="1200" b="1" dirty="0"/>
              <a:t>3. Data Analyst (DA ND)</a:t>
            </a:r>
          </a:p>
          <a:p>
            <a:pPr>
              <a:lnSpc>
                <a:spcPct val="100000"/>
              </a:lnSpc>
            </a:pPr>
            <a:r>
              <a:rPr lang="en-CA" sz="1200" b="1" dirty="0"/>
              <a:t>4. Artificial Intelligence (AI ND)</a:t>
            </a:r>
          </a:p>
          <a:p>
            <a:pPr>
              <a:lnSpc>
                <a:spcPct val="100000"/>
              </a:lnSpc>
            </a:pPr>
            <a:r>
              <a:rPr lang="en-CA" sz="1200" b="1" dirty="0"/>
              <a:t>5. Null or None </a:t>
            </a:r>
          </a:p>
          <a:p>
            <a:pPr>
              <a:lnSpc>
                <a:spcPct val="100000"/>
              </a:lnSpc>
            </a:pPr>
            <a:r>
              <a:rPr lang="en-CA" sz="1200" b="1" dirty="0"/>
              <a:t>6. Other Programs </a:t>
            </a:r>
          </a:p>
          <a:p>
            <a:pPr>
              <a:lnSpc>
                <a:spcPct val="100000"/>
              </a:lnSpc>
            </a:pPr>
            <a:r>
              <a:rPr lang="en-CA" sz="1200" b="1" dirty="0"/>
              <a:t>7. Intro to Programming </a:t>
            </a:r>
          </a:p>
          <a:p>
            <a:pPr>
              <a:lnSpc>
                <a:spcPct val="100000"/>
              </a:lnSpc>
            </a:pPr>
            <a:r>
              <a:rPr lang="en-CA" sz="1200" b="1" dirty="0"/>
              <a:t>8. Business Analyst ( now this is called Business Analysis ND or BAND)</a:t>
            </a:r>
          </a:p>
          <a:p>
            <a:pPr>
              <a:lnSpc>
                <a:spcPct val="100000"/>
              </a:lnSpc>
            </a:pPr>
            <a:r>
              <a:rPr lang="en-CA" sz="1200" b="1" dirty="0"/>
              <a:t>9. Self Driving Cars ( SDC ND)</a:t>
            </a:r>
          </a:p>
          <a:p>
            <a:pPr>
              <a:lnSpc>
                <a:spcPct val="100000"/>
              </a:lnSpc>
            </a:pPr>
            <a:r>
              <a:rPr lang="en-CA" sz="1200" b="1" dirty="0"/>
              <a:t>10. Robotics (now called Robotics Software Engineer ND)</a:t>
            </a:r>
          </a:p>
          <a:p>
            <a:pPr>
              <a:lnSpc>
                <a:spcPct val="100000"/>
              </a:lnSpc>
            </a:pPr>
            <a:endParaRPr lang="en-CA" sz="1000" dirty="0"/>
          </a:p>
          <a:p>
            <a:pPr>
              <a:lnSpc>
                <a:spcPct val="100000"/>
              </a:lnSpc>
            </a:pPr>
            <a:endParaRPr lang="en-US" sz="1000" dirty="0"/>
          </a:p>
        </p:txBody>
      </p:sp>
      <p:pic>
        <p:nvPicPr>
          <p:cNvPr id="5" name="Picture 4" descr="A picture containing logo&#10;&#10;Description automatically generated">
            <a:extLst>
              <a:ext uri="{FF2B5EF4-FFF2-40B4-BE49-F238E27FC236}">
                <a16:creationId xmlns:a16="http://schemas.microsoft.com/office/drawing/2014/main" id="{4F55A922-E209-46DB-B881-62900799FDC1}"/>
              </a:ext>
            </a:extLst>
          </p:cNvPr>
          <p:cNvPicPr>
            <a:picLocks noChangeAspect="1"/>
          </p:cNvPicPr>
          <p:nvPr/>
        </p:nvPicPr>
        <p:blipFill rotWithShape="1">
          <a:blip r:embed="rId3"/>
          <a:srcRect t="7032" r="2" b="2803"/>
          <a:stretch/>
        </p:blipFill>
        <p:spPr>
          <a:xfrm>
            <a:off x="7534656" y="2108200"/>
            <a:ext cx="3621024" cy="3600613"/>
          </a:xfrm>
          <a:prstGeom prst="rect">
            <a:avLst/>
          </a:prstGeom>
        </p:spPr>
      </p:pic>
      <p:sp>
        <p:nvSpPr>
          <p:cNvPr id="24" name="Rectangle 2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907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6C9846-B5AB-4E52-988D-F7E5865C9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3D7E8E-8467-4198-87E0-ADC1B604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B2B85B-0BF3-4618-9730-BFBC85EC21AF}"/>
              </a:ext>
            </a:extLst>
          </p:cNvPr>
          <p:cNvSpPr>
            <a:spLocks noGrp="1"/>
          </p:cNvSpPr>
          <p:nvPr>
            <p:ph type="title"/>
          </p:nvPr>
        </p:nvSpPr>
        <p:spPr>
          <a:xfrm>
            <a:off x="1066800" y="5252936"/>
            <a:ext cx="10058400" cy="1028715"/>
          </a:xfrm>
        </p:spPr>
        <p:txBody>
          <a:bodyPr>
            <a:normAutofit/>
          </a:bodyPr>
          <a:lstStyle/>
          <a:p>
            <a:pPr algn="ctr"/>
            <a:r>
              <a:rPr lang="en-CA" sz="3300">
                <a:solidFill>
                  <a:schemeClr val="bg1"/>
                </a:solidFill>
              </a:rPr>
              <a:t>Amount of time students spent on learning &amp; honing their skills</a:t>
            </a:r>
            <a:endParaRPr lang="en-US" sz="3300">
              <a:solidFill>
                <a:schemeClr val="bg1"/>
              </a:solidFill>
            </a:endParaRPr>
          </a:p>
        </p:txBody>
      </p:sp>
      <p:graphicFrame>
        <p:nvGraphicFramePr>
          <p:cNvPr id="4" name="Content Placeholder 3">
            <a:extLst>
              <a:ext uri="{FF2B5EF4-FFF2-40B4-BE49-F238E27FC236}">
                <a16:creationId xmlns:a16="http://schemas.microsoft.com/office/drawing/2014/main" id="{B4AB62F6-8D98-467E-BB71-DE39EDB47CBF}"/>
              </a:ext>
            </a:extLst>
          </p:cNvPr>
          <p:cNvGraphicFramePr>
            <a:graphicFrameLocks noGrp="1"/>
          </p:cNvGraphicFramePr>
          <p:nvPr>
            <p:ph idx="1"/>
            <p:extLst>
              <p:ext uri="{D42A27DB-BD31-4B8C-83A1-F6EECF244321}">
                <p14:modId xmlns:p14="http://schemas.microsoft.com/office/powerpoint/2010/main" val="3564880162"/>
              </p:ext>
            </p:extLst>
          </p:nvPr>
        </p:nvGraphicFramePr>
        <p:xfrm>
          <a:off x="333375" y="276225"/>
          <a:ext cx="11410949" cy="44003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19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1D6156-74EC-4A5F-8F64-87AF18FE1652}"/>
              </a:ext>
            </a:extLst>
          </p:cNvPr>
          <p:cNvSpPr>
            <a:spLocks noGrp="1"/>
          </p:cNvSpPr>
          <p:nvPr>
            <p:ph type="title"/>
          </p:nvPr>
        </p:nvSpPr>
        <p:spPr>
          <a:xfrm>
            <a:off x="952500" y="247655"/>
            <a:ext cx="6122717" cy="1590664"/>
          </a:xfrm>
        </p:spPr>
        <p:txBody>
          <a:bodyPr>
            <a:normAutofit fontScale="90000"/>
          </a:bodyPr>
          <a:lstStyle/>
          <a:p>
            <a:r>
              <a:rPr lang="en-CA" sz="3700" b="1" dirty="0">
                <a:solidFill>
                  <a:srgbClr val="FFFFFF"/>
                </a:solidFill>
              </a:rPr>
              <a:t>Explanation for Data Viz # 2: Learning Time Management</a:t>
            </a:r>
            <a:endParaRPr lang="en-US" sz="3700" b="1" dirty="0">
              <a:solidFill>
                <a:srgbClr val="FFFFFF"/>
              </a:solidFill>
            </a:endParaRPr>
          </a:p>
        </p:txBody>
      </p:sp>
      <p:cxnSp>
        <p:nvCxnSpPr>
          <p:cNvPr id="12" name="Straight Connector 1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BAEB4F-EA7A-4AAB-9554-0E0BAB2CBEE8}"/>
              </a:ext>
            </a:extLst>
          </p:cNvPr>
          <p:cNvSpPr>
            <a:spLocks noGrp="1"/>
          </p:cNvSpPr>
          <p:nvPr>
            <p:ph idx="1"/>
          </p:nvPr>
        </p:nvSpPr>
        <p:spPr>
          <a:xfrm>
            <a:off x="781050" y="2546224"/>
            <a:ext cx="6294167" cy="3342747"/>
          </a:xfrm>
        </p:spPr>
        <p:txBody>
          <a:bodyPr>
            <a:normAutofit/>
          </a:bodyPr>
          <a:lstStyle/>
          <a:p>
            <a:pPr>
              <a:lnSpc>
                <a:spcPct val="100000"/>
              </a:lnSpc>
            </a:pPr>
            <a:r>
              <a:rPr lang="en-CA" sz="1600" b="1" dirty="0">
                <a:solidFill>
                  <a:srgbClr val="FFFFFF"/>
                </a:solidFill>
              </a:rPr>
              <a:t>The </a:t>
            </a:r>
            <a:r>
              <a:rPr lang="en-CA" sz="1600" b="1" dirty="0" err="1">
                <a:solidFill>
                  <a:srgbClr val="FFFFFF"/>
                </a:solidFill>
              </a:rPr>
              <a:t>dataviz</a:t>
            </a:r>
            <a:r>
              <a:rPr lang="en-CA" sz="1600" b="1" dirty="0">
                <a:solidFill>
                  <a:srgbClr val="FFFFFF"/>
                </a:solidFill>
              </a:rPr>
              <a:t> # 2 is a form of a clustered bar. The visualization yields a specific pattern. This mined result has given us 6 specific academic levels within learning and practice or study habits.</a:t>
            </a:r>
          </a:p>
          <a:p>
            <a:pPr>
              <a:lnSpc>
                <a:spcPct val="100000"/>
              </a:lnSpc>
            </a:pPr>
            <a:endParaRPr lang="en-CA" sz="1600" b="1" dirty="0">
              <a:solidFill>
                <a:srgbClr val="FFFFFF"/>
              </a:solidFill>
            </a:endParaRPr>
          </a:p>
          <a:p>
            <a:pPr>
              <a:lnSpc>
                <a:spcPct val="100000"/>
              </a:lnSpc>
            </a:pPr>
            <a:r>
              <a:rPr lang="en-CA" sz="1600" b="1" dirty="0">
                <a:solidFill>
                  <a:srgbClr val="FFFFFF"/>
                </a:solidFill>
              </a:rPr>
              <a:t>Bachelor’s and Master’s degree holders have topped the entire survey. Bachelor’s yielded 2,039 hours while Master’s holders have yielded 2003 hours. Doctorates have 453 hrs, NDs have 379 hrs, High School Grads have 138 hrs while those with associate degrees or diplomas have clocked 67 hours. </a:t>
            </a:r>
          </a:p>
          <a:p>
            <a:pPr>
              <a:lnSpc>
                <a:spcPct val="100000"/>
              </a:lnSpc>
            </a:pPr>
            <a:r>
              <a:rPr lang="en-CA" sz="1600" b="1" dirty="0">
                <a:solidFill>
                  <a:srgbClr val="FFFFFF"/>
                </a:solidFill>
              </a:rPr>
              <a:t>There appears to be an almost exact ‘mirroring’ of the trends between learning time and practice times. </a:t>
            </a:r>
            <a:endParaRPr lang="en-US" sz="1600" b="1" dirty="0">
              <a:solidFill>
                <a:srgbClr val="FFFFFF"/>
              </a:solidFill>
            </a:endParaRPr>
          </a:p>
        </p:txBody>
      </p:sp>
      <p:pic>
        <p:nvPicPr>
          <p:cNvPr id="5" name="Picture 4" descr="A picture containing logo&#10;&#10;Description automatically generated">
            <a:extLst>
              <a:ext uri="{FF2B5EF4-FFF2-40B4-BE49-F238E27FC236}">
                <a16:creationId xmlns:a16="http://schemas.microsoft.com/office/drawing/2014/main" id="{65B5CDC7-0098-489B-B494-4C90A4A73DB1}"/>
              </a:ext>
            </a:extLst>
          </p:cNvPr>
          <p:cNvPicPr>
            <a:picLocks noChangeAspect="1"/>
          </p:cNvPicPr>
          <p:nvPr/>
        </p:nvPicPr>
        <p:blipFill rotWithShape="1">
          <a:blip r:embed="rId3"/>
          <a:srcRect l="11921" r="14428" b="-1"/>
          <a:stretch/>
        </p:blipFill>
        <p:spPr>
          <a:xfrm>
            <a:off x="7611902" y="10"/>
            <a:ext cx="4580097" cy="6857990"/>
          </a:xfrm>
          <a:prstGeom prst="rect">
            <a:avLst/>
          </a:prstGeom>
        </p:spPr>
      </p:pic>
    </p:spTree>
    <p:extLst>
      <p:ext uri="{BB962C8B-B14F-4D97-AF65-F5344CB8AC3E}">
        <p14:creationId xmlns:p14="http://schemas.microsoft.com/office/powerpoint/2010/main" val="203786495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FD69FDD-BA96-4954-ADAC-DA35030A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2509E-C90A-4279-B43D-75C700162353}"/>
              </a:ext>
            </a:extLst>
          </p:cNvPr>
          <p:cNvSpPr>
            <a:spLocks noGrp="1"/>
          </p:cNvSpPr>
          <p:nvPr>
            <p:ph type="title"/>
          </p:nvPr>
        </p:nvSpPr>
        <p:spPr>
          <a:xfrm>
            <a:off x="1097280" y="4844374"/>
            <a:ext cx="10058400" cy="1188995"/>
          </a:xfrm>
        </p:spPr>
        <p:txBody>
          <a:bodyPr anchor="ctr">
            <a:normAutofit/>
          </a:bodyPr>
          <a:lstStyle/>
          <a:p>
            <a:pPr algn="ctr"/>
            <a:r>
              <a:rPr lang="en-CA" sz="2600" b="1" dirty="0"/>
              <a:t>Differences in Patterns among surveyed students that have the following educations: ND, Master’s and BA</a:t>
            </a:r>
            <a:endParaRPr lang="en-US" sz="2600" b="1" dirty="0"/>
          </a:p>
        </p:txBody>
      </p:sp>
      <p:sp>
        <p:nvSpPr>
          <p:cNvPr id="20" name="Rectangle 19">
            <a:extLst>
              <a:ext uri="{FF2B5EF4-FFF2-40B4-BE49-F238E27FC236}">
                <a16:creationId xmlns:a16="http://schemas.microsoft.com/office/drawing/2014/main" id="{21026ED8-45A7-435A-B4ED-2DDAD6EED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cx1="http://schemas.microsoft.com/office/drawing/2015/9/8/chartex" Requires="cx1">
          <p:graphicFrame>
            <p:nvGraphicFramePr>
              <p:cNvPr id="4" name="Content Placeholder 3">
                <a:extLst>
                  <a:ext uri="{FF2B5EF4-FFF2-40B4-BE49-F238E27FC236}">
                    <a16:creationId xmlns:a16="http://schemas.microsoft.com/office/drawing/2014/main" id="{CFDDFFA3-DF65-464F-98CE-B1C8E9F186C0}"/>
                  </a:ext>
                </a:extLst>
              </p:cNvPr>
              <p:cNvGraphicFramePr>
                <a:graphicFrameLocks noGrp="1"/>
              </p:cNvGraphicFramePr>
              <p:nvPr>
                <p:ph idx="1"/>
                <p:extLst>
                  <p:ext uri="{D42A27DB-BD31-4B8C-83A1-F6EECF244321}">
                    <p14:modId xmlns:p14="http://schemas.microsoft.com/office/powerpoint/2010/main" val="1174608820"/>
                  </p:ext>
                </p:extLst>
              </p:nvPr>
            </p:nvGraphicFramePr>
            <p:xfrm>
              <a:off x="1036319" y="680936"/>
              <a:ext cx="10119362" cy="3765355"/>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4" name="Content Placeholder 3">
                <a:extLst>
                  <a:ext uri="{FF2B5EF4-FFF2-40B4-BE49-F238E27FC236}">
                    <a16:creationId xmlns:a16="http://schemas.microsoft.com/office/drawing/2014/main" id="{CFDDFFA3-DF65-464F-98CE-B1C8E9F186C0}"/>
                  </a:ext>
                </a:extLst>
              </p:cNvPr>
              <p:cNvPicPr>
                <a:picLocks noGrp="1" noRot="1" noChangeAspect="1" noMove="1" noResize="1" noEditPoints="1" noAdjustHandles="1" noChangeArrowheads="1" noChangeShapeType="1"/>
              </p:cNvPicPr>
              <p:nvPr/>
            </p:nvPicPr>
            <p:blipFill>
              <a:blip r:embed="rId4"/>
              <a:stretch>
                <a:fillRect/>
              </a:stretch>
            </p:blipFill>
            <p:spPr>
              <a:xfrm>
                <a:off x="1036319" y="680936"/>
                <a:ext cx="10119362" cy="3765355"/>
              </a:xfrm>
              <a:prstGeom prst="rect">
                <a:avLst/>
              </a:prstGeom>
            </p:spPr>
          </p:pic>
        </mc:Fallback>
      </mc:AlternateContent>
    </p:spTree>
    <p:extLst>
      <p:ext uri="{BB962C8B-B14F-4D97-AF65-F5344CB8AC3E}">
        <p14:creationId xmlns:p14="http://schemas.microsoft.com/office/powerpoint/2010/main" val="351130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5" name="Picture 4" descr="A picture containing logo&#10;&#10;Description automatically generated">
            <a:extLst>
              <a:ext uri="{FF2B5EF4-FFF2-40B4-BE49-F238E27FC236}">
                <a16:creationId xmlns:a16="http://schemas.microsoft.com/office/drawing/2014/main" id="{FB8C3F6A-5FE0-4AAD-AB20-CFEE46FF6902}"/>
              </a:ext>
            </a:extLst>
          </p:cNvPr>
          <p:cNvPicPr>
            <a:picLocks noChangeAspect="1"/>
          </p:cNvPicPr>
          <p:nvPr/>
        </p:nvPicPr>
        <p:blipFill>
          <a:blip r:embed="rId3"/>
          <a:stretch>
            <a:fillRect/>
          </a:stretch>
        </p:blipFill>
        <p:spPr>
          <a:xfrm>
            <a:off x="645764" y="1601647"/>
            <a:ext cx="3294253" cy="3632914"/>
          </a:xfrm>
          <a:prstGeom prst="rect">
            <a:avLst/>
          </a:prstGeom>
        </p:spPr>
      </p:pic>
      <p:sp>
        <p:nvSpPr>
          <p:cNvPr id="25" name="Rectangle 11">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3ECBD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1A5881-F72A-4CED-B19A-BA101E1555D1}"/>
              </a:ext>
            </a:extLst>
          </p:cNvPr>
          <p:cNvSpPr>
            <a:spLocks noGrp="1"/>
          </p:cNvSpPr>
          <p:nvPr>
            <p:ph type="title"/>
          </p:nvPr>
        </p:nvSpPr>
        <p:spPr>
          <a:xfrm>
            <a:off x="5315801" y="516835"/>
            <a:ext cx="5778919" cy="1666501"/>
          </a:xfrm>
        </p:spPr>
        <p:txBody>
          <a:bodyPr>
            <a:normAutofit/>
          </a:bodyPr>
          <a:lstStyle/>
          <a:p>
            <a:r>
              <a:rPr lang="en-CA" sz="3700" b="1">
                <a:solidFill>
                  <a:srgbClr val="FFFFFF"/>
                </a:solidFill>
              </a:rPr>
              <a:t>Explanations for Dataviz #3: Patterns among students</a:t>
            </a:r>
            <a:endParaRPr lang="en-US" sz="3700" b="1">
              <a:solidFill>
                <a:srgbClr val="FFFFFF"/>
              </a:solidFill>
            </a:endParaRPr>
          </a:p>
        </p:txBody>
      </p:sp>
      <p:cxnSp>
        <p:nvCxnSpPr>
          <p:cNvPr id="14" name="Straight Connector 13">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D2555C-BA7F-4865-B493-E4AB828583AF}"/>
              </a:ext>
            </a:extLst>
          </p:cNvPr>
          <p:cNvSpPr>
            <a:spLocks noGrp="1"/>
          </p:cNvSpPr>
          <p:nvPr>
            <p:ph idx="1"/>
          </p:nvPr>
        </p:nvSpPr>
        <p:spPr>
          <a:xfrm>
            <a:off x="5315802" y="2505069"/>
            <a:ext cx="5778919" cy="3383902"/>
          </a:xfrm>
        </p:spPr>
        <p:txBody>
          <a:bodyPr>
            <a:noAutofit/>
          </a:bodyPr>
          <a:lstStyle/>
          <a:p>
            <a:pPr>
              <a:lnSpc>
                <a:spcPct val="100000"/>
              </a:lnSpc>
            </a:pPr>
            <a:r>
              <a:rPr lang="en-CA" sz="1800" b="1" dirty="0">
                <a:solidFill>
                  <a:srgbClr val="FFFFFF"/>
                </a:solidFill>
              </a:rPr>
              <a:t>In the above box plots, I have considered the education levels: Master’s holders, Bachelors and Nanodegree holders. </a:t>
            </a:r>
          </a:p>
          <a:p>
            <a:pPr>
              <a:lnSpc>
                <a:spcPct val="100000"/>
              </a:lnSpc>
            </a:pPr>
            <a:endParaRPr lang="en-CA" sz="1800" b="1" dirty="0">
              <a:solidFill>
                <a:srgbClr val="FFFFFF"/>
              </a:solidFill>
            </a:endParaRPr>
          </a:p>
          <a:p>
            <a:pPr>
              <a:lnSpc>
                <a:spcPct val="100000"/>
              </a:lnSpc>
            </a:pPr>
            <a:r>
              <a:rPr lang="en-CA" sz="1800" b="1" dirty="0">
                <a:solidFill>
                  <a:srgbClr val="FFFFFF"/>
                </a:solidFill>
              </a:rPr>
              <a:t>I have noticed there was symmetry among the 3 education levels. The over-all interquartile range have </a:t>
            </a:r>
            <a:r>
              <a:rPr lang="en-CA" sz="1800" b="1" dirty="0" err="1">
                <a:solidFill>
                  <a:srgbClr val="FFFFFF"/>
                </a:solidFill>
              </a:rPr>
              <a:t>yilded</a:t>
            </a:r>
            <a:r>
              <a:rPr lang="en-CA" sz="1800" b="1" dirty="0">
                <a:solidFill>
                  <a:srgbClr val="FFFFFF"/>
                </a:solidFill>
              </a:rPr>
              <a:t> (4,4,2) , the standard deviations have resulted in ( 2.93,3.08, 2.58). Their ranges are (15,16,7). -&gt; this also includes the outliers. These results could suggest that they do have very similar study patterns.</a:t>
            </a:r>
          </a:p>
          <a:p>
            <a:pPr>
              <a:lnSpc>
                <a:spcPct val="100000"/>
              </a:lnSpc>
            </a:pPr>
            <a:r>
              <a:rPr lang="en-CA" sz="1800" b="1" dirty="0">
                <a:solidFill>
                  <a:srgbClr val="FFFFFF"/>
                </a:solidFill>
              </a:rPr>
              <a:t>Also interesting to note, their means are ( Master’s have 9.58 , Bachelor’s have 9.80 and Nanodegrees have 9.0)</a:t>
            </a:r>
            <a:endParaRPr lang="en-US" sz="1800" b="1" dirty="0">
              <a:solidFill>
                <a:srgbClr val="FFFFFF"/>
              </a:solidFill>
            </a:endParaRPr>
          </a:p>
        </p:txBody>
      </p:sp>
    </p:spTree>
    <p:extLst>
      <p:ext uri="{BB962C8B-B14F-4D97-AF65-F5344CB8AC3E}">
        <p14:creationId xmlns:p14="http://schemas.microsoft.com/office/powerpoint/2010/main" val="67628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83E39-291E-44CB-B117-0E03505F55A4}"/>
              </a:ext>
            </a:extLst>
          </p:cNvPr>
          <p:cNvSpPr>
            <a:spLocks noGrp="1"/>
          </p:cNvSpPr>
          <p:nvPr>
            <p:ph type="title"/>
          </p:nvPr>
        </p:nvSpPr>
        <p:spPr>
          <a:xfrm>
            <a:off x="1097280" y="286603"/>
            <a:ext cx="10058400" cy="1450757"/>
          </a:xfrm>
        </p:spPr>
        <p:txBody>
          <a:bodyPr>
            <a:normAutofit/>
          </a:bodyPr>
          <a:lstStyle/>
          <a:p>
            <a:r>
              <a:rPr lang="en-CA" b="1" dirty="0"/>
              <a:t>The over-all Age Distribution among students </a:t>
            </a:r>
            <a:endParaRPr lang="en-US" b="1" dirty="0"/>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cx1="http://schemas.microsoft.com/office/drawing/2015/9/8/chartex" Requires="cx1">
          <p:graphicFrame>
            <p:nvGraphicFramePr>
              <p:cNvPr id="4" name="Content Placeholder 3">
                <a:extLst>
                  <a:ext uri="{FF2B5EF4-FFF2-40B4-BE49-F238E27FC236}">
                    <a16:creationId xmlns:a16="http://schemas.microsoft.com/office/drawing/2014/main" id="{22E95F6A-6C76-4CB9-951C-07BF65C79CE2}"/>
                  </a:ext>
                </a:extLst>
              </p:cNvPr>
              <p:cNvGraphicFramePr>
                <a:graphicFrameLocks noGrp="1"/>
              </p:cNvGraphicFramePr>
              <p:nvPr>
                <p:ph idx="1"/>
                <p:extLst>
                  <p:ext uri="{D42A27DB-BD31-4B8C-83A1-F6EECF244321}">
                    <p14:modId xmlns:p14="http://schemas.microsoft.com/office/powerpoint/2010/main" val="761118824"/>
                  </p:ext>
                </p:extLst>
              </p:nvPr>
            </p:nvGraphicFramePr>
            <p:xfrm>
              <a:off x="1096963" y="2098515"/>
              <a:ext cx="10058400" cy="378608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4" name="Content Placeholder 3">
                <a:extLst>
                  <a:ext uri="{FF2B5EF4-FFF2-40B4-BE49-F238E27FC236}">
                    <a16:creationId xmlns:a16="http://schemas.microsoft.com/office/drawing/2014/main" id="{22E95F6A-6C76-4CB9-951C-07BF65C79CE2}"/>
                  </a:ext>
                </a:extLst>
              </p:cNvPr>
              <p:cNvPicPr>
                <a:picLocks noGrp="1" noRot="1" noChangeAspect="1" noMove="1" noResize="1" noEditPoints="1" noAdjustHandles="1" noChangeArrowheads="1" noChangeShapeType="1"/>
              </p:cNvPicPr>
              <p:nvPr/>
            </p:nvPicPr>
            <p:blipFill>
              <a:blip r:embed="rId4"/>
              <a:stretch>
                <a:fillRect/>
              </a:stretch>
            </p:blipFill>
            <p:spPr>
              <a:xfrm>
                <a:off x="1096963" y="2098515"/>
                <a:ext cx="10058400" cy="3786080"/>
              </a:xfrm>
              <a:prstGeom prst="rect">
                <a:avLst/>
              </a:prstGeom>
            </p:spPr>
          </p:pic>
        </mc:Fallback>
      </mc:AlternateContent>
      <p:graphicFrame>
        <p:nvGraphicFramePr>
          <p:cNvPr id="5" name="Table 4">
            <a:extLst>
              <a:ext uri="{FF2B5EF4-FFF2-40B4-BE49-F238E27FC236}">
                <a16:creationId xmlns:a16="http://schemas.microsoft.com/office/drawing/2014/main" id="{8E9D857F-279B-4484-BD75-E0DE27693A92}"/>
              </a:ext>
            </a:extLst>
          </p:cNvPr>
          <p:cNvGraphicFramePr>
            <a:graphicFrameLocks noGrp="1"/>
          </p:cNvGraphicFramePr>
          <p:nvPr>
            <p:extLst>
              <p:ext uri="{D42A27DB-BD31-4B8C-83A1-F6EECF244321}">
                <p14:modId xmlns:p14="http://schemas.microsoft.com/office/powerpoint/2010/main" val="2511287904"/>
              </p:ext>
            </p:extLst>
          </p:nvPr>
        </p:nvGraphicFramePr>
        <p:xfrm>
          <a:off x="7093258" y="2565647"/>
          <a:ext cx="2882608" cy="1069092"/>
        </p:xfrm>
        <a:graphic>
          <a:graphicData uri="http://schemas.openxmlformats.org/drawingml/2006/table">
            <a:tbl>
              <a:tblPr>
                <a:tableStyleId>{5C22544A-7EE6-4342-B048-85BDC9FD1C3A}</a:tableStyleId>
              </a:tblPr>
              <a:tblGrid>
                <a:gridCol w="804096">
                  <a:extLst>
                    <a:ext uri="{9D8B030D-6E8A-4147-A177-3AD203B41FA5}">
                      <a16:colId xmlns:a16="http://schemas.microsoft.com/office/drawing/2014/main" val="1048756543"/>
                    </a:ext>
                  </a:extLst>
                </a:gridCol>
                <a:gridCol w="1274416">
                  <a:extLst>
                    <a:ext uri="{9D8B030D-6E8A-4147-A177-3AD203B41FA5}">
                      <a16:colId xmlns:a16="http://schemas.microsoft.com/office/drawing/2014/main" val="3631774597"/>
                    </a:ext>
                  </a:extLst>
                </a:gridCol>
                <a:gridCol w="804096">
                  <a:extLst>
                    <a:ext uri="{9D8B030D-6E8A-4147-A177-3AD203B41FA5}">
                      <a16:colId xmlns:a16="http://schemas.microsoft.com/office/drawing/2014/main" val="187496162"/>
                    </a:ext>
                  </a:extLst>
                </a:gridCol>
              </a:tblGrid>
              <a:tr h="356364">
                <a:tc>
                  <a:txBody>
                    <a:bodyPr/>
                    <a:lstStyle/>
                    <a:p>
                      <a:pPr algn="l" fontAlgn="b"/>
                      <a:r>
                        <a:rPr lang="en-US" sz="800" u="none" strike="noStrike">
                          <a:effectLst/>
                        </a:rPr>
                        <a:t>Mean</a:t>
                      </a:r>
                      <a:endParaRPr lang="en-US" sz="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900" u="none" strike="noStrike">
                          <a:effectLst/>
                        </a:rPr>
                        <a:t>=AVERAGE(A2:A754)</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800" u="none" strike="noStrike">
                          <a:effectLst/>
                        </a:rPr>
                        <a:t>34</a:t>
                      </a:r>
                      <a:endParaRPr lang="en-US" sz="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8473510"/>
                  </a:ext>
                </a:extLst>
              </a:tr>
              <a:tr h="356364">
                <a:tc>
                  <a:txBody>
                    <a:bodyPr/>
                    <a:lstStyle/>
                    <a:p>
                      <a:pPr algn="l" fontAlgn="b"/>
                      <a:r>
                        <a:rPr lang="en-US" sz="800" u="none" strike="noStrike">
                          <a:effectLst/>
                        </a:rPr>
                        <a:t>Mode</a:t>
                      </a:r>
                      <a:endParaRPr lang="en-US" sz="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800" u="none" strike="noStrike">
                          <a:effectLst/>
                        </a:rPr>
                        <a:t>=MODE.SNGL(A2:A754)</a:t>
                      </a:r>
                      <a:endParaRPr lang="en-US" sz="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800" u="none" strike="noStrike">
                          <a:effectLst/>
                        </a:rPr>
                        <a:t>30</a:t>
                      </a:r>
                      <a:endParaRPr lang="en-US" sz="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3045727"/>
                  </a:ext>
                </a:extLst>
              </a:tr>
              <a:tr h="356364">
                <a:tc>
                  <a:txBody>
                    <a:bodyPr/>
                    <a:lstStyle/>
                    <a:p>
                      <a:pPr algn="l" fontAlgn="b"/>
                      <a:r>
                        <a:rPr lang="en-US" sz="800" u="none" strike="noStrike">
                          <a:effectLst/>
                        </a:rPr>
                        <a:t>Median</a:t>
                      </a:r>
                      <a:endParaRPr lang="en-US" sz="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800" u="none" strike="noStrike">
                          <a:effectLst/>
                        </a:rPr>
                        <a:t>=MEDIAN(A2:A754)</a:t>
                      </a:r>
                      <a:endParaRPr lang="en-US" sz="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800" u="none" strike="noStrike" dirty="0">
                          <a:effectLst/>
                        </a:rPr>
                        <a:t>33</a:t>
                      </a:r>
                      <a:endParaRPr lang="en-US" sz="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2569484"/>
                  </a:ext>
                </a:extLst>
              </a:tr>
            </a:tbl>
          </a:graphicData>
        </a:graphic>
      </p:graphicFrame>
    </p:spTree>
    <p:extLst>
      <p:ext uri="{BB962C8B-B14F-4D97-AF65-F5344CB8AC3E}">
        <p14:creationId xmlns:p14="http://schemas.microsoft.com/office/powerpoint/2010/main" val="33868111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www.w3.org/XML/1998/namespace"/>
    <ds:schemaRef ds:uri="http://schemas.microsoft.com/office/2006/metadata/properties"/>
    <ds:schemaRef ds:uri="http://purl.org/dc/dcmitype/"/>
    <ds:schemaRef ds:uri="http://schemas.microsoft.com/office/2006/documentManagement/types"/>
    <ds:schemaRef ds:uri="71af3243-3dd4-4a8d-8c0d-dd76da1f02a5"/>
    <ds:schemaRef ds:uri="http://purl.org/dc/terms/"/>
    <ds:schemaRef ds:uri="http://schemas.openxmlformats.org/package/2006/metadata/core-properties"/>
    <ds:schemaRef ds:uri="http://schemas.microsoft.com/office/infopath/2007/PartnerControls"/>
    <ds:schemaRef ds:uri="16c05727-aa75-4e4a-9b5f-8a80a1165891"/>
    <ds:schemaRef ds:uri="http://purl.org/dc/elements/1.1/"/>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TotalTime>
  <Words>651</Words>
  <Application>Microsoft Office PowerPoint</Application>
  <PresentationFormat>Widescreen</PresentationFormat>
  <Paragraphs>89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Bookman Old Style</vt:lpstr>
      <vt:lpstr>Calibri</vt:lpstr>
      <vt:lpstr>Franklin Gothic Book</vt:lpstr>
      <vt:lpstr>1_RetrospectVTI</vt:lpstr>
      <vt:lpstr>Analyzing Student Data Survey</vt:lpstr>
      <vt:lpstr>This Presentation Main Contains Datavizzes &amp; Their Corresponding Explanations</vt:lpstr>
      <vt:lpstr>Which Nanodegrees were the most enrolled among surveyed students</vt:lpstr>
      <vt:lpstr>Explanation for Data Viz # 1: TOP Nanodegrees</vt:lpstr>
      <vt:lpstr>Amount of time students spent on learning &amp; honing their skills</vt:lpstr>
      <vt:lpstr>Explanation for Data Viz # 2: Learning Time Management</vt:lpstr>
      <vt:lpstr>Differences in Patterns among surveyed students that have the following educations: ND, Master’s and BA</vt:lpstr>
      <vt:lpstr>Explanations for Dataviz #3: Patterns among students</vt:lpstr>
      <vt:lpstr>The over-all Age Distribution among students </vt:lpstr>
      <vt:lpstr>Explanation for Dataviz # 4: Age Distributions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Student Data Survey</dc:title>
  <dc:creator>Frederick Zoreta</dc:creator>
  <cp:lastModifiedBy>Frederick Zoreta</cp:lastModifiedBy>
  <cp:revision>4</cp:revision>
  <dcterms:created xsi:type="dcterms:W3CDTF">2021-01-01T20:11:34Z</dcterms:created>
  <dcterms:modified xsi:type="dcterms:W3CDTF">2021-01-01T20:21:13Z</dcterms:modified>
</cp:coreProperties>
</file>