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7"/>
  </p:notes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ricz\Desktop\UDACITY%20NANODEGREES\Business%20Analytics%20Nanodegree\Project3-SQL-Chinook_DB\Alsu-Turki%20VERSION\Query1_Results.csv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INVOICES per COUNTRY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Query1_Results!$B$1</c:f>
              <c:strCache>
                <c:ptCount val="1"/>
                <c:pt idx="0">
                  <c:v>INVOICES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  <a:sp3d contourW="9525">
              <a:contourClr>
                <a:schemeClr val="accent1">
                  <a:shade val="9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Query1_Results!$A$2:$A$25</c:f>
              <c:strCache>
                <c:ptCount val="24"/>
                <c:pt idx="0">
                  <c:v>USA</c:v>
                </c:pt>
                <c:pt idx="1">
                  <c:v>Canada</c:v>
                </c:pt>
                <c:pt idx="2">
                  <c:v>France</c:v>
                </c:pt>
                <c:pt idx="3">
                  <c:v>Brazil</c:v>
                </c:pt>
                <c:pt idx="4">
                  <c:v>Germany</c:v>
                </c:pt>
                <c:pt idx="5">
                  <c:v>United Kingdom</c:v>
                </c:pt>
                <c:pt idx="6">
                  <c:v>Portugal</c:v>
                </c:pt>
                <c:pt idx="7">
                  <c:v>Czech Republic</c:v>
                </c:pt>
                <c:pt idx="8">
                  <c:v>India</c:v>
                </c:pt>
                <c:pt idx="9">
                  <c:v>Sweden</c:v>
                </c:pt>
                <c:pt idx="10">
                  <c:v>Spain</c:v>
                </c:pt>
                <c:pt idx="11">
                  <c:v>Poland</c:v>
                </c:pt>
                <c:pt idx="12">
                  <c:v>Norway</c:v>
                </c:pt>
                <c:pt idx="13">
                  <c:v>Netherlands</c:v>
                </c:pt>
                <c:pt idx="14">
                  <c:v>Italy</c:v>
                </c:pt>
                <c:pt idx="15">
                  <c:v>Ireland</c:v>
                </c:pt>
                <c:pt idx="16">
                  <c:v>Hungary</c:v>
                </c:pt>
                <c:pt idx="17">
                  <c:v>Finland</c:v>
                </c:pt>
                <c:pt idx="18">
                  <c:v>Denmark</c:v>
                </c:pt>
                <c:pt idx="19">
                  <c:v>Chile</c:v>
                </c:pt>
                <c:pt idx="20">
                  <c:v>Belgium</c:v>
                </c:pt>
                <c:pt idx="21">
                  <c:v>Austria</c:v>
                </c:pt>
                <c:pt idx="22">
                  <c:v>Australia</c:v>
                </c:pt>
                <c:pt idx="23">
                  <c:v>Argentina</c:v>
                </c:pt>
              </c:strCache>
            </c:strRef>
          </c:cat>
          <c:val>
            <c:numRef>
              <c:f>Query1_Results!$B$2:$B$25</c:f>
              <c:numCache>
                <c:formatCode>General</c:formatCode>
                <c:ptCount val="24"/>
                <c:pt idx="0">
                  <c:v>91</c:v>
                </c:pt>
                <c:pt idx="1">
                  <c:v>56</c:v>
                </c:pt>
                <c:pt idx="2">
                  <c:v>35</c:v>
                </c:pt>
                <c:pt idx="3">
                  <c:v>35</c:v>
                </c:pt>
                <c:pt idx="4">
                  <c:v>28</c:v>
                </c:pt>
                <c:pt idx="5">
                  <c:v>21</c:v>
                </c:pt>
                <c:pt idx="6">
                  <c:v>14</c:v>
                </c:pt>
                <c:pt idx="7">
                  <c:v>14</c:v>
                </c:pt>
                <c:pt idx="8">
                  <c:v>13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7</c:v>
                </c:pt>
                <c:pt idx="2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4F-43F0-8CA4-9BB63E2C137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875941600"/>
        <c:axId val="1749810928"/>
        <c:axId val="0"/>
      </c:bar3DChart>
      <c:catAx>
        <c:axId val="1875941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200" b="1" dirty="0"/>
                  <a:t>COUNTRY</a:t>
                </a:r>
                <a:endParaRPr lang="en-US" sz="12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9810928"/>
        <c:crosses val="autoZero"/>
        <c:auto val="1"/>
        <c:lblAlgn val="ctr"/>
        <c:lblOffset val="100"/>
        <c:noMultiLvlLbl val="0"/>
      </c:catAx>
      <c:valAx>
        <c:axId val="174981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 dirty="0"/>
                  <a:t>Invoices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5941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ANNUAL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ubbleChart>
        <c:varyColors val="0"/>
        <c:ser>
          <c:idx val="0"/>
          <c:order val="0"/>
          <c:tx>
            <c:strRef>
              <c:f>QUERY3_Results!$B$1</c:f>
              <c:strCache>
                <c:ptCount val="1"/>
                <c:pt idx="0">
                  <c:v>ANNUAL REVENUE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QUERY3_Results!$A$2:$A$6</c:f>
              <c:numCache>
                <c:formatCode>General</c:formatCode>
                <c:ptCount val="5"/>
                <c:pt idx="0">
                  <c:v>2010</c:v>
                </c:pt>
                <c:pt idx="1">
                  <c:v>2012</c:v>
                </c:pt>
                <c:pt idx="2">
                  <c:v>2011</c:v>
                </c:pt>
                <c:pt idx="3">
                  <c:v>2013</c:v>
                </c:pt>
                <c:pt idx="4">
                  <c:v>2009</c:v>
                </c:pt>
              </c:numCache>
            </c:numRef>
          </c:xVal>
          <c:yVal>
            <c:numRef>
              <c:f>QUERY3_Results!$B$2:$B$6</c:f>
              <c:numCache>
                <c:formatCode>General</c:formatCode>
                <c:ptCount val="5"/>
                <c:pt idx="0">
                  <c:v>481.45</c:v>
                </c:pt>
                <c:pt idx="1">
                  <c:v>477.53</c:v>
                </c:pt>
                <c:pt idx="2">
                  <c:v>469.58</c:v>
                </c:pt>
                <c:pt idx="3">
                  <c:v>450.58</c:v>
                </c:pt>
                <c:pt idx="4">
                  <c:v>449.46</c:v>
                </c:pt>
              </c:numCache>
            </c:numRef>
          </c:yVal>
          <c:bubbleSize>
            <c:numLit>
              <c:formatCode>General</c:formatCode>
              <c:ptCount val="5"/>
              <c:pt idx="0">
                <c:v>1</c:v>
              </c:pt>
              <c:pt idx="1">
                <c:v>1</c:v>
              </c:pt>
              <c:pt idx="2">
                <c:v>1</c:v>
              </c:pt>
              <c:pt idx="3">
                <c:v>1</c:v>
              </c:pt>
              <c:pt idx="4">
                <c:v>1</c:v>
              </c:pt>
            </c:numLit>
          </c:bubbleSize>
          <c:bubble3D val="1"/>
          <c:extLst>
            <c:ext xmlns:c16="http://schemas.microsoft.com/office/drawing/2014/chart" uri="{C3380CC4-5D6E-409C-BE32-E72D297353CC}">
              <c16:uniqueId val="{00000000-882D-45FC-A19E-4F3712EB500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bubbleScale val="100"/>
        <c:showNegBubbles val="0"/>
        <c:axId val="1980425520"/>
        <c:axId val="1874537904"/>
      </c:bubbleChart>
      <c:valAx>
        <c:axId val="19804255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 dirty="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4537904"/>
        <c:crosses val="autoZero"/>
        <c:crossBetween val="midCat"/>
      </c:valAx>
      <c:valAx>
        <c:axId val="1874537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</a:t>
                </a:r>
                <a:r>
                  <a:rPr lang="en-US" b="1" dirty="0"/>
                  <a:t>VENU</a:t>
                </a:r>
                <a:r>
                  <a:rPr lang="en-US" dirty="0"/>
                  <a:t>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04255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ANNUAL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QUERY3_Results!$B$1</c:f>
              <c:strCache>
                <c:ptCount val="1"/>
                <c:pt idx="0">
                  <c:v>ANNUAL REVENUE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numRef>
              <c:f>QUERY3_Results!$A$2:$A$6</c:f>
              <c:numCache>
                <c:formatCode>General</c:formatCode>
                <c:ptCount val="5"/>
                <c:pt idx="0">
                  <c:v>2010</c:v>
                </c:pt>
                <c:pt idx="1">
                  <c:v>2012</c:v>
                </c:pt>
                <c:pt idx="2">
                  <c:v>2011</c:v>
                </c:pt>
                <c:pt idx="3">
                  <c:v>2013</c:v>
                </c:pt>
                <c:pt idx="4">
                  <c:v>2009</c:v>
                </c:pt>
              </c:numCache>
            </c:numRef>
          </c:cat>
          <c:val>
            <c:numRef>
              <c:f>QUERY3_Results!$B$2:$B$6</c:f>
              <c:numCache>
                <c:formatCode>General</c:formatCode>
                <c:ptCount val="5"/>
                <c:pt idx="0">
                  <c:v>481.45</c:v>
                </c:pt>
                <c:pt idx="1">
                  <c:v>477.53</c:v>
                </c:pt>
                <c:pt idx="2">
                  <c:v>469.58</c:v>
                </c:pt>
                <c:pt idx="3">
                  <c:v>450.58</c:v>
                </c:pt>
                <c:pt idx="4">
                  <c:v>449.46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C8-4750-A6C2-1BF258D69E4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55"/>
        <c:overlap val="-70"/>
        <c:axId val="1950390368"/>
        <c:axId val="1874540816"/>
      </c:barChart>
      <c:catAx>
        <c:axId val="19503903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4540816"/>
        <c:crosses val="autoZero"/>
        <c:auto val="1"/>
        <c:lblAlgn val="ctr"/>
        <c:lblOffset val="100"/>
        <c:noMultiLvlLbl val="0"/>
      </c:catAx>
      <c:valAx>
        <c:axId val="187454081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REVENUE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0390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REVENUE/ EARNINGS  per  ARTISTS &amp; Video Records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Query4_Results!$B$1</c:f>
              <c:strCache>
                <c:ptCount val="1"/>
                <c:pt idx="0">
                  <c:v>REVENUE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0000"/>
                    <a:lumMod val="110000"/>
                  </a:schemeClr>
                </a:gs>
                <a:gs pos="100000">
                  <a:schemeClr val="accent1">
                    <a:tint val="88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  <a:sp3d contourW="9525">
              <a:contourClr>
                <a:schemeClr val="accent1">
                  <a:shade val="9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Query4_Results!$A$2:$A$11</c:f>
              <c:strCache>
                <c:ptCount val="10"/>
                <c:pt idx="0">
                  <c:v>Iron Maiden</c:v>
                </c:pt>
                <c:pt idx="1">
                  <c:v>U2</c:v>
                </c:pt>
                <c:pt idx="2">
                  <c:v>Metallica</c:v>
                </c:pt>
                <c:pt idx="3">
                  <c:v>Led Zeppelin</c:v>
                </c:pt>
                <c:pt idx="4">
                  <c:v>Lost</c:v>
                </c:pt>
                <c:pt idx="5">
                  <c:v>The Office</c:v>
                </c:pt>
                <c:pt idx="6">
                  <c:v>Os Paralamas Do Sucesso</c:v>
                </c:pt>
                <c:pt idx="7">
                  <c:v>Deep Purple</c:v>
                </c:pt>
                <c:pt idx="8">
                  <c:v>Faith No More</c:v>
                </c:pt>
                <c:pt idx="9">
                  <c:v>Eric Clapton</c:v>
                </c:pt>
              </c:strCache>
            </c:strRef>
          </c:cat>
          <c:val>
            <c:numRef>
              <c:f>Query4_Results!$B$2:$B$11</c:f>
              <c:numCache>
                <c:formatCode>General</c:formatCode>
                <c:ptCount val="10"/>
                <c:pt idx="0">
                  <c:v>138.6</c:v>
                </c:pt>
                <c:pt idx="1">
                  <c:v>105.93</c:v>
                </c:pt>
                <c:pt idx="2">
                  <c:v>90.09</c:v>
                </c:pt>
                <c:pt idx="3">
                  <c:v>86.13</c:v>
                </c:pt>
                <c:pt idx="4">
                  <c:v>81.59</c:v>
                </c:pt>
                <c:pt idx="5">
                  <c:v>49.75</c:v>
                </c:pt>
                <c:pt idx="6">
                  <c:v>44.55</c:v>
                </c:pt>
                <c:pt idx="7">
                  <c:v>43.56</c:v>
                </c:pt>
                <c:pt idx="8">
                  <c:v>41.58</c:v>
                </c:pt>
                <c:pt idx="9">
                  <c:v>39.6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AF-440D-83CA-DA35FDD1061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063921328"/>
        <c:axId val="991650640"/>
        <c:axId val="0"/>
      </c:bar3DChart>
      <c:catAx>
        <c:axId val="106392132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ARTIST</a:t>
                </a:r>
              </a:p>
            </c:rich>
          </c:tx>
          <c:layout>
            <c:manualLayout>
              <c:xMode val="edge"/>
              <c:yMode val="edge"/>
              <c:x val="3.0661517276183194E-2"/>
              <c:y val="0.42868196197507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1650640"/>
        <c:crosses val="autoZero"/>
        <c:auto val="1"/>
        <c:lblAlgn val="ctr"/>
        <c:lblOffset val="100"/>
        <c:noMultiLvlLbl val="0"/>
      </c:catAx>
      <c:valAx>
        <c:axId val="991650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b="1" dirty="0"/>
                  <a:t>REVENUE / EARNINGS</a:t>
                </a:r>
                <a:endParaRPr 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3921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REVENUE/ EARNINGS per ARTISTS &amp; Video records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Query4_Results!$B$1</c:f>
              <c:strCache>
                <c:ptCount val="1"/>
                <c:pt idx="0">
                  <c:v>REVENUE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645-4516-9C9C-7C30ECEC2CD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645-4516-9C9C-7C30ECEC2CD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645-4516-9C9C-7C30ECEC2CD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645-4516-9C9C-7C30ECEC2CD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645-4516-9C9C-7C30ECEC2CD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1645-4516-9C9C-7C30ECEC2CD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1645-4516-9C9C-7C30ECEC2CD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1645-4516-9C9C-7C30ECEC2CD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1645-4516-9C9C-7C30ECEC2CD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1645-4516-9C9C-7C30ECEC2CDD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1645-4516-9C9C-7C30ECEC2CDD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1645-4516-9C9C-7C30ECEC2CDD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1645-4516-9C9C-7C30ECEC2CDD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1645-4516-9C9C-7C30ECEC2CDD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1645-4516-9C9C-7C30ECEC2CDD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1645-4516-9C9C-7C30ECEC2CDD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1645-4516-9C9C-7C30ECEC2CDD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F-1645-4516-9C9C-7C30ECEC2CDD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1-1645-4516-9C9C-7C30ECEC2CDD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3-1645-4516-9C9C-7C30ECEC2CDD}"/>
                </c:ext>
              </c:extLst>
            </c:dLbl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Query4_Results!$A$2:$A$11</c:f>
              <c:strCache>
                <c:ptCount val="10"/>
                <c:pt idx="0">
                  <c:v>Iron Maiden</c:v>
                </c:pt>
                <c:pt idx="1">
                  <c:v>U2</c:v>
                </c:pt>
                <c:pt idx="2">
                  <c:v>Metallica</c:v>
                </c:pt>
                <c:pt idx="3">
                  <c:v>Led Zeppelin</c:v>
                </c:pt>
                <c:pt idx="4">
                  <c:v>Lost</c:v>
                </c:pt>
                <c:pt idx="5">
                  <c:v>The Office</c:v>
                </c:pt>
                <c:pt idx="6">
                  <c:v>Os Paralamas Do Sucesso</c:v>
                </c:pt>
                <c:pt idx="7">
                  <c:v>Deep Purple</c:v>
                </c:pt>
                <c:pt idx="8">
                  <c:v>Faith No More</c:v>
                </c:pt>
                <c:pt idx="9">
                  <c:v>Eric Clapton</c:v>
                </c:pt>
              </c:strCache>
            </c:strRef>
          </c:cat>
          <c:val>
            <c:numRef>
              <c:f>Query4_Results!$B$2:$B$11</c:f>
              <c:numCache>
                <c:formatCode>General</c:formatCode>
                <c:ptCount val="10"/>
                <c:pt idx="0">
                  <c:v>138.6</c:v>
                </c:pt>
                <c:pt idx="1">
                  <c:v>105.93</c:v>
                </c:pt>
                <c:pt idx="2">
                  <c:v>90.09</c:v>
                </c:pt>
                <c:pt idx="3">
                  <c:v>86.13</c:v>
                </c:pt>
                <c:pt idx="4">
                  <c:v>81.59</c:v>
                </c:pt>
                <c:pt idx="5">
                  <c:v>49.75</c:v>
                </c:pt>
                <c:pt idx="6">
                  <c:v>44.55</c:v>
                </c:pt>
                <c:pt idx="7">
                  <c:v>43.56</c:v>
                </c:pt>
                <c:pt idx="8">
                  <c:v>41.58</c:v>
                </c:pt>
                <c:pt idx="9">
                  <c:v>39.6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1645-4516-9C9C-7C30ECEC2CDD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 per GENRE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Query2_Results!$B$1</c:f>
              <c:strCache>
                <c:ptCount val="1"/>
                <c:pt idx="0">
                  <c:v>REVENUE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0000"/>
                    <a:lumMod val="110000"/>
                  </a:schemeClr>
                </a:gs>
                <a:gs pos="100000">
                  <a:schemeClr val="accent1">
                    <a:tint val="88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  <a:sp3d contourW="9525">
              <a:contourClr>
                <a:schemeClr val="accent1">
                  <a:shade val="9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Query2_Results!$A$2:$A$11</c:f>
              <c:strCache>
                <c:ptCount val="10"/>
                <c:pt idx="0">
                  <c:v>Rock</c:v>
                </c:pt>
                <c:pt idx="1">
                  <c:v>Latin</c:v>
                </c:pt>
                <c:pt idx="2">
                  <c:v>Metal</c:v>
                </c:pt>
                <c:pt idx="3">
                  <c:v>Alternative &amp; Punk</c:v>
                </c:pt>
                <c:pt idx="4">
                  <c:v>TV Shows</c:v>
                </c:pt>
                <c:pt idx="5">
                  <c:v>Jazz</c:v>
                </c:pt>
                <c:pt idx="6">
                  <c:v>Blues</c:v>
                </c:pt>
                <c:pt idx="7">
                  <c:v>Drama</c:v>
                </c:pt>
                <c:pt idx="8">
                  <c:v>R&amp;B/Soul</c:v>
                </c:pt>
                <c:pt idx="9">
                  <c:v>Classical</c:v>
                </c:pt>
              </c:strCache>
            </c:strRef>
          </c:cat>
          <c:val>
            <c:numRef>
              <c:f>Query2_Results!$B$2:$B$11</c:f>
              <c:numCache>
                <c:formatCode>General</c:formatCode>
                <c:ptCount val="10"/>
                <c:pt idx="0">
                  <c:v>826.65</c:v>
                </c:pt>
                <c:pt idx="1">
                  <c:v>382.14</c:v>
                </c:pt>
                <c:pt idx="2">
                  <c:v>261.36</c:v>
                </c:pt>
                <c:pt idx="3">
                  <c:v>241.56</c:v>
                </c:pt>
                <c:pt idx="4">
                  <c:v>93.53</c:v>
                </c:pt>
                <c:pt idx="5">
                  <c:v>79.2</c:v>
                </c:pt>
                <c:pt idx="6">
                  <c:v>60.39</c:v>
                </c:pt>
                <c:pt idx="7">
                  <c:v>57.71</c:v>
                </c:pt>
                <c:pt idx="8">
                  <c:v>40.590000000000003</c:v>
                </c:pt>
                <c:pt idx="9">
                  <c:v>40.590000000000003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DC-4662-B17D-90F666858FA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778174447"/>
        <c:axId val="711089663"/>
        <c:axId val="0"/>
      </c:bar3DChart>
      <c:catAx>
        <c:axId val="7781744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GENRE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1089663"/>
        <c:crosses val="autoZero"/>
        <c:auto val="1"/>
        <c:lblAlgn val="ctr"/>
        <c:lblOffset val="100"/>
        <c:noMultiLvlLbl val="0"/>
      </c:catAx>
      <c:valAx>
        <c:axId val="711089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REVENUE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8174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REVENUE per GENRE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Query2_Results!$B$1</c:f>
              <c:strCache>
                <c:ptCount val="1"/>
                <c:pt idx="0">
                  <c:v>REVENUE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34CD-4E56-B6BF-1F101DEFD7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34CD-4E56-B6BF-1F101DEFD7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34CD-4E56-B6BF-1F101DEFD7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34CD-4E56-B6BF-1F101DEFD7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34CD-4E56-B6BF-1F101DEFD7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34CD-4E56-B6BF-1F101DEFD7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D-34CD-4E56-B6BF-1F101DEFD7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F-34CD-4E56-B6BF-1F101DEFD7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1-34CD-4E56-B6BF-1F101DEFD7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3-34CD-4E56-B6BF-1F101DEFD7C1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Query2_Results!$A$2:$A$11</c:f>
              <c:strCache>
                <c:ptCount val="10"/>
                <c:pt idx="0">
                  <c:v>Rock</c:v>
                </c:pt>
                <c:pt idx="1">
                  <c:v>Latin</c:v>
                </c:pt>
                <c:pt idx="2">
                  <c:v>Metal</c:v>
                </c:pt>
                <c:pt idx="3">
                  <c:v>Alternative &amp; Punk</c:v>
                </c:pt>
                <c:pt idx="4">
                  <c:v>TV Shows</c:v>
                </c:pt>
                <c:pt idx="5">
                  <c:v>Jazz</c:v>
                </c:pt>
                <c:pt idx="6">
                  <c:v>Blues</c:v>
                </c:pt>
                <c:pt idx="7">
                  <c:v>Drama</c:v>
                </c:pt>
                <c:pt idx="8">
                  <c:v>R&amp;B/Soul</c:v>
                </c:pt>
                <c:pt idx="9">
                  <c:v>Classical</c:v>
                </c:pt>
              </c:strCache>
            </c:strRef>
          </c:cat>
          <c:val>
            <c:numRef>
              <c:f>Query2_Results!$B$2:$B$11</c:f>
              <c:numCache>
                <c:formatCode>General</c:formatCode>
                <c:ptCount val="10"/>
                <c:pt idx="0">
                  <c:v>826.65</c:v>
                </c:pt>
                <c:pt idx="1">
                  <c:v>382.14</c:v>
                </c:pt>
                <c:pt idx="2">
                  <c:v>261.36</c:v>
                </c:pt>
                <c:pt idx="3">
                  <c:v>241.56</c:v>
                </c:pt>
                <c:pt idx="4">
                  <c:v>93.53</c:v>
                </c:pt>
                <c:pt idx="5">
                  <c:v>79.2</c:v>
                </c:pt>
                <c:pt idx="6">
                  <c:v>60.39</c:v>
                </c:pt>
                <c:pt idx="7">
                  <c:v>57.71</c:v>
                </c:pt>
                <c:pt idx="8">
                  <c:v>40.590000000000003</c:v>
                </c:pt>
                <c:pt idx="9">
                  <c:v>40.590000000000003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34CD-4E56-B6BF-1F101DEFD7C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8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/>
            <a:t>Invoices Per nation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dirty="0"/>
            <a:t>Annual revenue 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en-US" dirty="0"/>
            <a:t>Top revenue artists</a:t>
          </a:r>
          <a:br>
            <a:rPr lang="en-US" dirty="0"/>
          </a:br>
          <a:br>
            <a:rPr lang="en-US" dirty="0"/>
          </a:br>
          <a:r>
            <a:rPr lang="en-US" dirty="0"/>
            <a:t>**04 TOP 10 GENRE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 custLinFactNeighborX="9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Invoices Per nation</a:t>
          </a:r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Annual revenue </a:t>
          </a: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7193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Top revenue artists</a:t>
          </a:r>
          <a:br>
            <a:rPr lang="en-US" sz="2600" kern="1200" dirty="0"/>
          </a:br>
          <a:br>
            <a:rPr lang="en-US" sz="2600" kern="1200" dirty="0"/>
          </a:br>
          <a:r>
            <a:rPr lang="en-US" sz="2600" kern="1200" dirty="0"/>
            <a:t>**04 TOP 10 GENRE</a:t>
          </a:r>
        </a:p>
      </dsp:txBody>
      <dsp:txXfrm>
        <a:off x="7077193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0.34049</cdr:x>
      <cdr:y>0.94485</cdr:y>
    </cdr:from>
    <cdr:to>
      <cdr:x>0.69018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3580ADD-D09D-41A9-A90B-350E7C2A93C1}"/>
            </a:ext>
          </a:extLst>
        </cdr:cNvPr>
        <cdr:cNvSpPr txBox="1"/>
      </cdr:nvSpPr>
      <cdr:spPr>
        <a:xfrm xmlns:a="http://schemas.openxmlformats.org/drawingml/2006/main">
          <a:off x="1970840" y="4563123"/>
          <a:ext cx="2024109" cy="2663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064BC-70B6-47F5-A9D5-DBEF8CA68ED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CC3E8-04CD-4212-8D10-374E64D7D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33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CC3E8-04CD-4212-8D10-374E64D7DD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28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CC3E8-04CD-4212-8D10-374E64D7DD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51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CC3E8-04CD-4212-8D10-374E64D7DD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30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CC3E8-04CD-4212-8D10-374E64D7DD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28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CC3E8-04CD-4212-8D10-374E64D7DD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93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CC3E8-04CD-4212-8D10-374E64D7DD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18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CC3E8-04CD-4212-8D10-374E64D7DD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40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CC3E8-04CD-4212-8D10-374E64D7DD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42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CC3E8-04CD-4212-8D10-374E64D7DD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07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CC3E8-04CD-4212-8D10-374E64D7DD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34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CC3E8-04CD-4212-8D10-374E64D7DD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64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CC3E8-04CD-4212-8D10-374E64D7DD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71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CC3E8-04CD-4212-8D10-374E64D7DD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80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CC3E8-04CD-4212-8D10-374E64D7DD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28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CC3E8-04CD-4212-8D10-374E64D7DD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35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CA" sz="7200" dirty="0"/>
              <a:t>Q</a:t>
            </a:r>
            <a:r>
              <a:rPr lang="en-US" sz="7200" dirty="0" err="1"/>
              <a:t>uerying</a:t>
            </a:r>
            <a:r>
              <a:rPr lang="en-US" sz="7200" dirty="0"/>
              <a:t> The Chinook Music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CA" sz="2800" dirty="0"/>
              <a:t>B</a:t>
            </a:r>
            <a:r>
              <a:rPr lang="en-US" sz="2800" dirty="0"/>
              <a:t>y Frederick Zoreta</a:t>
            </a:r>
          </a:p>
          <a:p>
            <a:r>
              <a:rPr lang="en-US" sz="2800" dirty="0"/>
              <a:t>A Simple Insight Using Simple Tools: Excel &amp; SQLite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D1805-EC16-4AC5-A912-1374DBC41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86432"/>
            <a:ext cx="10353762" cy="880370"/>
          </a:xfrm>
        </p:spPr>
        <p:txBody>
          <a:bodyPr>
            <a:normAutofit/>
          </a:bodyPr>
          <a:lstStyle/>
          <a:p>
            <a:r>
              <a:rPr lang="en-CA" sz="3600" b="1" dirty="0"/>
              <a:t>Explaining Table 4: Top 10 Genres 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D7613-7D2E-49E4-8E4C-6A37E79B3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83" y="923278"/>
            <a:ext cx="10743774" cy="5628442"/>
          </a:xfrm>
        </p:spPr>
        <p:txBody>
          <a:bodyPr>
            <a:normAutofit fontScale="92500" lnSpcReduction="20000"/>
          </a:bodyPr>
          <a:lstStyle/>
          <a:p>
            <a:r>
              <a:rPr lang="en-CA" sz="2000" i="1" dirty="0"/>
              <a:t>Both the bar chart and the pie chart would easily state that the highest paid were the ‘ROCKERS’.  (Thank heavens it wasn’t rap. I do love MC Hammer &amp; Vanilla Ice though. And I really think Eminem &amp; Nelly were cool). </a:t>
            </a:r>
            <a:r>
              <a:rPr lang="en-US" sz="2000" i="1" dirty="0"/>
              <a:t>Ok, getting serious now, rock genre has the highest revenue with 826.65 . It is quite interesting to note that Latin music (I do dance salsa and bachata so I love Latin) is 2</a:t>
            </a:r>
            <a:r>
              <a:rPr lang="en-US" sz="2000" i="1" baseline="30000" dirty="0"/>
              <a:t>nd</a:t>
            </a:r>
            <a:r>
              <a:rPr lang="en-US" sz="2000" i="1" dirty="0"/>
              <a:t>, but is very far with only 382.14. Both R&amp;B Soul and Classical music were tied at the bottom with 40.59</a:t>
            </a:r>
          </a:p>
          <a:p>
            <a:r>
              <a:rPr lang="en-US" sz="2000" i="1" dirty="0"/>
              <a:t>These insights were derived using the S.Q.L. query below:</a:t>
            </a:r>
          </a:p>
          <a:p>
            <a:r>
              <a:rPr lang="en-CA" sz="2200" b="1" dirty="0"/>
              <a:t>select </a:t>
            </a:r>
            <a:r>
              <a:rPr lang="en-CA" sz="2200" b="1" dirty="0" err="1"/>
              <a:t>Genre.Name</a:t>
            </a:r>
            <a:r>
              <a:rPr lang="en-CA" sz="2200" b="1" dirty="0"/>
              <a:t> as Genre, sum(</a:t>
            </a:r>
            <a:r>
              <a:rPr lang="en-CA" sz="2200" b="1" dirty="0" err="1"/>
              <a:t>InvoiceLine.UnitPrice</a:t>
            </a:r>
            <a:r>
              <a:rPr lang="en-CA" sz="2200" b="1" dirty="0"/>
              <a:t>) as Revenue</a:t>
            </a:r>
          </a:p>
          <a:p>
            <a:r>
              <a:rPr lang="en-CA" sz="2200" b="1" dirty="0"/>
              <a:t>FROM Genre</a:t>
            </a:r>
          </a:p>
          <a:p>
            <a:r>
              <a:rPr lang="en-CA" sz="2200" b="1" dirty="0"/>
              <a:t>JOIN Track</a:t>
            </a:r>
          </a:p>
          <a:p>
            <a:r>
              <a:rPr lang="en-CA" sz="2200" b="1" dirty="0"/>
              <a:t>ON </a:t>
            </a:r>
            <a:r>
              <a:rPr lang="en-CA" sz="2200" b="1" dirty="0" err="1"/>
              <a:t>Track.GenreId</a:t>
            </a:r>
            <a:r>
              <a:rPr lang="en-CA" sz="2200" b="1" dirty="0"/>
              <a:t> = </a:t>
            </a:r>
            <a:r>
              <a:rPr lang="en-CA" sz="2200" b="1" dirty="0" err="1"/>
              <a:t>Genre.GenreId</a:t>
            </a:r>
            <a:endParaRPr lang="en-CA" sz="2200" b="1" dirty="0"/>
          </a:p>
          <a:p>
            <a:r>
              <a:rPr lang="en-CA" sz="2200" b="1" dirty="0"/>
              <a:t>join </a:t>
            </a:r>
            <a:r>
              <a:rPr lang="en-CA" sz="2200" b="1" dirty="0" err="1"/>
              <a:t>InvoiceLine</a:t>
            </a:r>
            <a:endParaRPr lang="en-CA" sz="2200" b="1" dirty="0"/>
          </a:p>
          <a:p>
            <a:r>
              <a:rPr lang="en-CA" sz="2200" b="1" dirty="0"/>
              <a:t>ON </a:t>
            </a:r>
            <a:r>
              <a:rPr lang="en-CA" sz="2200" b="1" dirty="0" err="1"/>
              <a:t>InvoiceLine.TrackId</a:t>
            </a:r>
            <a:r>
              <a:rPr lang="en-CA" sz="2200" b="1" dirty="0"/>
              <a:t> = </a:t>
            </a:r>
            <a:r>
              <a:rPr lang="en-CA" sz="2200" b="1" dirty="0" err="1"/>
              <a:t>Track.TrackId</a:t>
            </a:r>
            <a:endParaRPr lang="en-CA" sz="2200" b="1" dirty="0"/>
          </a:p>
          <a:p>
            <a:r>
              <a:rPr lang="en-CA" sz="2200" b="1" dirty="0"/>
              <a:t>group by </a:t>
            </a:r>
            <a:r>
              <a:rPr lang="en-CA" sz="2200" b="1" dirty="0" err="1"/>
              <a:t>Genre.Name</a:t>
            </a:r>
            <a:endParaRPr lang="en-CA" sz="2200" b="1" dirty="0"/>
          </a:p>
          <a:p>
            <a:r>
              <a:rPr lang="en-CA" sz="2200" b="1" dirty="0"/>
              <a:t>order by Revenue desc</a:t>
            </a:r>
          </a:p>
          <a:p>
            <a:r>
              <a:rPr lang="en-CA" sz="2200" b="1" dirty="0"/>
              <a:t>limit 10;</a:t>
            </a:r>
          </a:p>
        </p:txBody>
      </p:sp>
    </p:spTree>
    <p:extLst>
      <p:ext uri="{BB962C8B-B14F-4D97-AF65-F5344CB8AC3E}">
        <p14:creationId xmlns:p14="http://schemas.microsoft.com/office/powerpoint/2010/main" val="3659505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FB87-7595-45E7-A707-524AB44FB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13064"/>
            <a:ext cx="10353762" cy="932155"/>
          </a:xfrm>
        </p:spPr>
        <p:txBody>
          <a:bodyPr>
            <a:normAutofit/>
          </a:bodyPr>
          <a:lstStyle/>
          <a:p>
            <a:r>
              <a:rPr lang="en-CA" sz="2800" b="1" dirty="0"/>
              <a:t>&lt;   Over-All Summary: From CSV to SQL to CSV to DataViz   &gt;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7C9DC-8038-4CB6-810F-3E064A981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It is quite interesting to note that structured numerical data usually comes in the form of .</a:t>
            </a:r>
            <a:r>
              <a:rPr lang="en-CA" dirty="0" err="1"/>
              <a:t>xls</a:t>
            </a:r>
            <a:r>
              <a:rPr lang="en-CA" dirty="0"/>
              <a:t> and/or .csv. We then import it to either a SQL or NoSQL ( approximately 92% of the time its SQL). From SQL, we do analyze with either complex or simple SQL statements, then we download again as CSV.</a:t>
            </a:r>
          </a:p>
          <a:p>
            <a:r>
              <a:rPr lang="en-CA" dirty="0"/>
              <a:t>Afterwards we either visualize them straight via excel/google sheets or we can go further and use Tableau, Power BI, Google Data Studio, Sisense or Flourish Studio.</a:t>
            </a:r>
          </a:p>
          <a:p>
            <a:endParaRPr lang="en-CA" dirty="0"/>
          </a:p>
          <a:p>
            <a:r>
              <a:rPr lang="en-CA" dirty="0"/>
              <a:t>That’s all for now.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531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D81A-D43B-4BFA-B3D8-64AA6BEC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01842"/>
            <a:ext cx="10353762" cy="764960"/>
          </a:xfrm>
        </p:spPr>
        <p:txBody>
          <a:bodyPr/>
          <a:lstStyle/>
          <a:p>
            <a:r>
              <a:rPr lang="en-CA" b="1" u="sng" dirty="0"/>
              <a:t>APPENDIX – SQL Scripts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3BC95-3DE6-492E-A1AA-BFE6841E2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00326"/>
            <a:ext cx="10353762" cy="4438835"/>
          </a:xfrm>
        </p:spPr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Customer.Country</a:t>
            </a:r>
            <a:r>
              <a:rPr lang="en-US" dirty="0"/>
              <a:t>, COUNT(</a:t>
            </a:r>
            <a:r>
              <a:rPr lang="en-US" dirty="0" err="1"/>
              <a:t>Invoice.InvoiceId</a:t>
            </a:r>
            <a:r>
              <a:rPr lang="en-US" dirty="0"/>
              <a:t>) AS </a:t>
            </a:r>
            <a:r>
              <a:rPr lang="en-US" dirty="0" err="1"/>
              <a:t>Number_Of_Invoice</a:t>
            </a:r>
            <a:endParaRPr lang="en-US" dirty="0"/>
          </a:p>
          <a:p>
            <a:r>
              <a:rPr lang="en-US" dirty="0"/>
              <a:t>FROM Invoice</a:t>
            </a:r>
          </a:p>
          <a:p>
            <a:r>
              <a:rPr lang="en-US" dirty="0"/>
              <a:t>JOIN Customer ON </a:t>
            </a:r>
            <a:r>
              <a:rPr lang="en-US" dirty="0" err="1"/>
              <a:t>Invoice.CustomerID</a:t>
            </a:r>
            <a:r>
              <a:rPr lang="en-US" dirty="0"/>
              <a:t> = </a:t>
            </a:r>
            <a:r>
              <a:rPr lang="en-US" dirty="0" err="1"/>
              <a:t>Customer.CustomerID</a:t>
            </a:r>
            <a:endParaRPr lang="en-US" dirty="0"/>
          </a:p>
          <a:p>
            <a:r>
              <a:rPr lang="en-US" dirty="0"/>
              <a:t>GROUP BY Country</a:t>
            </a:r>
          </a:p>
          <a:p>
            <a:r>
              <a:rPr lang="en-US" dirty="0"/>
              <a:t>order BY </a:t>
            </a:r>
            <a:r>
              <a:rPr lang="en-US" dirty="0" err="1"/>
              <a:t>Number_Of_Invoice</a:t>
            </a:r>
            <a:r>
              <a:rPr lang="en-US" dirty="0"/>
              <a:t> DESC;</a:t>
            </a:r>
          </a:p>
          <a:p>
            <a:endParaRPr lang="en-US" dirty="0"/>
          </a:p>
          <a:p>
            <a:r>
              <a:rPr lang="en-US" sz="3200" b="1" u="sng" dirty="0"/>
              <a:t>**The Number Of Invoices Per Country</a:t>
            </a:r>
          </a:p>
        </p:txBody>
      </p:sp>
    </p:spTree>
    <p:extLst>
      <p:ext uri="{BB962C8B-B14F-4D97-AF65-F5344CB8AC3E}">
        <p14:creationId xmlns:p14="http://schemas.microsoft.com/office/powerpoint/2010/main" val="1361506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FFA40-2E93-43DD-A6DD-07E350A7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TOP 10 Genres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B75EFC-E181-4C65-A437-D04EA7894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select </a:t>
            </a:r>
            <a:r>
              <a:rPr lang="en-US" dirty="0" err="1"/>
              <a:t>Genre.Name</a:t>
            </a:r>
            <a:r>
              <a:rPr lang="en-US" dirty="0"/>
              <a:t> as Genre, sum(</a:t>
            </a:r>
            <a:r>
              <a:rPr lang="en-US" dirty="0" err="1"/>
              <a:t>InvoiceLine.UnitPrice</a:t>
            </a:r>
            <a:r>
              <a:rPr lang="en-US" dirty="0"/>
              <a:t>) as Revenue</a:t>
            </a:r>
          </a:p>
          <a:p>
            <a:r>
              <a:rPr lang="en-US" dirty="0"/>
              <a:t>FROM Genre</a:t>
            </a:r>
          </a:p>
          <a:p>
            <a:r>
              <a:rPr lang="en-US" dirty="0"/>
              <a:t>JOIN Track</a:t>
            </a:r>
          </a:p>
          <a:p>
            <a:r>
              <a:rPr lang="en-US" dirty="0"/>
              <a:t>ON </a:t>
            </a:r>
            <a:r>
              <a:rPr lang="en-US" dirty="0" err="1"/>
              <a:t>Track.GenreId</a:t>
            </a:r>
            <a:r>
              <a:rPr lang="en-US" dirty="0"/>
              <a:t> = </a:t>
            </a:r>
            <a:r>
              <a:rPr lang="en-US" dirty="0" err="1"/>
              <a:t>Genre.GenreId</a:t>
            </a:r>
            <a:endParaRPr lang="en-US" dirty="0"/>
          </a:p>
          <a:p>
            <a:r>
              <a:rPr lang="en-US" dirty="0"/>
              <a:t>join </a:t>
            </a:r>
            <a:r>
              <a:rPr lang="en-US" dirty="0" err="1"/>
              <a:t>InvoiceLine</a:t>
            </a:r>
            <a:endParaRPr lang="en-US" dirty="0"/>
          </a:p>
          <a:p>
            <a:r>
              <a:rPr lang="en-US" dirty="0"/>
              <a:t>ON </a:t>
            </a:r>
            <a:r>
              <a:rPr lang="en-US" dirty="0" err="1"/>
              <a:t>InvoiceLine.TrackId</a:t>
            </a:r>
            <a:r>
              <a:rPr lang="en-US" dirty="0"/>
              <a:t> = </a:t>
            </a:r>
            <a:r>
              <a:rPr lang="en-US" dirty="0" err="1"/>
              <a:t>Track.TrackId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Genre.Name</a:t>
            </a:r>
            <a:endParaRPr lang="en-US" dirty="0"/>
          </a:p>
          <a:p>
            <a:r>
              <a:rPr lang="en-US" dirty="0"/>
              <a:t>order by Revenue desc</a:t>
            </a:r>
          </a:p>
          <a:p>
            <a:r>
              <a:rPr lang="en-US" dirty="0"/>
              <a:t>limit 10;</a:t>
            </a:r>
          </a:p>
        </p:txBody>
      </p:sp>
    </p:spTree>
    <p:extLst>
      <p:ext uri="{BB962C8B-B14F-4D97-AF65-F5344CB8AC3E}">
        <p14:creationId xmlns:p14="http://schemas.microsoft.com/office/powerpoint/2010/main" val="2022517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F92F8-591F-4A85-A27A-051D52D4E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Highest Earning Artists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91446-4145-40B8-B81F-D2B056DEC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SELECT </a:t>
            </a:r>
            <a:r>
              <a:rPr lang="en-US" b="1" dirty="0" err="1"/>
              <a:t>Artist.Name</a:t>
            </a:r>
            <a:r>
              <a:rPr lang="en-US" b="1" dirty="0"/>
              <a:t>, SUM(</a:t>
            </a:r>
            <a:r>
              <a:rPr lang="en-US" b="1" dirty="0" err="1"/>
              <a:t>InvoiceLine.UnitPrice</a:t>
            </a:r>
            <a:r>
              <a:rPr lang="en-US" b="1" dirty="0"/>
              <a:t>) as </a:t>
            </a:r>
            <a:r>
              <a:rPr lang="en-US" b="1" dirty="0" err="1"/>
              <a:t>SUM_OF_Unit_Price</a:t>
            </a:r>
            <a:endParaRPr lang="en-US" b="1" dirty="0"/>
          </a:p>
          <a:p>
            <a:r>
              <a:rPr lang="en-US" b="1" dirty="0"/>
              <a:t>from </a:t>
            </a:r>
            <a:r>
              <a:rPr lang="en-US" b="1" dirty="0" err="1"/>
              <a:t>InvoiceLine</a:t>
            </a:r>
            <a:endParaRPr lang="en-US" b="1" dirty="0"/>
          </a:p>
          <a:p>
            <a:r>
              <a:rPr lang="en-US" b="1" dirty="0"/>
              <a:t>JOIN Track ON </a:t>
            </a:r>
            <a:r>
              <a:rPr lang="en-US" b="1" dirty="0" err="1"/>
              <a:t>Track.TrackId</a:t>
            </a:r>
            <a:r>
              <a:rPr lang="en-US" b="1" dirty="0"/>
              <a:t> = </a:t>
            </a:r>
            <a:r>
              <a:rPr lang="en-US" b="1" dirty="0" err="1"/>
              <a:t>InvoiceLine.TrackId</a:t>
            </a:r>
            <a:endParaRPr lang="en-US" b="1" dirty="0"/>
          </a:p>
          <a:p>
            <a:r>
              <a:rPr lang="en-US" b="1" dirty="0"/>
              <a:t>JOIN Album ON </a:t>
            </a:r>
            <a:r>
              <a:rPr lang="en-US" b="1" dirty="0" err="1"/>
              <a:t>Album.AlbumId</a:t>
            </a:r>
            <a:r>
              <a:rPr lang="en-US" b="1" dirty="0"/>
              <a:t> = </a:t>
            </a:r>
            <a:r>
              <a:rPr lang="en-US" b="1" dirty="0" err="1"/>
              <a:t>Track.AlbumId</a:t>
            </a:r>
            <a:endParaRPr lang="en-US" b="1" dirty="0"/>
          </a:p>
          <a:p>
            <a:r>
              <a:rPr lang="en-US" b="1" dirty="0"/>
              <a:t>JOIN Artist ON </a:t>
            </a:r>
            <a:r>
              <a:rPr lang="en-US" b="1" dirty="0" err="1"/>
              <a:t>Artist.ArtistId</a:t>
            </a:r>
            <a:r>
              <a:rPr lang="en-US" b="1" dirty="0"/>
              <a:t> = </a:t>
            </a:r>
            <a:r>
              <a:rPr lang="en-US" b="1" dirty="0" err="1"/>
              <a:t>Album.ArtistId</a:t>
            </a:r>
            <a:endParaRPr lang="en-US" b="1" dirty="0"/>
          </a:p>
          <a:p>
            <a:r>
              <a:rPr lang="en-US" b="1" dirty="0"/>
              <a:t>GROUP BY </a:t>
            </a:r>
            <a:r>
              <a:rPr lang="en-US" b="1" dirty="0" err="1"/>
              <a:t>Artist.Name</a:t>
            </a:r>
            <a:endParaRPr lang="en-US" b="1" dirty="0"/>
          </a:p>
          <a:p>
            <a:r>
              <a:rPr lang="en-US" b="1" dirty="0"/>
              <a:t>ORDER BY </a:t>
            </a:r>
            <a:r>
              <a:rPr lang="en-US" b="1" dirty="0" err="1"/>
              <a:t>SUM_OF_Unit_Price</a:t>
            </a:r>
            <a:r>
              <a:rPr lang="en-US" b="1" dirty="0"/>
              <a:t> desc</a:t>
            </a:r>
          </a:p>
          <a:p>
            <a:r>
              <a:rPr lang="en-US" b="1" dirty="0"/>
              <a:t>limit 10;</a:t>
            </a:r>
          </a:p>
        </p:txBody>
      </p:sp>
    </p:spTree>
    <p:extLst>
      <p:ext uri="{BB962C8B-B14F-4D97-AF65-F5344CB8AC3E}">
        <p14:creationId xmlns:p14="http://schemas.microsoft.com/office/powerpoint/2010/main" val="1760336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0AD99-65B3-456A-92C1-FD7D2ED14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Revenues Per Year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D00C1-752D-46E8-8303-CFE0C2DE8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strftime</a:t>
            </a:r>
            <a:r>
              <a:rPr lang="en-US" dirty="0"/>
              <a:t>('%Y', </a:t>
            </a:r>
            <a:r>
              <a:rPr lang="en-US" dirty="0" err="1"/>
              <a:t>InvoiceDate</a:t>
            </a:r>
            <a:r>
              <a:rPr lang="en-US" dirty="0"/>
              <a:t>) as year,  SUM(</a:t>
            </a:r>
            <a:r>
              <a:rPr lang="en-US" dirty="0" err="1"/>
              <a:t>InvoiceLine.UnitPrice</a:t>
            </a:r>
            <a:r>
              <a:rPr lang="en-US" dirty="0"/>
              <a:t>) as Revenue</a:t>
            </a:r>
          </a:p>
          <a:p>
            <a:r>
              <a:rPr lang="en-US" dirty="0"/>
              <a:t>FROM Invoice</a:t>
            </a:r>
          </a:p>
          <a:p>
            <a:r>
              <a:rPr lang="en-US" dirty="0"/>
              <a:t>join </a:t>
            </a:r>
            <a:r>
              <a:rPr lang="en-US" dirty="0" err="1"/>
              <a:t>InvoiceLine</a:t>
            </a:r>
            <a:endParaRPr lang="en-US" dirty="0"/>
          </a:p>
          <a:p>
            <a:r>
              <a:rPr lang="en-US" dirty="0"/>
              <a:t>On </a:t>
            </a:r>
            <a:r>
              <a:rPr lang="en-US" dirty="0" err="1"/>
              <a:t>Invoice.InvoiceId</a:t>
            </a:r>
            <a:r>
              <a:rPr lang="en-US" dirty="0"/>
              <a:t> = </a:t>
            </a:r>
            <a:r>
              <a:rPr lang="en-US" dirty="0" err="1"/>
              <a:t>InvoiceLine.InvoiceId</a:t>
            </a:r>
            <a:endParaRPr lang="en-US" dirty="0"/>
          </a:p>
          <a:p>
            <a:r>
              <a:rPr lang="en-US" dirty="0"/>
              <a:t>GROUP BY 1</a:t>
            </a:r>
          </a:p>
          <a:p>
            <a:r>
              <a:rPr lang="en-US" dirty="0"/>
              <a:t>ORDER BY 2 DESC;</a:t>
            </a:r>
          </a:p>
        </p:txBody>
      </p:sp>
    </p:spTree>
    <p:extLst>
      <p:ext uri="{BB962C8B-B14F-4D97-AF65-F5344CB8AC3E}">
        <p14:creationId xmlns:p14="http://schemas.microsoft.com/office/powerpoint/2010/main" val="2323799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CA" dirty="0"/>
              <a:t>A</a:t>
            </a:r>
            <a:r>
              <a:rPr lang="en-US" dirty="0"/>
              <a:t> Fundamental SQL &amp; Excel Analysis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185950"/>
              </p:ext>
            </p:extLst>
          </p:nvPr>
        </p:nvGraphicFramePr>
        <p:xfrm>
          <a:off x="1074198" y="1685833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F71A-193E-4293-90A6-8BB778E50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0920"/>
            <a:ext cx="10353762" cy="915881"/>
          </a:xfrm>
        </p:spPr>
        <p:txBody>
          <a:bodyPr/>
          <a:lstStyle/>
          <a:p>
            <a:r>
              <a:rPr lang="en-CA" b="1" dirty="0"/>
              <a:t>The Number of Invoices Per Nation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1C8B3-B743-40F0-A6A5-C39118868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66801"/>
            <a:ext cx="10353762" cy="5369509"/>
          </a:xfrm>
        </p:spPr>
        <p:txBody>
          <a:bodyPr/>
          <a:lstStyle/>
          <a:p>
            <a:r>
              <a:rPr lang="en-CA" dirty="0"/>
              <a:t>Raw Tabular Form :</a:t>
            </a:r>
          </a:p>
          <a:p>
            <a:endParaRPr lang="en-CA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93B0A5-D787-4ED4-99F1-572FF05DB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90196"/>
              </p:ext>
            </p:extLst>
          </p:nvPr>
        </p:nvGraphicFramePr>
        <p:xfrm>
          <a:off x="435006" y="1545202"/>
          <a:ext cx="3986074" cy="3583775"/>
        </p:xfrm>
        <a:graphic>
          <a:graphicData uri="http://schemas.openxmlformats.org/drawingml/2006/table">
            <a:tbl>
              <a:tblPr/>
              <a:tblGrid>
                <a:gridCol w="2217815">
                  <a:extLst>
                    <a:ext uri="{9D8B030D-6E8A-4147-A177-3AD203B41FA5}">
                      <a16:colId xmlns:a16="http://schemas.microsoft.com/office/drawing/2014/main" val="1298030359"/>
                    </a:ext>
                  </a:extLst>
                </a:gridCol>
                <a:gridCol w="1768259">
                  <a:extLst>
                    <a:ext uri="{9D8B030D-6E8A-4147-A177-3AD203B41FA5}">
                      <a16:colId xmlns:a16="http://schemas.microsoft.com/office/drawing/2014/main" val="2741547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COUNTRY   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INVOICES</a:t>
                      </a:r>
                    </a:p>
                  </a:txBody>
                  <a:tcPr marL="6191" marR="6191" marT="6191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058166"/>
                  </a:ext>
                </a:extLst>
              </a:tr>
              <a:tr h="9926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6191" marR="6191" marT="6191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715010"/>
                  </a:ext>
                </a:extLst>
              </a:tr>
              <a:tr h="9926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Canada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191" marR="6191" marT="6191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341834"/>
                  </a:ext>
                </a:extLst>
              </a:tr>
              <a:tr h="9926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191" marR="6191" marT="6191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215827"/>
                  </a:ext>
                </a:extLst>
              </a:tr>
              <a:tr h="9926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191" marR="6191" marT="6191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97253"/>
                  </a:ext>
                </a:extLst>
              </a:tr>
              <a:tr h="9926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191" marR="6191" marT="6191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982457"/>
                  </a:ext>
                </a:extLst>
              </a:tr>
              <a:tr h="9926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Kingdom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191" marR="6191" marT="6191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626051"/>
                  </a:ext>
                </a:extLst>
              </a:tr>
              <a:tr h="9926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Portugal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191" marR="6191" marT="6191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687508"/>
                  </a:ext>
                </a:extLst>
              </a:tr>
              <a:tr h="9926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Czech Republic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191" marR="6191" marT="6191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706107"/>
                  </a:ext>
                </a:extLst>
              </a:tr>
              <a:tr h="9926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191" marR="6191" marT="6191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577545"/>
                  </a:ext>
                </a:extLst>
              </a:tr>
              <a:tr h="9926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Sweden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91" marR="6191" marT="6191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792222"/>
                  </a:ext>
                </a:extLst>
              </a:tr>
              <a:tr h="9926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91" marR="6191" marT="6191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478949"/>
                  </a:ext>
                </a:extLst>
              </a:tr>
              <a:tr h="9926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Poland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91" marR="6191" marT="6191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502310"/>
                  </a:ext>
                </a:extLst>
              </a:tr>
              <a:tr h="9926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Norway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91" marR="6191" marT="6191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936554"/>
                  </a:ext>
                </a:extLst>
              </a:tr>
              <a:tr h="9926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Netherlands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91" marR="6191" marT="6191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067037"/>
                  </a:ext>
                </a:extLst>
              </a:tr>
              <a:tr h="9926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Italy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91" marR="6191" marT="6191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42964"/>
                  </a:ext>
                </a:extLst>
              </a:tr>
              <a:tr h="9926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Ireland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91" marR="6191" marT="6191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216550"/>
                  </a:ext>
                </a:extLst>
              </a:tr>
              <a:tr h="9926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Hungary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91" marR="6191" marT="6191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714877"/>
                  </a:ext>
                </a:extLst>
              </a:tr>
              <a:tr h="9926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Finland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91" marR="6191" marT="6191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168338"/>
                  </a:ext>
                </a:extLst>
              </a:tr>
              <a:tr h="9926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Denmark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91" marR="6191" marT="6191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771975"/>
                  </a:ext>
                </a:extLst>
              </a:tr>
              <a:tr h="9926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Chile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91" marR="6191" marT="6191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72445"/>
                  </a:ext>
                </a:extLst>
              </a:tr>
              <a:tr h="9926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Belgium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91" marR="6191" marT="6191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724482"/>
                  </a:ext>
                </a:extLst>
              </a:tr>
              <a:tr h="9926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Austria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91" marR="6191" marT="6191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207914"/>
                  </a:ext>
                </a:extLst>
              </a:tr>
              <a:tr h="9926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Australia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91" marR="6191" marT="6191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62907"/>
                  </a:ext>
                </a:extLst>
              </a:tr>
              <a:tr h="9926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Argentina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91" marR="6191" marT="6191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959954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47436C3-2E43-4793-B85C-17B3871783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2372369"/>
              </p:ext>
            </p:extLst>
          </p:nvPr>
        </p:nvGraphicFramePr>
        <p:xfrm>
          <a:off x="5681710" y="1066801"/>
          <a:ext cx="5788242" cy="5227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1243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FF517-A9B8-4129-8CD3-D93E297B7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68676"/>
            <a:ext cx="10353762" cy="736846"/>
          </a:xfrm>
        </p:spPr>
        <p:txBody>
          <a:bodyPr>
            <a:normAutofit/>
          </a:bodyPr>
          <a:lstStyle/>
          <a:p>
            <a:r>
              <a:rPr lang="en-CA" sz="2800" b="1" u="sng" dirty="0"/>
              <a:t>Explaining Table 1: The Number of Invoices Per Country</a:t>
            </a:r>
            <a:endParaRPr lang="en-US" sz="28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8C654-0295-4169-A045-D6B9C87F6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05522"/>
            <a:ext cx="10353762" cy="5273336"/>
          </a:xfrm>
        </p:spPr>
        <p:txBody>
          <a:bodyPr>
            <a:normAutofit/>
          </a:bodyPr>
          <a:lstStyle/>
          <a:p>
            <a:r>
              <a:rPr lang="en-CA" i="1" dirty="0"/>
              <a:t>Both the table and the bar graph from the previous slide shows the nations that have the maximum number of invoices on the tables Invoices &amp; </a:t>
            </a:r>
            <a:r>
              <a:rPr lang="en-CA" i="1" dirty="0" err="1"/>
              <a:t>BillingCountry</a:t>
            </a:r>
            <a:r>
              <a:rPr lang="en-CA" i="1" dirty="0"/>
              <a:t>. It was placed in such a manner that shows the highest on the leftmost; which is U.S.A. </a:t>
            </a:r>
          </a:p>
          <a:p>
            <a:r>
              <a:rPr lang="en-CA" i="1" dirty="0"/>
              <a:t>This insight was derived by the S.Q.L. code below:</a:t>
            </a:r>
            <a:br>
              <a:rPr lang="en-CA" dirty="0"/>
            </a:br>
            <a:endParaRPr lang="en-CA" dirty="0"/>
          </a:p>
          <a:p>
            <a:r>
              <a:rPr lang="en-CA" b="1" dirty="0"/>
              <a:t>Select </a:t>
            </a:r>
            <a:r>
              <a:rPr lang="en-CA" b="1" dirty="0" err="1"/>
              <a:t>Customer.Country</a:t>
            </a:r>
            <a:r>
              <a:rPr lang="en-CA" b="1" dirty="0"/>
              <a:t>, COUNT(</a:t>
            </a:r>
            <a:r>
              <a:rPr lang="en-CA" b="1" dirty="0" err="1"/>
              <a:t>Invoice.InvoiceID</a:t>
            </a:r>
            <a:r>
              <a:rPr lang="en-CA" b="1" dirty="0"/>
              <a:t>) </a:t>
            </a:r>
            <a:r>
              <a:rPr lang="en-CA" b="1" dirty="0" err="1"/>
              <a:t>Number_Of_Invoice</a:t>
            </a:r>
            <a:r>
              <a:rPr lang="en-CA" b="1" dirty="0"/>
              <a:t> </a:t>
            </a:r>
          </a:p>
          <a:p>
            <a:r>
              <a:rPr lang="en-CA" b="1" dirty="0"/>
              <a:t>FROM Invoice </a:t>
            </a:r>
          </a:p>
          <a:p>
            <a:r>
              <a:rPr lang="en-CA" b="1" dirty="0"/>
              <a:t>JOIN Customer ON </a:t>
            </a:r>
            <a:r>
              <a:rPr lang="en-CA" b="1" dirty="0" err="1"/>
              <a:t>Invoice.CustomerID</a:t>
            </a:r>
            <a:r>
              <a:rPr lang="en-CA" b="1" dirty="0"/>
              <a:t> = </a:t>
            </a:r>
            <a:r>
              <a:rPr lang="en-CA" b="1" dirty="0" err="1"/>
              <a:t>Customer.CustomerID</a:t>
            </a:r>
            <a:endParaRPr lang="en-CA" b="1" dirty="0"/>
          </a:p>
          <a:p>
            <a:r>
              <a:rPr lang="en-CA" b="1" dirty="0"/>
              <a:t>GROUP BY Country </a:t>
            </a:r>
          </a:p>
          <a:p>
            <a:r>
              <a:rPr lang="en-CA" b="1" dirty="0"/>
              <a:t>ORDER BY </a:t>
            </a:r>
            <a:r>
              <a:rPr lang="en-CA" b="1" dirty="0" err="1"/>
              <a:t>Number_Of_Invoice</a:t>
            </a:r>
            <a:r>
              <a:rPr lang="en-CA" b="1" dirty="0"/>
              <a:t> DESC;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50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6C448-65F6-4DED-9295-A2961095A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33165"/>
            <a:ext cx="10353762" cy="772357"/>
          </a:xfrm>
        </p:spPr>
        <p:txBody>
          <a:bodyPr>
            <a:normAutofit/>
          </a:bodyPr>
          <a:lstStyle/>
          <a:p>
            <a:r>
              <a:rPr lang="en-CA" sz="3600" b="1" dirty="0"/>
              <a:t>The Annual || Yearly Revenue 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5F810-2342-42ED-9FBC-2842BDD8F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98485"/>
            <a:ext cx="10353762" cy="5131293"/>
          </a:xfrm>
        </p:spPr>
        <p:txBody>
          <a:bodyPr/>
          <a:lstStyle/>
          <a:p>
            <a:r>
              <a:rPr lang="en-CA" dirty="0"/>
              <a:t>Raw Tabular Form : 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81EC99-4C5A-42FC-B7C5-0EF97705D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481693"/>
              </p:ext>
            </p:extLst>
          </p:nvPr>
        </p:nvGraphicFramePr>
        <p:xfrm>
          <a:off x="1016969" y="1751692"/>
          <a:ext cx="2498587" cy="1754988"/>
        </p:xfrm>
        <a:graphic>
          <a:graphicData uri="http://schemas.openxmlformats.org/drawingml/2006/table">
            <a:tbl>
              <a:tblPr/>
              <a:tblGrid>
                <a:gridCol w="804914">
                  <a:extLst>
                    <a:ext uri="{9D8B030D-6E8A-4147-A177-3AD203B41FA5}">
                      <a16:colId xmlns:a16="http://schemas.microsoft.com/office/drawing/2014/main" val="2885347218"/>
                    </a:ext>
                  </a:extLst>
                </a:gridCol>
                <a:gridCol w="1693673">
                  <a:extLst>
                    <a:ext uri="{9D8B030D-6E8A-4147-A177-3AD203B41FA5}">
                      <a16:colId xmlns:a16="http://schemas.microsoft.com/office/drawing/2014/main" val="4020889510"/>
                    </a:ext>
                  </a:extLst>
                </a:gridCol>
              </a:tblGrid>
              <a:tr h="2924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ANNUAL REVENUE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475349"/>
                  </a:ext>
                </a:extLst>
              </a:tr>
              <a:tr h="29249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481.45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273332"/>
                  </a:ext>
                </a:extLst>
              </a:tr>
              <a:tr h="29249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477.53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740416"/>
                  </a:ext>
                </a:extLst>
              </a:tr>
              <a:tr h="29249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469.58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423913"/>
                  </a:ext>
                </a:extLst>
              </a:tr>
              <a:tr h="29249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450.58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750530"/>
                  </a:ext>
                </a:extLst>
              </a:tr>
              <a:tr h="29249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449.46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45326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95A3699-591C-42D1-991F-A3A95FFA84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9103710"/>
              </p:ext>
            </p:extLst>
          </p:nvPr>
        </p:nvGraphicFramePr>
        <p:xfrm>
          <a:off x="1016969" y="398163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DA233E5-9E05-42FC-9C1D-ADAA356740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6534910"/>
              </p:ext>
            </p:extLst>
          </p:nvPr>
        </p:nvGraphicFramePr>
        <p:xfrm>
          <a:off x="5837152" y="1012055"/>
          <a:ext cx="5678588" cy="4136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71439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1DC24-20DB-4E58-BFE0-0CB884953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48575"/>
            <a:ext cx="10353762" cy="994299"/>
          </a:xfrm>
        </p:spPr>
        <p:txBody>
          <a:bodyPr>
            <a:normAutofit/>
          </a:bodyPr>
          <a:lstStyle/>
          <a:p>
            <a:r>
              <a:rPr lang="en-CA" sz="3200" b="1" dirty="0"/>
              <a:t>Explaining Table 2 : The Annual Revenue 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F8025-71DC-4792-9B87-373685171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22774"/>
            <a:ext cx="10353762" cy="4962616"/>
          </a:xfrm>
        </p:spPr>
        <p:txBody>
          <a:bodyPr>
            <a:normAutofit/>
          </a:bodyPr>
          <a:lstStyle/>
          <a:p>
            <a:r>
              <a:rPr lang="en-CA" i="1" dirty="0"/>
              <a:t>Both the bubble chart and bar chart convey the exact same message as the tabular form: All the annual revenues from 2009 until the year 2013. It clearly shows that the year 2010 had the highest revenue. </a:t>
            </a:r>
          </a:p>
          <a:p>
            <a:r>
              <a:rPr lang="en-CA" i="1" dirty="0"/>
              <a:t>This insight was derived by using the S.Q.L. query below:</a:t>
            </a:r>
          </a:p>
          <a:p>
            <a:r>
              <a:rPr lang="en-CA" dirty="0"/>
              <a:t> </a:t>
            </a:r>
            <a:r>
              <a:rPr lang="en-US" sz="2000" b="1" dirty="0"/>
              <a:t>SELECT </a:t>
            </a:r>
            <a:r>
              <a:rPr lang="en-US" sz="2000" b="1" dirty="0" err="1"/>
              <a:t>strftime</a:t>
            </a:r>
            <a:r>
              <a:rPr lang="en-US" sz="2000" b="1" dirty="0"/>
              <a:t>('%Y', </a:t>
            </a:r>
            <a:r>
              <a:rPr lang="en-US" sz="2000" b="1" dirty="0" err="1"/>
              <a:t>InvoiceDate</a:t>
            </a:r>
            <a:r>
              <a:rPr lang="en-US" sz="2000" b="1" dirty="0"/>
              <a:t>) as year,  SUM(</a:t>
            </a:r>
            <a:r>
              <a:rPr lang="en-US" sz="2000" b="1" dirty="0" err="1"/>
              <a:t>InvoiceLine.UnitPrice</a:t>
            </a:r>
            <a:r>
              <a:rPr lang="en-US" sz="2000" b="1" dirty="0"/>
              <a:t>) as Revenue</a:t>
            </a:r>
          </a:p>
          <a:p>
            <a:r>
              <a:rPr lang="en-US" sz="2000" b="1" dirty="0"/>
              <a:t>FROM Invoice</a:t>
            </a:r>
          </a:p>
          <a:p>
            <a:r>
              <a:rPr lang="en-US" sz="2000" b="1" dirty="0"/>
              <a:t>join </a:t>
            </a:r>
            <a:r>
              <a:rPr lang="en-US" sz="2000" b="1" dirty="0" err="1"/>
              <a:t>InvoiceLine</a:t>
            </a:r>
            <a:endParaRPr lang="en-US" sz="2000" b="1" dirty="0"/>
          </a:p>
          <a:p>
            <a:r>
              <a:rPr lang="en-US" sz="2000" b="1" dirty="0"/>
              <a:t>On </a:t>
            </a:r>
            <a:r>
              <a:rPr lang="en-US" sz="2000" b="1" dirty="0" err="1"/>
              <a:t>Invoice.InvoiceId</a:t>
            </a:r>
            <a:r>
              <a:rPr lang="en-US" sz="2000" b="1" dirty="0"/>
              <a:t> = </a:t>
            </a:r>
            <a:r>
              <a:rPr lang="en-US" sz="2000" b="1" dirty="0" err="1"/>
              <a:t>InvoiceLine.InvoiceId</a:t>
            </a:r>
            <a:endParaRPr lang="en-US" sz="2000" b="1" dirty="0"/>
          </a:p>
          <a:p>
            <a:r>
              <a:rPr lang="en-US" sz="2000" b="1" dirty="0"/>
              <a:t>GROUP BY 1</a:t>
            </a:r>
          </a:p>
          <a:p>
            <a:r>
              <a:rPr lang="en-US" sz="2000" b="1" dirty="0"/>
              <a:t>ORDER BY 2 DESC;</a:t>
            </a:r>
          </a:p>
        </p:txBody>
      </p:sp>
    </p:spTree>
    <p:extLst>
      <p:ext uri="{BB962C8B-B14F-4D97-AF65-F5344CB8AC3E}">
        <p14:creationId xmlns:p14="http://schemas.microsoft.com/office/powerpoint/2010/main" val="2693291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E81A-9E73-4FB1-B70A-2493D775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9900"/>
            <a:ext cx="10353762" cy="710213"/>
          </a:xfrm>
        </p:spPr>
        <p:txBody>
          <a:bodyPr>
            <a:normAutofit/>
          </a:bodyPr>
          <a:lstStyle/>
          <a:p>
            <a:r>
              <a:rPr lang="en-CA" sz="2800" b="1" dirty="0"/>
              <a:t>High Revenue Artists on TOP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99492-E016-424E-9088-3EB73B09E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23278"/>
            <a:ext cx="10353762" cy="5495277"/>
          </a:xfrm>
        </p:spPr>
        <p:txBody>
          <a:bodyPr/>
          <a:lstStyle/>
          <a:p>
            <a:r>
              <a:rPr lang="en-CA" dirty="0"/>
              <a:t>Raw Tabular Form 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8F0BC7-CA6E-4C45-83A8-090DF5DDB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567039"/>
              </p:ext>
            </p:extLst>
          </p:nvPr>
        </p:nvGraphicFramePr>
        <p:xfrm>
          <a:off x="319562" y="1345019"/>
          <a:ext cx="2991809" cy="2270315"/>
        </p:xfrm>
        <a:graphic>
          <a:graphicData uri="http://schemas.openxmlformats.org/drawingml/2006/table">
            <a:tbl>
              <a:tblPr/>
              <a:tblGrid>
                <a:gridCol w="1319532">
                  <a:extLst>
                    <a:ext uri="{9D8B030D-6E8A-4147-A177-3AD203B41FA5}">
                      <a16:colId xmlns:a16="http://schemas.microsoft.com/office/drawing/2014/main" val="2740233479"/>
                    </a:ext>
                  </a:extLst>
                </a:gridCol>
                <a:gridCol w="1672277">
                  <a:extLst>
                    <a:ext uri="{9D8B030D-6E8A-4147-A177-3AD203B41FA5}">
                      <a16:colId xmlns:a16="http://schemas.microsoft.com/office/drawing/2014/main" val="895940961"/>
                    </a:ext>
                  </a:extLst>
                </a:gridCol>
              </a:tblGrid>
              <a:tr h="1642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ARTIST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646256"/>
                  </a:ext>
                </a:extLst>
              </a:tr>
              <a:tr h="2538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Iron Maiden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138.6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571125"/>
                  </a:ext>
                </a:extLst>
              </a:tr>
              <a:tr h="186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105.93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700603"/>
                  </a:ext>
                </a:extLst>
              </a:tr>
              <a:tr h="186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Metallica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90.09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571931"/>
                  </a:ext>
                </a:extLst>
              </a:tr>
              <a:tr h="186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Led Zeppelin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86.13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477921"/>
                  </a:ext>
                </a:extLst>
              </a:tr>
              <a:tr h="186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81.59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186235"/>
                  </a:ext>
                </a:extLst>
              </a:tr>
              <a:tr h="186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The Office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49.75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629304"/>
                  </a:ext>
                </a:extLst>
              </a:tr>
              <a:tr h="3495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 Paralamas Do Sucesso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44.55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861716"/>
                  </a:ext>
                </a:extLst>
              </a:tr>
              <a:tr h="186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Deep Purple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43.56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080653"/>
                  </a:ext>
                </a:extLst>
              </a:tr>
              <a:tr h="186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Faith No More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41.58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959962"/>
                  </a:ext>
                </a:extLst>
              </a:tr>
              <a:tr h="186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Eric Clapton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39.6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00692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87F9F7D-B2FF-44B9-B79F-90CE0C8F08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0944240"/>
              </p:ext>
            </p:extLst>
          </p:nvPr>
        </p:nvGraphicFramePr>
        <p:xfrm>
          <a:off x="5939161" y="915881"/>
          <a:ext cx="5933277" cy="4783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24D6957-A516-453B-AE2B-D2FB1F9BCF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8322368"/>
              </p:ext>
            </p:extLst>
          </p:nvPr>
        </p:nvGraphicFramePr>
        <p:xfrm>
          <a:off x="1003771" y="3615334"/>
          <a:ext cx="5157332" cy="3162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4779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E054C-6D44-4144-B36D-A50ABDABC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15410"/>
            <a:ext cx="10353762" cy="951391"/>
          </a:xfrm>
        </p:spPr>
        <p:txBody>
          <a:bodyPr>
            <a:normAutofit/>
          </a:bodyPr>
          <a:lstStyle/>
          <a:p>
            <a:r>
              <a:rPr lang="en-CA" sz="2800" b="1" dirty="0"/>
              <a:t>Explaining Table 3: TOP Earning Artists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A26A8-E99D-4053-A50C-78F9AE3C9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94299"/>
            <a:ext cx="10353762" cy="5370989"/>
          </a:xfrm>
        </p:spPr>
        <p:txBody>
          <a:bodyPr>
            <a:normAutofit/>
          </a:bodyPr>
          <a:lstStyle/>
          <a:p>
            <a:r>
              <a:rPr lang="en-CA" sz="1800" i="1" dirty="0"/>
              <a:t>A simple insight: It is really quite noticeable that sometimes, using a different chart could either mean good or bad as far as visually explaining on what the data is. </a:t>
            </a:r>
          </a:p>
          <a:p>
            <a:r>
              <a:rPr lang="en-CA" sz="1800" i="1" dirty="0"/>
              <a:t>From the 2 charts from the prior slide, the bar chart explains more clearly that Heavy Metal / rock band Iron Maiden was the highest earner with 138.6 Million, </a:t>
            </a:r>
            <a:r>
              <a:rPr lang="en-CA" sz="1800" i="1" dirty="0" err="1"/>
              <a:t>while’good</a:t>
            </a:r>
            <a:r>
              <a:rPr lang="en-CA" sz="1800" i="1" dirty="0"/>
              <a:t> </a:t>
            </a:r>
            <a:r>
              <a:rPr lang="en-CA" sz="1800" i="1" dirty="0" err="1"/>
              <a:t>o’l</a:t>
            </a:r>
            <a:r>
              <a:rPr lang="en-CA" sz="1800" i="1" dirty="0"/>
              <a:t> slow hand aka Eric Clapton’ was the least with 39.6 Million.</a:t>
            </a:r>
          </a:p>
          <a:p>
            <a:r>
              <a:rPr lang="en-CA" sz="1800" i="1" dirty="0"/>
              <a:t>These insights were derived using the S.Q.L. query below:</a:t>
            </a:r>
          </a:p>
          <a:p>
            <a:r>
              <a:rPr lang="en-US" sz="1800" b="1" dirty="0"/>
              <a:t>SELECT </a:t>
            </a:r>
            <a:r>
              <a:rPr lang="en-US" sz="1800" b="1" dirty="0" err="1"/>
              <a:t>Artist.Name</a:t>
            </a:r>
            <a:r>
              <a:rPr lang="en-US" sz="1800" b="1" dirty="0"/>
              <a:t>, SUM(</a:t>
            </a:r>
            <a:r>
              <a:rPr lang="en-US" sz="1800" b="1" dirty="0" err="1"/>
              <a:t>InvoiceLine.UnitPrice</a:t>
            </a:r>
            <a:r>
              <a:rPr lang="en-US" sz="1800" b="1" dirty="0"/>
              <a:t>) as </a:t>
            </a:r>
            <a:r>
              <a:rPr lang="en-US" sz="1800" b="1" dirty="0" err="1"/>
              <a:t>SUM_OF_Unit_Price</a:t>
            </a:r>
            <a:endParaRPr lang="en-US" sz="1800" b="1" dirty="0"/>
          </a:p>
          <a:p>
            <a:r>
              <a:rPr lang="en-US" sz="1800" b="1" dirty="0"/>
              <a:t>from </a:t>
            </a:r>
            <a:r>
              <a:rPr lang="en-US" sz="1800" b="1" dirty="0" err="1"/>
              <a:t>InvoiceLine</a:t>
            </a:r>
            <a:endParaRPr lang="en-US" sz="1800" b="1" dirty="0"/>
          </a:p>
          <a:p>
            <a:r>
              <a:rPr lang="en-US" sz="1800" b="1" dirty="0"/>
              <a:t>JOIN Track ON </a:t>
            </a:r>
            <a:r>
              <a:rPr lang="en-US" sz="1800" b="1" dirty="0" err="1"/>
              <a:t>Track.TrackId</a:t>
            </a:r>
            <a:r>
              <a:rPr lang="en-US" sz="1800" b="1" dirty="0"/>
              <a:t> = </a:t>
            </a:r>
            <a:r>
              <a:rPr lang="en-US" sz="1800" b="1" dirty="0" err="1"/>
              <a:t>InvoiceLine.TrackId</a:t>
            </a:r>
            <a:endParaRPr lang="en-US" sz="1800" b="1" dirty="0"/>
          </a:p>
          <a:p>
            <a:r>
              <a:rPr lang="en-US" sz="1800" b="1" dirty="0"/>
              <a:t>JOIN Album ON </a:t>
            </a:r>
            <a:r>
              <a:rPr lang="en-US" sz="1800" b="1" dirty="0" err="1"/>
              <a:t>Album.AlbumId</a:t>
            </a:r>
            <a:r>
              <a:rPr lang="en-US" sz="1800" b="1" dirty="0"/>
              <a:t> = </a:t>
            </a:r>
            <a:r>
              <a:rPr lang="en-US" sz="1800" b="1" dirty="0" err="1"/>
              <a:t>Track.AlbumId</a:t>
            </a:r>
            <a:endParaRPr lang="en-US" sz="1800" b="1" dirty="0"/>
          </a:p>
          <a:p>
            <a:r>
              <a:rPr lang="en-US" sz="1800" b="1" dirty="0"/>
              <a:t>JOIN Artist ON </a:t>
            </a:r>
            <a:r>
              <a:rPr lang="en-US" sz="1800" b="1" dirty="0" err="1"/>
              <a:t>Artist.ArtistId</a:t>
            </a:r>
            <a:r>
              <a:rPr lang="en-US" sz="1800" b="1" dirty="0"/>
              <a:t> = </a:t>
            </a:r>
            <a:r>
              <a:rPr lang="en-US" sz="1800" b="1" dirty="0" err="1"/>
              <a:t>Album.ArtistId</a:t>
            </a:r>
            <a:endParaRPr lang="en-US" sz="1800" b="1" dirty="0"/>
          </a:p>
          <a:p>
            <a:r>
              <a:rPr lang="en-US" sz="1800" b="1" dirty="0"/>
              <a:t>GROUP BY </a:t>
            </a:r>
            <a:r>
              <a:rPr lang="en-US" sz="1800" b="1" dirty="0" err="1"/>
              <a:t>Artist.Name</a:t>
            </a:r>
            <a:endParaRPr lang="en-US" sz="1800" b="1" dirty="0"/>
          </a:p>
          <a:p>
            <a:r>
              <a:rPr lang="en-US" sz="1800" b="1" dirty="0"/>
              <a:t>ORDER BY </a:t>
            </a:r>
            <a:r>
              <a:rPr lang="en-US" sz="1800" b="1" dirty="0" err="1"/>
              <a:t>SUM_OF_Unit_Price</a:t>
            </a:r>
            <a:r>
              <a:rPr lang="en-US" sz="1800" b="1" dirty="0"/>
              <a:t> desc</a:t>
            </a:r>
          </a:p>
          <a:p>
            <a:r>
              <a:rPr lang="en-US" sz="1800" b="1" dirty="0"/>
              <a:t>limit 10;</a:t>
            </a:r>
          </a:p>
        </p:txBody>
      </p:sp>
    </p:spTree>
    <p:extLst>
      <p:ext uri="{BB962C8B-B14F-4D97-AF65-F5344CB8AC3E}">
        <p14:creationId xmlns:p14="http://schemas.microsoft.com/office/powerpoint/2010/main" val="2877578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744EC-9566-4028-8F39-132B3E01B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7654"/>
            <a:ext cx="10353762" cy="727969"/>
          </a:xfrm>
        </p:spPr>
        <p:txBody>
          <a:bodyPr>
            <a:normAutofit/>
          </a:bodyPr>
          <a:lstStyle/>
          <a:p>
            <a:r>
              <a:rPr lang="en-CA" sz="2800" b="1" dirty="0"/>
              <a:t>The Top 10 Genres 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FC15E-9FD9-4C32-8335-9FD110475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25623"/>
            <a:ext cx="10353762" cy="5335479"/>
          </a:xfrm>
        </p:spPr>
        <p:txBody>
          <a:bodyPr/>
          <a:lstStyle/>
          <a:p>
            <a:r>
              <a:rPr lang="en-CA" dirty="0"/>
              <a:t>Raw Tabular Form :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24EFAD-83CC-4F1D-940A-7EF920B9A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907623"/>
              </p:ext>
            </p:extLst>
          </p:nvPr>
        </p:nvGraphicFramePr>
        <p:xfrm>
          <a:off x="597063" y="1393795"/>
          <a:ext cx="2492052" cy="2620010"/>
        </p:xfrm>
        <a:graphic>
          <a:graphicData uri="http://schemas.openxmlformats.org/drawingml/2006/table">
            <a:tbl>
              <a:tblPr/>
              <a:tblGrid>
                <a:gridCol w="1231422">
                  <a:extLst>
                    <a:ext uri="{9D8B030D-6E8A-4147-A177-3AD203B41FA5}">
                      <a16:colId xmlns:a16="http://schemas.microsoft.com/office/drawing/2014/main" val="2129040047"/>
                    </a:ext>
                  </a:extLst>
                </a:gridCol>
                <a:gridCol w="1260630">
                  <a:extLst>
                    <a:ext uri="{9D8B030D-6E8A-4147-A177-3AD203B41FA5}">
                      <a16:colId xmlns:a16="http://schemas.microsoft.com/office/drawing/2014/main" val="770218822"/>
                    </a:ext>
                  </a:extLst>
                </a:gridCol>
              </a:tblGrid>
              <a:tr h="189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GENRE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596798"/>
                  </a:ext>
                </a:extLst>
              </a:tr>
              <a:tr h="4539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Rock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826.65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498425"/>
                  </a:ext>
                </a:extLst>
              </a:tr>
              <a:tr h="189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Latin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382.14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135036"/>
                  </a:ext>
                </a:extLst>
              </a:tr>
              <a:tr h="189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Metal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261.36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113915"/>
                  </a:ext>
                </a:extLst>
              </a:tr>
              <a:tr h="3549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Alternative &amp; Punk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241.56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720866"/>
                  </a:ext>
                </a:extLst>
              </a:tr>
              <a:tr h="2129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 Shows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93.53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34619"/>
                  </a:ext>
                </a:extLst>
              </a:tr>
              <a:tr h="189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Jazz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79.2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257789"/>
                  </a:ext>
                </a:extLst>
              </a:tr>
              <a:tr h="189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60.39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242412"/>
                  </a:ext>
                </a:extLst>
              </a:tr>
              <a:tr h="189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Drama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57.71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82385"/>
                  </a:ext>
                </a:extLst>
              </a:tr>
              <a:tr h="2870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R&amp;B/Soul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40.59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406331"/>
                  </a:ext>
                </a:extLst>
              </a:tr>
              <a:tr h="16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Classical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40.59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022632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3BD92E2-0D7E-438A-B2C8-4DE29C2295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7252099"/>
              </p:ext>
            </p:extLst>
          </p:nvPr>
        </p:nvGraphicFramePr>
        <p:xfrm>
          <a:off x="3405847" y="3027285"/>
          <a:ext cx="6377345" cy="3733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D5DD7BA-CA52-4E4C-A47F-0244FF9B2D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827920"/>
              </p:ext>
            </p:extLst>
          </p:nvPr>
        </p:nvGraphicFramePr>
        <p:xfrm>
          <a:off x="5814874" y="696898"/>
          <a:ext cx="5769415" cy="2135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3682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{FB2FED75-E8C7-4EF8-97FD-1D7867C1FC55}tf12214701_win32</Template>
  <TotalTime>298</TotalTime>
  <Words>1164</Words>
  <Application>Microsoft Office PowerPoint</Application>
  <PresentationFormat>Widescreen</PresentationFormat>
  <Paragraphs>242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Goudy Old Style</vt:lpstr>
      <vt:lpstr>Wingdings 2</vt:lpstr>
      <vt:lpstr>SlateVTI</vt:lpstr>
      <vt:lpstr>Querying The Chinook Music Database</vt:lpstr>
      <vt:lpstr>A Fundamental SQL &amp; Excel Analysis</vt:lpstr>
      <vt:lpstr>The Number of Invoices Per Nation</vt:lpstr>
      <vt:lpstr>Explaining Table 1: The Number of Invoices Per Country</vt:lpstr>
      <vt:lpstr>The Annual || Yearly Revenue </vt:lpstr>
      <vt:lpstr>Explaining Table 2 : The Annual Revenue </vt:lpstr>
      <vt:lpstr>High Revenue Artists on TOP</vt:lpstr>
      <vt:lpstr>Explaining Table 3: TOP Earning Artists</vt:lpstr>
      <vt:lpstr>The Top 10 Genres </vt:lpstr>
      <vt:lpstr>Explaining Table 4: Top 10 Genres </vt:lpstr>
      <vt:lpstr>&lt;   Over-All Summary: From CSV to SQL to CSV to DataViz   &gt;</vt:lpstr>
      <vt:lpstr>APPENDIX – SQL Scripts</vt:lpstr>
      <vt:lpstr>The TOP 10 Genres </vt:lpstr>
      <vt:lpstr>Highest Earning Artists </vt:lpstr>
      <vt:lpstr>Revenues Per Year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Frederick Zoreta</dc:creator>
  <cp:lastModifiedBy>Frederick Zoreta</cp:lastModifiedBy>
  <cp:revision>35</cp:revision>
  <dcterms:created xsi:type="dcterms:W3CDTF">2020-11-26T00:39:57Z</dcterms:created>
  <dcterms:modified xsi:type="dcterms:W3CDTF">2020-11-27T01:43:31Z</dcterms:modified>
</cp:coreProperties>
</file>