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67" r:id="rId3"/>
    <p:sldId id="292" r:id="rId4"/>
    <p:sldId id="277" r:id="rId5"/>
    <p:sldId id="276" r:id="rId6"/>
    <p:sldId id="262" r:id="rId7"/>
    <p:sldId id="269" r:id="rId8"/>
    <p:sldId id="268" r:id="rId9"/>
    <p:sldId id="274" r:id="rId10"/>
    <p:sldId id="275" r:id="rId11"/>
    <p:sldId id="271" r:id="rId12"/>
    <p:sldId id="272" r:id="rId13"/>
    <p:sldId id="259" r:id="rId14"/>
    <p:sldId id="258" r:id="rId15"/>
    <p:sldId id="260" r:id="rId16"/>
    <p:sldId id="279" r:id="rId17"/>
    <p:sldId id="284" r:id="rId18"/>
    <p:sldId id="281" r:id="rId19"/>
    <p:sldId id="282" r:id="rId20"/>
    <p:sldId id="283" r:id="rId21"/>
    <p:sldId id="294" r:id="rId22"/>
    <p:sldId id="286" r:id="rId23"/>
    <p:sldId id="287" r:id="rId24"/>
    <p:sldId id="288" r:id="rId25"/>
    <p:sldId id="289" r:id="rId26"/>
    <p:sldId id="285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EF7A-0A00-3C7A-2CCF-F381F512A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72922-5365-6E13-DC04-FAE1D3D9E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9A3D8-937B-9A9D-AF8D-B2E1BED6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83C9-2C1F-AC7E-4B7D-570BF4EE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6C3E3-1A97-F592-6D2A-225680F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4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D0C7-C3B1-796B-6EC3-F7FB80D2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CD0FC-1EE0-E8DE-2F44-AB14F7B47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45D1-E68F-3430-021E-D5F7FCE7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47628-D376-0C3A-EF87-F9445874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0B1F0-DB4D-6591-6F0A-82121EC1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89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116D1-73ED-3462-082C-A212E865D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4A2CF-ECFE-B5D7-F5FD-5141CD7DF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E336-9EAF-018E-59DD-FD24B094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9F229-72D0-455C-CAE9-0221BC1B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EB88-9F22-5D4C-F82D-D47AD16C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28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6904-1FCE-B311-F6E3-3932C88E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DF65-79DB-C4FB-C990-10AD825C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1DA7A-1F60-97A4-723E-EB749FD3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A41B1-9B82-A84D-5D31-22686419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B5A64-337E-5D88-8B33-F5E2E4DA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94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77FB-DBF1-85D4-37C2-92C35E12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0247-73DE-E046-39C8-3348D33E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0A63-EA67-C81D-5A81-2D1A3FF1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B601B-8CF3-3271-B0D5-06F51708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C069-ADE1-FF62-4F3D-F1638831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82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9960-B37C-D9FF-D0B4-F0497CA7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392C-4D42-1F44-F64C-C427FACBF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9ECA0-C9DF-9588-6C7C-BD3EEA694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B94B-D47E-23E2-C9A4-04135D6D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232A-D2D5-1798-AFEA-8F5756B6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849BA-4C1B-20D3-C78B-5DCBB19D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19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B4D8-ECBA-EDF6-A32C-8CCFF918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2ECD3-BEC6-8C5D-FD6D-A706425B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ADB15-B897-E2B2-328F-C737DF8E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8F099-CE90-ABF4-32E8-142EC8594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5253E-AF4D-BD0F-FE61-3FF880E37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1E2D6-3345-F353-4419-A297EE35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EA264-017D-6E39-E6F5-E0147B31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2762-0E68-E654-B999-DB8665AF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78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B881-69F4-FEBA-E03C-67C5CE96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BF15C-5A50-06EF-72EE-192E9751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8348D-D275-CA46-1F45-6895C09D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74DE-18E7-9720-2087-EEB9026E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1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198E3-1FEF-B4A5-1340-36AC0B0E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96E19-0EC5-EF62-2BB4-67E39ADC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21614-2F8F-AED8-CD28-32F0C155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36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2CA1-9579-EB70-496C-44AF5C01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E4B2-56DD-9D5A-A3C2-0922D970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84D59-5E09-4E27-16E9-3BD40E7F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FEDF4-2FDB-EFE5-1E7D-6B4FDBF2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F84F-D2C2-3112-41AC-8211BBE8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E71F2-4EFC-A38A-A166-42FB92F7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4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8038-447C-A8F9-5027-D677D479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E155C-B9B6-8DA7-4F34-C6ACFCA16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B163A-6034-1EA0-14D5-F7E2E959F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DB7F0-EE5D-118D-5723-0D38360D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96016-BBE8-61D1-C96A-37013F0B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C495-8578-DAD9-FF51-DD241F56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12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B534A-F0AD-4849-737B-4D4A9721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1901B-A058-4AB1-21D4-C30442E2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9170-7035-3C4A-5D3E-8F6677EC9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10D8-129C-4533-999D-9A7118D03750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5931-F1CF-8991-85AB-4A2A504FA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F4BC-4939-9EA0-393E-76C135F61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1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DA2D8CF-8204-F46A-57F6-05A383C0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406400"/>
            <a:ext cx="9093200" cy="4521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2A362A-5862-5A26-DB99-33B58CB7C4BD}"/>
              </a:ext>
            </a:extLst>
          </p:cNvPr>
          <p:cNvSpPr txBox="1"/>
          <p:nvPr/>
        </p:nvSpPr>
        <p:spPr>
          <a:xfrm>
            <a:off x="681697" y="5575300"/>
            <a:ext cx="1082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Figure showing the issue, LNK2001: unresolved external symbol </a:t>
            </a:r>
            <a:r>
              <a:rPr lang="en-US" sz="1800" b="1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Image source</a:t>
            </a:r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: Carla GitHub Issues</a:t>
            </a:r>
            <a:r>
              <a:rPr lang="en-US" sz="1800" i="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[4]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548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02E233-2D20-C6E4-F736-F74F95A49840}"/>
              </a:ext>
            </a:extLst>
          </p:cNvPr>
          <p:cNvSpPr txBox="1"/>
          <p:nvPr/>
        </p:nvSpPr>
        <p:spPr>
          <a:xfrm>
            <a:off x="7997983" y="2682135"/>
            <a:ext cx="3499750" cy="34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en-US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Searching for Object IDs in the Actor list</a:t>
            </a:r>
            <a:endParaRPr lang="en-DE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90DE7A-7C14-4492-DFE4-36B0DEE56D1A}"/>
              </a:ext>
            </a:extLst>
          </p:cNvPr>
          <p:cNvSpPr/>
          <p:nvPr/>
        </p:nvSpPr>
        <p:spPr>
          <a:xfrm>
            <a:off x="7997983" y="2682135"/>
            <a:ext cx="3499750" cy="341170"/>
          </a:xfrm>
          <a:prstGeom prst="rect">
            <a:avLst/>
          </a:prstGeom>
          <a:noFill/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66E7F-9FE9-16AB-8C80-CA349855E9E0}"/>
              </a:ext>
            </a:extLst>
          </p:cNvPr>
          <p:cNvSpPr txBox="1"/>
          <p:nvPr/>
        </p:nvSpPr>
        <p:spPr>
          <a:xfrm>
            <a:off x="7997983" y="3219478"/>
            <a:ext cx="2243295" cy="34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en-US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Storing the data in a File</a:t>
            </a:r>
            <a:endParaRPr lang="en-DE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CCCDB-C7AF-2A18-553B-427E9C4D190F}"/>
              </a:ext>
            </a:extLst>
          </p:cNvPr>
          <p:cNvSpPr/>
          <p:nvPr/>
        </p:nvSpPr>
        <p:spPr>
          <a:xfrm>
            <a:off x="7997983" y="3202419"/>
            <a:ext cx="2243295" cy="358229"/>
          </a:xfrm>
          <a:prstGeom prst="rect">
            <a:avLst/>
          </a:prstGeom>
          <a:noFill/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5DA11E-5EFE-6175-5262-ADC89DF8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7" y="349123"/>
            <a:ext cx="7304637" cy="4381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74CD53-7DA7-A9F6-A0FD-4AD5860D0A55}"/>
              </a:ext>
            </a:extLst>
          </p:cNvPr>
          <p:cNvSpPr txBox="1"/>
          <p:nvPr/>
        </p:nvSpPr>
        <p:spPr>
          <a:xfrm>
            <a:off x="7997983" y="1426891"/>
            <a:ext cx="3404724" cy="34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en-US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 to extract all detections in a frame</a:t>
            </a:r>
            <a:endParaRPr lang="en-DE" sz="1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0ABCC4-5C52-C326-D383-70EF272FF91B}"/>
              </a:ext>
            </a:extLst>
          </p:cNvPr>
          <p:cNvSpPr/>
          <p:nvPr/>
        </p:nvSpPr>
        <p:spPr>
          <a:xfrm>
            <a:off x="7997983" y="1426891"/>
            <a:ext cx="3404724" cy="341170"/>
          </a:xfrm>
          <a:prstGeom prst="rect">
            <a:avLst/>
          </a:prstGeom>
          <a:noFill/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8D51A8-37B5-3304-9AFA-1420C5E38EBF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3863981" y="1521110"/>
            <a:ext cx="4134002" cy="7636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E223F5-94A0-6683-51BF-61C0EA1719C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493032" y="2852721"/>
            <a:ext cx="1504951" cy="18764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855CB7-0B76-9C00-3C39-1BCDAF05D0E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779513" y="3303906"/>
            <a:ext cx="4218470" cy="7762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9F4654-CEA4-0D6D-B69A-A6E02CA19DB6}"/>
              </a:ext>
            </a:extLst>
          </p:cNvPr>
          <p:cNvSpPr txBox="1"/>
          <p:nvPr/>
        </p:nvSpPr>
        <p:spPr>
          <a:xfrm>
            <a:off x="8017297" y="1947603"/>
            <a:ext cx="3404724" cy="57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en-US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Accessing the Actor List from the World Object</a:t>
            </a:r>
            <a:endParaRPr lang="en-DE" sz="1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679F33-A4E6-5F9A-B923-86A603555329}"/>
              </a:ext>
            </a:extLst>
          </p:cNvPr>
          <p:cNvSpPr/>
          <p:nvPr/>
        </p:nvSpPr>
        <p:spPr>
          <a:xfrm>
            <a:off x="8017297" y="1947603"/>
            <a:ext cx="3404724" cy="555417"/>
          </a:xfrm>
          <a:prstGeom prst="rect">
            <a:avLst/>
          </a:prstGeom>
          <a:noFill/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9B8B26-659D-AF49-FF85-459B299810D4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244985" y="1776591"/>
            <a:ext cx="3772312" cy="44872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4C9B70-BA0B-27C3-D556-F17F4C330FB6}"/>
              </a:ext>
            </a:extLst>
          </p:cNvPr>
          <p:cNvSpPr txBox="1"/>
          <p:nvPr/>
        </p:nvSpPr>
        <p:spPr>
          <a:xfrm>
            <a:off x="2233958" y="5505137"/>
            <a:ext cx="800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Code which searches the Actor List in the World Object and stores it in a file.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45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74875-3278-66E0-FCF9-6F9B0784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83" y="2164886"/>
            <a:ext cx="5294716" cy="252822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BDBE15D-D564-A819-101D-0956B60A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9" y="2032519"/>
            <a:ext cx="5294715" cy="27929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E7737B-2DE7-CBD0-24C6-703DDF9332DE}"/>
              </a:ext>
            </a:extLst>
          </p:cNvPr>
          <p:cNvSpPr txBox="1"/>
          <p:nvPr/>
        </p:nvSpPr>
        <p:spPr>
          <a:xfrm>
            <a:off x="2310348" y="5770364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Displays the values returned by matching the Object IDs in the Actor list.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13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EA3DD-0C14-0047-5F04-651ADCD1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893" y="2257425"/>
            <a:ext cx="5459159" cy="23431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3C02FC0-D9B2-A1C6-0084-E6E050F9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08" y="2190750"/>
            <a:ext cx="529471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1B3DFAC-2D5C-53A8-5F5D-CDCD556CFB00}"/>
              </a:ext>
            </a:extLst>
          </p:cNvPr>
          <p:cNvSpPr/>
          <p:nvPr/>
        </p:nvSpPr>
        <p:spPr>
          <a:xfrm>
            <a:off x="4603786" y="2098175"/>
            <a:ext cx="2666387" cy="266164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7030A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B4FE33-B1C3-32DE-DED6-69E1F97E787D}"/>
              </a:ext>
            </a:extLst>
          </p:cNvPr>
          <p:cNvSpPr/>
          <p:nvPr/>
        </p:nvSpPr>
        <p:spPr>
          <a:xfrm>
            <a:off x="5890419" y="3382880"/>
            <a:ext cx="100016" cy="101296"/>
          </a:xfrm>
          <a:prstGeom prst="ellipse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CACAB6-7CFE-46C6-E2B2-0953808A6771}"/>
              </a:ext>
            </a:extLst>
          </p:cNvPr>
          <p:cNvSpPr/>
          <p:nvPr/>
        </p:nvSpPr>
        <p:spPr>
          <a:xfrm>
            <a:off x="5183837" y="3894952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16A780-E7E1-820B-EFB9-88935D5BAE41}"/>
              </a:ext>
            </a:extLst>
          </p:cNvPr>
          <p:cNvSpPr/>
          <p:nvPr/>
        </p:nvSpPr>
        <p:spPr>
          <a:xfrm>
            <a:off x="6017710" y="2643425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D9334B-8FC5-8A84-5024-C49C8F0D73AB}"/>
              </a:ext>
            </a:extLst>
          </p:cNvPr>
          <p:cNvSpPr/>
          <p:nvPr/>
        </p:nvSpPr>
        <p:spPr>
          <a:xfrm>
            <a:off x="5790403" y="3996248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9242FD-FFD6-8CF0-2A38-B33DB9B5F9D4}"/>
              </a:ext>
            </a:extLst>
          </p:cNvPr>
          <p:cNvSpPr/>
          <p:nvPr/>
        </p:nvSpPr>
        <p:spPr>
          <a:xfrm>
            <a:off x="5133829" y="2945916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E05745-D036-69FB-6B00-94B4684C0C8C}"/>
              </a:ext>
            </a:extLst>
          </p:cNvPr>
          <p:cNvSpPr/>
          <p:nvPr/>
        </p:nvSpPr>
        <p:spPr>
          <a:xfrm>
            <a:off x="6648805" y="3793656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26FD64-7691-298D-B652-269E8AA17F0B}"/>
              </a:ext>
            </a:extLst>
          </p:cNvPr>
          <p:cNvSpPr/>
          <p:nvPr/>
        </p:nvSpPr>
        <p:spPr>
          <a:xfrm>
            <a:off x="6388892" y="4296734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DF254E-C2A2-F853-6D45-040F71F33635}"/>
              </a:ext>
            </a:extLst>
          </p:cNvPr>
          <p:cNvSpPr/>
          <p:nvPr/>
        </p:nvSpPr>
        <p:spPr>
          <a:xfrm>
            <a:off x="5373183" y="2458697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4D50882-7863-5711-7558-AC7D1E06730B}"/>
              </a:ext>
            </a:extLst>
          </p:cNvPr>
          <p:cNvSpPr/>
          <p:nvPr/>
        </p:nvSpPr>
        <p:spPr>
          <a:xfrm>
            <a:off x="5410419" y="3428999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68C1A7-1D8E-6616-B0BC-9E04BAF6DC8D}"/>
              </a:ext>
            </a:extLst>
          </p:cNvPr>
          <p:cNvSpPr/>
          <p:nvPr/>
        </p:nvSpPr>
        <p:spPr>
          <a:xfrm>
            <a:off x="6648805" y="2968524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0D07C2-E695-FD82-C9DB-4CAC0742D90F}"/>
              </a:ext>
            </a:extLst>
          </p:cNvPr>
          <p:cNvCxnSpPr>
            <a:stCxn id="7" idx="6"/>
            <a:endCxn id="6" idx="2"/>
          </p:cNvCxnSpPr>
          <p:nvPr/>
        </p:nvCxnSpPr>
        <p:spPr>
          <a:xfrm flipV="1">
            <a:off x="5990435" y="3429000"/>
            <a:ext cx="1279738" cy="4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95F880-A2B8-5FEA-9742-020014710BE9}"/>
              </a:ext>
            </a:extLst>
          </p:cNvPr>
          <p:cNvSpPr txBox="1"/>
          <p:nvPr/>
        </p:nvSpPr>
        <p:spPr>
          <a:xfrm>
            <a:off x="6361432" y="3091983"/>
            <a:ext cx="5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400DC0-E701-1E37-6D8B-A5B67F41752D}"/>
              </a:ext>
            </a:extLst>
          </p:cNvPr>
          <p:cNvSpPr txBox="1"/>
          <p:nvPr/>
        </p:nvSpPr>
        <p:spPr>
          <a:xfrm>
            <a:off x="4185872" y="1997674"/>
            <a:ext cx="11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minPts=4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257581-9D9C-6A5D-6F28-247BA01DB175}"/>
              </a:ext>
            </a:extLst>
          </p:cNvPr>
          <p:cNvSpPr txBox="1"/>
          <p:nvPr/>
        </p:nvSpPr>
        <p:spPr>
          <a:xfrm>
            <a:off x="3005335" y="5431464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Parameters of DBSCAN Algorithm</a:t>
            </a:r>
            <a:r>
              <a:rPr lang="en-US" sz="1800" i="1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. Image inspired by </a:t>
            </a:r>
            <a:r>
              <a:rPr lang="de-DE" sz="1800" i="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[15]</a:t>
            </a:r>
            <a:r>
              <a:rPr lang="en-US" sz="1800" i="1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60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32716E4-CC87-2BF6-6C72-815305EF1AAE}"/>
              </a:ext>
            </a:extLst>
          </p:cNvPr>
          <p:cNvSpPr/>
          <p:nvPr/>
        </p:nvSpPr>
        <p:spPr>
          <a:xfrm>
            <a:off x="4495800" y="2905124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6B7E0A-826D-5959-9D08-235333A0F89E}"/>
              </a:ext>
            </a:extLst>
          </p:cNvPr>
          <p:cNvSpPr/>
          <p:nvPr/>
        </p:nvSpPr>
        <p:spPr>
          <a:xfrm>
            <a:off x="5302142" y="3695847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75BD90-492E-E313-6850-FB3669BA2CCA}"/>
              </a:ext>
            </a:extLst>
          </p:cNvPr>
          <p:cNvSpPr/>
          <p:nvPr/>
        </p:nvSpPr>
        <p:spPr>
          <a:xfrm>
            <a:off x="5002128" y="3081829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2F8D25-344F-F276-8E60-4312101AC0A3}"/>
              </a:ext>
            </a:extLst>
          </p:cNvPr>
          <p:cNvSpPr/>
          <p:nvPr/>
        </p:nvSpPr>
        <p:spPr>
          <a:xfrm>
            <a:off x="5829297" y="3870250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4D2D59-3244-858A-3A21-3E59BC0F4FC5}"/>
              </a:ext>
            </a:extLst>
          </p:cNvPr>
          <p:cNvSpPr/>
          <p:nvPr/>
        </p:nvSpPr>
        <p:spPr>
          <a:xfrm>
            <a:off x="4449654" y="3534643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35776D-F97C-E141-08D1-354583D7D4C8}"/>
              </a:ext>
            </a:extLst>
          </p:cNvPr>
          <p:cNvSpPr/>
          <p:nvPr/>
        </p:nvSpPr>
        <p:spPr>
          <a:xfrm>
            <a:off x="5255996" y="4325366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C556F6-AD44-BFA8-6A3C-B27BFF855135}"/>
              </a:ext>
            </a:extLst>
          </p:cNvPr>
          <p:cNvSpPr/>
          <p:nvPr/>
        </p:nvSpPr>
        <p:spPr>
          <a:xfrm>
            <a:off x="3960600" y="3114674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BA7D01-26ED-7E97-F38F-302A894EAC55}"/>
              </a:ext>
            </a:extLst>
          </p:cNvPr>
          <p:cNvSpPr/>
          <p:nvPr/>
        </p:nvSpPr>
        <p:spPr>
          <a:xfrm>
            <a:off x="4766942" y="3905397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DBFF03-9E4F-B612-B20F-71DFD19D90D8}"/>
              </a:ext>
            </a:extLst>
          </p:cNvPr>
          <p:cNvSpPr/>
          <p:nvPr/>
        </p:nvSpPr>
        <p:spPr>
          <a:xfrm>
            <a:off x="4004365" y="2383115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C05784-B5C1-4FFF-0002-CC2E5EF273E2}"/>
              </a:ext>
            </a:extLst>
          </p:cNvPr>
          <p:cNvSpPr/>
          <p:nvPr/>
        </p:nvSpPr>
        <p:spPr>
          <a:xfrm>
            <a:off x="4810707" y="3173838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47AA3-1339-3304-B47B-6018C2DCA29B}"/>
              </a:ext>
            </a:extLst>
          </p:cNvPr>
          <p:cNvSpPr/>
          <p:nvPr/>
        </p:nvSpPr>
        <p:spPr>
          <a:xfrm>
            <a:off x="5573283" y="290555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45221B-FEF1-B590-BFC0-014E0E7637A0}"/>
              </a:ext>
            </a:extLst>
          </p:cNvPr>
          <p:cNvSpPr/>
          <p:nvPr/>
        </p:nvSpPr>
        <p:spPr>
          <a:xfrm>
            <a:off x="6379625" y="3696281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017ED2-16F6-A5A1-E994-34EE39E6915D}"/>
              </a:ext>
            </a:extLst>
          </p:cNvPr>
          <p:cNvSpPr/>
          <p:nvPr/>
        </p:nvSpPr>
        <p:spPr>
          <a:xfrm>
            <a:off x="5798599" y="356111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FAFE56-1279-F866-128B-D675CAD9A915}"/>
              </a:ext>
            </a:extLst>
          </p:cNvPr>
          <p:cNvSpPr/>
          <p:nvPr/>
        </p:nvSpPr>
        <p:spPr>
          <a:xfrm>
            <a:off x="6604941" y="4351841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77EFB2D-A9F3-ABC5-5457-3E5D203F0F74}"/>
              </a:ext>
            </a:extLst>
          </p:cNvPr>
          <p:cNvSpPr/>
          <p:nvPr/>
        </p:nvSpPr>
        <p:spPr>
          <a:xfrm>
            <a:off x="3325704" y="333429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02E789-EFC0-E91C-618E-A56EAAA48DAB}"/>
              </a:ext>
            </a:extLst>
          </p:cNvPr>
          <p:cNvSpPr/>
          <p:nvPr/>
        </p:nvSpPr>
        <p:spPr>
          <a:xfrm>
            <a:off x="4132046" y="4125021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CB7617-3104-8B32-55FB-8C6297952FB3}"/>
              </a:ext>
            </a:extLst>
          </p:cNvPr>
          <p:cNvSpPr/>
          <p:nvPr/>
        </p:nvSpPr>
        <p:spPr>
          <a:xfrm>
            <a:off x="2813738" y="2964860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EF48E6-98A9-AE09-76B4-72AEB7657487}"/>
              </a:ext>
            </a:extLst>
          </p:cNvPr>
          <p:cNvSpPr/>
          <p:nvPr/>
        </p:nvSpPr>
        <p:spPr>
          <a:xfrm>
            <a:off x="3620080" y="3755583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EA04552-65BD-9696-2132-287C1490862D}"/>
              </a:ext>
            </a:extLst>
          </p:cNvPr>
          <p:cNvSpPr/>
          <p:nvPr/>
        </p:nvSpPr>
        <p:spPr>
          <a:xfrm>
            <a:off x="6538429" y="3639202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190861-988C-C081-C289-E429F4D97DA2}"/>
              </a:ext>
            </a:extLst>
          </p:cNvPr>
          <p:cNvSpPr/>
          <p:nvPr/>
        </p:nvSpPr>
        <p:spPr>
          <a:xfrm>
            <a:off x="7344771" y="4429925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489F43-DEF5-F317-B2C2-CD787A777486}"/>
              </a:ext>
            </a:extLst>
          </p:cNvPr>
          <p:cNvSpPr/>
          <p:nvPr/>
        </p:nvSpPr>
        <p:spPr>
          <a:xfrm>
            <a:off x="2182704" y="1981037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116098-2ACA-9299-3644-E3D4872106EE}"/>
              </a:ext>
            </a:extLst>
          </p:cNvPr>
          <p:cNvSpPr/>
          <p:nvPr/>
        </p:nvSpPr>
        <p:spPr>
          <a:xfrm>
            <a:off x="2989046" y="2771760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4630ACC-5178-EDE7-B356-5070A7009726}"/>
              </a:ext>
            </a:extLst>
          </p:cNvPr>
          <p:cNvSpPr/>
          <p:nvPr/>
        </p:nvSpPr>
        <p:spPr>
          <a:xfrm>
            <a:off x="6592299" y="2161521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47B776-2BCB-4658-ACD8-17BD14EEEE0D}"/>
              </a:ext>
            </a:extLst>
          </p:cNvPr>
          <p:cNvSpPr/>
          <p:nvPr/>
        </p:nvSpPr>
        <p:spPr>
          <a:xfrm>
            <a:off x="7398641" y="2952244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B761E9D-5CC3-994C-0BB9-00859453901F}"/>
              </a:ext>
            </a:extLst>
          </p:cNvPr>
          <p:cNvSpPr/>
          <p:nvPr/>
        </p:nvSpPr>
        <p:spPr>
          <a:xfrm>
            <a:off x="4178192" y="1295354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D1C3DA-014D-A5F8-6AC9-0EF435825346}"/>
              </a:ext>
            </a:extLst>
          </p:cNvPr>
          <p:cNvSpPr/>
          <p:nvPr/>
        </p:nvSpPr>
        <p:spPr>
          <a:xfrm>
            <a:off x="4984534" y="2086077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AA40CA0-11BE-1D32-006A-364414225705}"/>
              </a:ext>
            </a:extLst>
          </p:cNvPr>
          <p:cNvSpPr/>
          <p:nvPr/>
        </p:nvSpPr>
        <p:spPr>
          <a:xfrm>
            <a:off x="7887374" y="317383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801B8C5-D035-7D02-420D-5FA7D3C0EE04}"/>
              </a:ext>
            </a:extLst>
          </p:cNvPr>
          <p:cNvSpPr/>
          <p:nvPr/>
        </p:nvSpPr>
        <p:spPr>
          <a:xfrm>
            <a:off x="8693716" y="3964561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7DC1E6C-3757-CC98-CCD0-531B69E2A16E}"/>
              </a:ext>
            </a:extLst>
          </p:cNvPr>
          <p:cNvSpPr/>
          <p:nvPr/>
        </p:nvSpPr>
        <p:spPr>
          <a:xfrm>
            <a:off x="1638457" y="3546605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4678BB7-D79E-3A33-4D01-BA90A7ED12CB}"/>
              </a:ext>
            </a:extLst>
          </p:cNvPr>
          <p:cNvSpPr/>
          <p:nvPr/>
        </p:nvSpPr>
        <p:spPr>
          <a:xfrm>
            <a:off x="2444799" y="4337328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1C8301-4CBA-B239-E10C-F2E9FC473225}"/>
              </a:ext>
            </a:extLst>
          </p:cNvPr>
          <p:cNvCxnSpPr>
            <a:cxnSpLocks/>
            <a:stCxn id="33" idx="6"/>
            <a:endCxn id="32" idx="2"/>
          </p:cNvCxnSpPr>
          <p:nvPr/>
        </p:nvCxnSpPr>
        <p:spPr>
          <a:xfrm flipV="1">
            <a:off x="5084550" y="2134424"/>
            <a:ext cx="798617" cy="2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63B848B-D2A0-8C18-A2E5-E039E0ADB96F}"/>
              </a:ext>
            </a:extLst>
          </p:cNvPr>
          <p:cNvSpPr txBox="1"/>
          <p:nvPr/>
        </p:nvSpPr>
        <p:spPr>
          <a:xfrm>
            <a:off x="5244664" y="1804694"/>
            <a:ext cx="536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Eps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85E04E-CC71-123B-465C-3EB32A1ACA13}"/>
              </a:ext>
            </a:extLst>
          </p:cNvPr>
          <p:cNvSpPr/>
          <p:nvPr/>
        </p:nvSpPr>
        <p:spPr>
          <a:xfrm>
            <a:off x="1163782" y="840509"/>
            <a:ext cx="166254" cy="1477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DE7C1B-CB3F-3146-B16D-827382092FD3}"/>
              </a:ext>
            </a:extLst>
          </p:cNvPr>
          <p:cNvSpPr txBox="1"/>
          <p:nvPr/>
        </p:nvSpPr>
        <p:spPr>
          <a:xfrm>
            <a:off x="1369534" y="745123"/>
            <a:ext cx="1175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Core Points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7AE3AD-808E-09F6-87CD-6E7C8E4B6E68}"/>
              </a:ext>
            </a:extLst>
          </p:cNvPr>
          <p:cNvSpPr/>
          <p:nvPr/>
        </p:nvSpPr>
        <p:spPr>
          <a:xfrm>
            <a:off x="1163782" y="1121026"/>
            <a:ext cx="166254" cy="147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7E075F-2ED3-594F-64CE-AB5EC7221184}"/>
              </a:ext>
            </a:extLst>
          </p:cNvPr>
          <p:cNvSpPr txBox="1"/>
          <p:nvPr/>
        </p:nvSpPr>
        <p:spPr>
          <a:xfrm>
            <a:off x="1369534" y="1025640"/>
            <a:ext cx="1373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Border Points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3C7920-5EC6-FF8E-B28C-88FB0C68188A}"/>
              </a:ext>
            </a:extLst>
          </p:cNvPr>
          <p:cNvSpPr/>
          <p:nvPr/>
        </p:nvSpPr>
        <p:spPr>
          <a:xfrm>
            <a:off x="1163782" y="1397616"/>
            <a:ext cx="166254" cy="1477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EFB2FE-91BE-54A2-70EE-80BED3BEC794}"/>
              </a:ext>
            </a:extLst>
          </p:cNvPr>
          <p:cNvSpPr txBox="1"/>
          <p:nvPr/>
        </p:nvSpPr>
        <p:spPr>
          <a:xfrm>
            <a:off x="1369534" y="1302230"/>
            <a:ext cx="1175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Noise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489489-B292-D43A-EB29-20B90BF3A149}"/>
              </a:ext>
            </a:extLst>
          </p:cNvPr>
          <p:cNvSpPr txBox="1"/>
          <p:nvPr/>
        </p:nvSpPr>
        <p:spPr>
          <a:xfrm>
            <a:off x="6353893" y="1804597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minPts: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5DBC9-30D0-E9C4-4933-BCC0AA3011F8}"/>
              </a:ext>
            </a:extLst>
          </p:cNvPr>
          <p:cNvSpPr txBox="1"/>
          <p:nvPr/>
        </p:nvSpPr>
        <p:spPr>
          <a:xfrm>
            <a:off x="2686208" y="5841014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Parameters of DBSCAN Algorithm</a:t>
            </a:r>
            <a:r>
              <a:rPr lang="en-US" sz="1800" i="1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. Image inspired by </a:t>
            </a:r>
            <a:r>
              <a:rPr lang="de-DE" sz="1800" i="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[15]</a:t>
            </a:r>
            <a:r>
              <a:rPr lang="en-US" sz="1800" i="1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502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D6C42E3-1D70-78A6-1E04-0D8159AE16A4}"/>
              </a:ext>
            </a:extLst>
          </p:cNvPr>
          <p:cNvSpPr/>
          <p:nvPr/>
        </p:nvSpPr>
        <p:spPr>
          <a:xfrm>
            <a:off x="1193499" y="3359526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CA2F0B-FBAA-6F04-45F9-93334C466FBC}"/>
              </a:ext>
            </a:extLst>
          </p:cNvPr>
          <p:cNvSpPr/>
          <p:nvPr/>
        </p:nvSpPr>
        <p:spPr>
          <a:xfrm>
            <a:off x="2295115" y="445044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E4C6F36-7E8A-7F76-2A5F-4B72F80A2756}"/>
              </a:ext>
            </a:extLst>
          </p:cNvPr>
          <p:cNvSpPr/>
          <p:nvPr/>
        </p:nvSpPr>
        <p:spPr>
          <a:xfrm>
            <a:off x="1908521" y="2176154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2C8AAC-1773-1C13-4EA8-ADFA9FBDA8D5}"/>
              </a:ext>
            </a:extLst>
          </p:cNvPr>
          <p:cNvSpPr/>
          <p:nvPr/>
        </p:nvSpPr>
        <p:spPr>
          <a:xfrm>
            <a:off x="3010137" y="326707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B7768B-8A92-80F4-B3E2-BD61DA498E3A}"/>
              </a:ext>
            </a:extLst>
          </p:cNvPr>
          <p:cNvSpPr/>
          <p:nvPr/>
        </p:nvSpPr>
        <p:spPr>
          <a:xfrm>
            <a:off x="2713349" y="3327961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EB68C-EB89-4725-B4A1-AC62F9C4E0BA}"/>
              </a:ext>
            </a:extLst>
          </p:cNvPr>
          <p:cNvSpPr/>
          <p:nvPr/>
        </p:nvSpPr>
        <p:spPr>
          <a:xfrm>
            <a:off x="3814965" y="441888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82718E-E46B-73AE-B14F-7AD98AE81DEB}"/>
              </a:ext>
            </a:extLst>
          </p:cNvPr>
          <p:cNvSpPr/>
          <p:nvPr/>
        </p:nvSpPr>
        <p:spPr>
          <a:xfrm>
            <a:off x="2445133" y="264606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A0015C-8B77-DB14-C121-37C99F13B093}"/>
              </a:ext>
            </a:extLst>
          </p:cNvPr>
          <p:cNvSpPr/>
          <p:nvPr/>
        </p:nvSpPr>
        <p:spPr>
          <a:xfrm>
            <a:off x="3070858" y="237936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73BA13-DDFE-CF1B-9BB5-EB581E20194F}"/>
              </a:ext>
            </a:extLst>
          </p:cNvPr>
          <p:cNvSpPr/>
          <p:nvPr/>
        </p:nvSpPr>
        <p:spPr>
          <a:xfrm>
            <a:off x="2481790" y="369381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DF7AB3-A730-3874-9A9F-C99AC60052A3}"/>
              </a:ext>
            </a:extLst>
          </p:cNvPr>
          <p:cNvSpPr/>
          <p:nvPr/>
        </p:nvSpPr>
        <p:spPr>
          <a:xfrm>
            <a:off x="3693522" y="279277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C8BBF-FC2F-D56C-EF25-19D09541596C}"/>
              </a:ext>
            </a:extLst>
          </p:cNvPr>
          <p:cNvSpPr/>
          <p:nvPr/>
        </p:nvSpPr>
        <p:spPr>
          <a:xfrm>
            <a:off x="1490288" y="429711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DB68A4-C633-8C59-66CE-39DF97D31041}"/>
              </a:ext>
            </a:extLst>
          </p:cNvPr>
          <p:cNvSpPr/>
          <p:nvPr/>
        </p:nvSpPr>
        <p:spPr>
          <a:xfrm>
            <a:off x="3056318" y="423622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26F26B-91B9-4C29-F379-D78A1AF0DB05}"/>
              </a:ext>
            </a:extLst>
          </p:cNvPr>
          <p:cNvSpPr/>
          <p:nvPr/>
        </p:nvSpPr>
        <p:spPr>
          <a:xfrm>
            <a:off x="2561235" y="408679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12C4A3-9443-86B0-FC23-C26A4F8F1E5F}"/>
              </a:ext>
            </a:extLst>
          </p:cNvPr>
          <p:cNvSpPr/>
          <p:nvPr/>
        </p:nvSpPr>
        <p:spPr>
          <a:xfrm>
            <a:off x="1892703" y="487301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7362D9-02C0-2D7C-BB15-41DC767789BB}"/>
              </a:ext>
            </a:extLst>
          </p:cNvPr>
          <p:cNvSpPr/>
          <p:nvPr/>
        </p:nvSpPr>
        <p:spPr>
          <a:xfrm>
            <a:off x="3754243" y="361707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5A7B52-1131-E33C-5C17-C7E9FC5C371D}"/>
              </a:ext>
            </a:extLst>
          </p:cNvPr>
          <p:cNvSpPr/>
          <p:nvPr/>
        </p:nvSpPr>
        <p:spPr>
          <a:xfrm>
            <a:off x="4469266" y="386993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0777082-D4EA-871B-12A3-E05BD9BFCB5E}"/>
              </a:ext>
            </a:extLst>
          </p:cNvPr>
          <p:cNvSpPr/>
          <p:nvPr/>
        </p:nvSpPr>
        <p:spPr>
          <a:xfrm>
            <a:off x="3628292" y="454065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D2ECCF-D627-4E04-0657-1BCB378BBFD8}"/>
              </a:ext>
            </a:extLst>
          </p:cNvPr>
          <p:cNvSpPr/>
          <p:nvPr/>
        </p:nvSpPr>
        <p:spPr>
          <a:xfrm>
            <a:off x="3799945" y="490345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9A2F7D-8D44-35EA-93FF-7841B0A17305}"/>
              </a:ext>
            </a:extLst>
          </p:cNvPr>
          <p:cNvSpPr/>
          <p:nvPr/>
        </p:nvSpPr>
        <p:spPr>
          <a:xfrm>
            <a:off x="3044697" y="478763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FEA402-BE4E-2B4D-261F-A315DAD435F8}"/>
              </a:ext>
            </a:extLst>
          </p:cNvPr>
          <p:cNvSpPr/>
          <p:nvPr/>
        </p:nvSpPr>
        <p:spPr>
          <a:xfrm>
            <a:off x="4408544" y="453046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F31D58-6A6F-C29B-6045-37138F57187E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3936408" y="4479768"/>
            <a:ext cx="1101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A78E73-88DD-0D27-E08D-5A1F7F9D2A78}"/>
              </a:ext>
            </a:extLst>
          </p:cNvPr>
          <p:cNvSpPr txBox="1"/>
          <p:nvPr/>
        </p:nvSpPr>
        <p:spPr>
          <a:xfrm>
            <a:off x="4217109" y="4184537"/>
            <a:ext cx="64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Eps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6DB656-9F23-E726-FE76-B8F03C99B55F}"/>
              </a:ext>
            </a:extLst>
          </p:cNvPr>
          <p:cNvCxnSpPr>
            <a:stCxn id="5" idx="3"/>
            <a:endCxn id="23" idx="7"/>
          </p:cNvCxnSpPr>
          <p:nvPr/>
        </p:nvCxnSpPr>
        <p:spPr>
          <a:xfrm flipH="1">
            <a:off x="1996361" y="4554386"/>
            <a:ext cx="316539" cy="33646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B02D0D7-5355-1492-6811-D427819DF0C3}"/>
              </a:ext>
            </a:extLst>
          </p:cNvPr>
          <p:cNvSpPr txBox="1"/>
          <p:nvPr/>
        </p:nvSpPr>
        <p:spPr>
          <a:xfrm>
            <a:off x="2941886" y="332369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430B13-B4BD-A996-E517-F4AE61206E2C}"/>
              </a:ext>
            </a:extLst>
          </p:cNvPr>
          <p:cNvSpPr txBox="1"/>
          <p:nvPr/>
        </p:nvSpPr>
        <p:spPr>
          <a:xfrm>
            <a:off x="3738536" y="4485823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BFF1FD-75E4-5ADC-905C-5A330A24667B}"/>
              </a:ext>
            </a:extLst>
          </p:cNvPr>
          <p:cNvSpPr txBox="1"/>
          <p:nvPr/>
        </p:nvSpPr>
        <p:spPr>
          <a:xfrm>
            <a:off x="2223846" y="451063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C44375-5B60-76FA-5E9E-EB53ACB9C91C}"/>
              </a:ext>
            </a:extLst>
          </p:cNvPr>
          <p:cNvSpPr txBox="1"/>
          <p:nvPr/>
        </p:nvSpPr>
        <p:spPr>
          <a:xfrm>
            <a:off x="1824452" y="4923995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FAADC2-7407-0591-424C-BB1527929A33}"/>
              </a:ext>
            </a:extLst>
          </p:cNvPr>
          <p:cNvCxnSpPr>
            <a:cxnSpLocks/>
            <a:stCxn id="13" idx="1"/>
            <a:endCxn id="35" idx="0"/>
          </p:cNvCxnSpPr>
          <p:nvPr/>
        </p:nvCxnSpPr>
        <p:spPr>
          <a:xfrm flipH="1" flipV="1">
            <a:off x="3070858" y="3323691"/>
            <a:ext cx="761892" cy="11130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F8B857-A456-0B48-B1B8-CF38E742773F}"/>
              </a:ext>
            </a:extLst>
          </p:cNvPr>
          <p:cNvCxnSpPr>
            <a:stCxn id="7" idx="0"/>
            <a:endCxn id="17" idx="4"/>
          </p:cNvCxnSpPr>
          <p:nvPr/>
        </p:nvCxnSpPr>
        <p:spPr>
          <a:xfrm flipV="1">
            <a:off x="3070859" y="2501140"/>
            <a:ext cx="60721" cy="7659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0C69992-5AF6-ECA6-639C-BEF010B5456F}"/>
              </a:ext>
            </a:extLst>
          </p:cNvPr>
          <p:cNvSpPr txBox="1"/>
          <p:nvPr/>
        </p:nvSpPr>
        <p:spPr>
          <a:xfrm>
            <a:off x="3112955" y="239112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0DE3AD-346D-7073-B586-05FAA45504A8}"/>
              </a:ext>
            </a:extLst>
          </p:cNvPr>
          <p:cNvCxnSpPr/>
          <p:nvPr/>
        </p:nvCxnSpPr>
        <p:spPr>
          <a:xfrm>
            <a:off x="883158" y="1102292"/>
            <a:ext cx="52578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C0DB9D-9BD5-D97C-D259-16399DAB27D0}"/>
              </a:ext>
            </a:extLst>
          </p:cNvPr>
          <p:cNvCxnSpPr/>
          <p:nvPr/>
        </p:nvCxnSpPr>
        <p:spPr>
          <a:xfrm>
            <a:off x="883158" y="1469966"/>
            <a:ext cx="5257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61A05B7-1CDE-9504-CDFB-D49438838854}"/>
              </a:ext>
            </a:extLst>
          </p:cNvPr>
          <p:cNvSpPr txBox="1"/>
          <p:nvPr/>
        </p:nvSpPr>
        <p:spPr>
          <a:xfrm>
            <a:off x="1568957" y="949892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E and P are Directly Density Reachable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833427-0C94-748F-96F2-EFBF2D2695A2}"/>
              </a:ext>
            </a:extLst>
          </p:cNvPr>
          <p:cNvSpPr txBox="1"/>
          <p:nvPr/>
        </p:nvSpPr>
        <p:spPr>
          <a:xfrm>
            <a:off x="1568957" y="1314285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D and G are Density Reachable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640BC05-86D9-DA63-5C54-9BD149B79588}"/>
              </a:ext>
            </a:extLst>
          </p:cNvPr>
          <p:cNvSpPr/>
          <p:nvPr/>
        </p:nvSpPr>
        <p:spPr>
          <a:xfrm>
            <a:off x="6666746" y="3237754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88A39AF-BF60-998A-FD71-2E15AC677C3F}"/>
              </a:ext>
            </a:extLst>
          </p:cNvPr>
          <p:cNvSpPr/>
          <p:nvPr/>
        </p:nvSpPr>
        <p:spPr>
          <a:xfrm>
            <a:off x="7768362" y="432867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C2742A6-7F00-806F-6A44-8E1EBA5C455B}"/>
              </a:ext>
            </a:extLst>
          </p:cNvPr>
          <p:cNvSpPr/>
          <p:nvPr/>
        </p:nvSpPr>
        <p:spPr>
          <a:xfrm>
            <a:off x="7381768" y="2054382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D73A57E-D2BD-5DB9-BFAE-54A006BF3277}"/>
              </a:ext>
            </a:extLst>
          </p:cNvPr>
          <p:cNvSpPr/>
          <p:nvPr/>
        </p:nvSpPr>
        <p:spPr>
          <a:xfrm>
            <a:off x="8483384" y="314530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F22DE4C-6699-F7FC-4BC8-F9E365E2CCE8}"/>
              </a:ext>
            </a:extLst>
          </p:cNvPr>
          <p:cNvSpPr/>
          <p:nvPr/>
        </p:nvSpPr>
        <p:spPr>
          <a:xfrm>
            <a:off x="8186596" y="3206189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B355025-3758-5CCD-5D75-55C0D406112A}"/>
              </a:ext>
            </a:extLst>
          </p:cNvPr>
          <p:cNvSpPr/>
          <p:nvPr/>
        </p:nvSpPr>
        <p:spPr>
          <a:xfrm>
            <a:off x="9288212" y="429711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575EFE6-78EA-DD34-2BF2-33EF7C6A68A0}"/>
              </a:ext>
            </a:extLst>
          </p:cNvPr>
          <p:cNvSpPr/>
          <p:nvPr/>
        </p:nvSpPr>
        <p:spPr>
          <a:xfrm>
            <a:off x="7918380" y="252429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FDF3282-1A0B-F3AC-BA0E-EE4E5369644B}"/>
              </a:ext>
            </a:extLst>
          </p:cNvPr>
          <p:cNvSpPr/>
          <p:nvPr/>
        </p:nvSpPr>
        <p:spPr>
          <a:xfrm>
            <a:off x="8544105" y="225759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84CC3A8-9968-83DA-E2AC-CFE27272141E}"/>
              </a:ext>
            </a:extLst>
          </p:cNvPr>
          <p:cNvSpPr/>
          <p:nvPr/>
        </p:nvSpPr>
        <p:spPr>
          <a:xfrm>
            <a:off x="7955037" y="357204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F439F8A-A0EB-1406-9CB8-9D4286ABABFA}"/>
              </a:ext>
            </a:extLst>
          </p:cNvPr>
          <p:cNvSpPr/>
          <p:nvPr/>
        </p:nvSpPr>
        <p:spPr>
          <a:xfrm>
            <a:off x="9166769" y="267100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9A9B7DC-673C-9C63-643F-3DAF44263032}"/>
              </a:ext>
            </a:extLst>
          </p:cNvPr>
          <p:cNvSpPr/>
          <p:nvPr/>
        </p:nvSpPr>
        <p:spPr>
          <a:xfrm>
            <a:off x="6963535" y="417533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CEC7A99-FC03-A02F-903C-83715FC09DE4}"/>
              </a:ext>
            </a:extLst>
          </p:cNvPr>
          <p:cNvSpPr/>
          <p:nvPr/>
        </p:nvSpPr>
        <p:spPr>
          <a:xfrm>
            <a:off x="8529565" y="411445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D70E0F-DC09-2A7F-079A-25BC86625476}"/>
              </a:ext>
            </a:extLst>
          </p:cNvPr>
          <p:cNvSpPr/>
          <p:nvPr/>
        </p:nvSpPr>
        <p:spPr>
          <a:xfrm>
            <a:off x="7213995" y="381207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C1EB203-4233-78A8-0D14-6287EAE0DDE0}"/>
              </a:ext>
            </a:extLst>
          </p:cNvPr>
          <p:cNvSpPr/>
          <p:nvPr/>
        </p:nvSpPr>
        <p:spPr>
          <a:xfrm>
            <a:off x="7365950" y="4751241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9DEEC8-2270-0B72-95FB-CC459532F9BA}"/>
              </a:ext>
            </a:extLst>
          </p:cNvPr>
          <p:cNvSpPr/>
          <p:nvPr/>
        </p:nvSpPr>
        <p:spPr>
          <a:xfrm>
            <a:off x="9018374" y="362526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4098C44-AF30-9F26-8977-670764DB7C2C}"/>
              </a:ext>
            </a:extLst>
          </p:cNvPr>
          <p:cNvSpPr/>
          <p:nvPr/>
        </p:nvSpPr>
        <p:spPr>
          <a:xfrm>
            <a:off x="9942513" y="374816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1EB8FD1-BC68-23F9-CBBE-4F3C392E0AE3}"/>
              </a:ext>
            </a:extLst>
          </p:cNvPr>
          <p:cNvSpPr/>
          <p:nvPr/>
        </p:nvSpPr>
        <p:spPr>
          <a:xfrm>
            <a:off x="9760348" y="494387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B63ED86-2263-8FF7-7984-3198514E54BF}"/>
              </a:ext>
            </a:extLst>
          </p:cNvPr>
          <p:cNvSpPr/>
          <p:nvPr/>
        </p:nvSpPr>
        <p:spPr>
          <a:xfrm>
            <a:off x="9273192" y="478168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04A2010-206A-047D-A747-CB688CF16A67}"/>
              </a:ext>
            </a:extLst>
          </p:cNvPr>
          <p:cNvSpPr/>
          <p:nvPr/>
        </p:nvSpPr>
        <p:spPr>
          <a:xfrm>
            <a:off x="8517944" y="466585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DF93ACB-CA04-9D63-ED2F-76EABFDA18AB}"/>
              </a:ext>
            </a:extLst>
          </p:cNvPr>
          <p:cNvSpPr/>
          <p:nvPr/>
        </p:nvSpPr>
        <p:spPr>
          <a:xfrm>
            <a:off x="9881791" y="440869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32E0088-379B-C9E8-3503-393340275487}"/>
              </a:ext>
            </a:extLst>
          </p:cNvPr>
          <p:cNvSpPr/>
          <p:nvPr/>
        </p:nvSpPr>
        <p:spPr>
          <a:xfrm>
            <a:off x="8377912" y="264056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22CA6C-271B-D8E2-DF31-548E37D03667}"/>
              </a:ext>
            </a:extLst>
          </p:cNvPr>
          <p:cNvCxnSpPr>
            <a:cxnSpLocks/>
            <a:stCxn id="55" idx="7"/>
          </p:cNvCxnSpPr>
          <p:nvPr/>
        </p:nvCxnSpPr>
        <p:spPr>
          <a:xfrm flipV="1">
            <a:off x="8587042" y="2379368"/>
            <a:ext cx="746871" cy="78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772994B-BBA0-AC1A-B499-67FF1D235A69}"/>
              </a:ext>
            </a:extLst>
          </p:cNvPr>
          <p:cNvSpPr txBox="1"/>
          <p:nvPr/>
        </p:nvSpPr>
        <p:spPr>
          <a:xfrm rot="18825749">
            <a:off x="8570281" y="2484898"/>
            <a:ext cx="60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Eps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F2EF9E-5CC8-96FF-4BD3-241F2EA91D94}"/>
              </a:ext>
            </a:extLst>
          </p:cNvPr>
          <p:cNvSpPr txBox="1"/>
          <p:nvPr/>
        </p:nvSpPr>
        <p:spPr>
          <a:xfrm>
            <a:off x="8400592" y="3219692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E8D5A1-BE17-82F7-1573-D0B79090E37E}"/>
              </a:ext>
            </a:extLst>
          </p:cNvPr>
          <p:cNvSpPr txBox="1"/>
          <p:nvPr/>
        </p:nvSpPr>
        <p:spPr>
          <a:xfrm>
            <a:off x="7683706" y="438956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D6BE6C-6FD4-0150-2A5A-6B1BF6FC91A9}"/>
              </a:ext>
            </a:extLst>
          </p:cNvPr>
          <p:cNvSpPr txBox="1"/>
          <p:nvPr/>
        </p:nvSpPr>
        <p:spPr>
          <a:xfrm>
            <a:off x="9236369" y="4358640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8C69D84-1945-AEFC-958A-B1DA6926DD25}"/>
              </a:ext>
            </a:extLst>
          </p:cNvPr>
          <p:cNvCxnSpPr>
            <a:stCxn id="53" idx="7"/>
            <a:endCxn id="75" idx="0"/>
          </p:cNvCxnSpPr>
          <p:nvPr/>
        </p:nvCxnSpPr>
        <p:spPr>
          <a:xfrm flipV="1">
            <a:off x="7872020" y="3219692"/>
            <a:ext cx="657544" cy="112681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481DB3-64E3-EF3B-DFFA-1BC33CC03089}"/>
              </a:ext>
            </a:extLst>
          </p:cNvPr>
          <p:cNvCxnSpPr>
            <a:cxnSpLocks/>
            <a:stCxn id="75" idx="0"/>
            <a:endCxn id="57" idx="1"/>
          </p:cNvCxnSpPr>
          <p:nvPr/>
        </p:nvCxnSpPr>
        <p:spPr>
          <a:xfrm>
            <a:off x="8529564" y="3219692"/>
            <a:ext cx="776433" cy="109525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EC76AC6-54A6-2F6E-62A9-60B64337428D}"/>
              </a:ext>
            </a:extLst>
          </p:cNvPr>
          <p:cNvCxnSpPr>
            <a:stCxn id="57" idx="7"/>
            <a:endCxn id="67" idx="3"/>
          </p:cNvCxnSpPr>
          <p:nvPr/>
        </p:nvCxnSpPr>
        <p:spPr>
          <a:xfrm flipV="1">
            <a:off x="9391870" y="3852101"/>
            <a:ext cx="568428" cy="46284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158154C-2F4B-F3F1-D4F7-631525EE2754}"/>
              </a:ext>
            </a:extLst>
          </p:cNvPr>
          <p:cNvSpPr txBox="1"/>
          <p:nvPr/>
        </p:nvSpPr>
        <p:spPr>
          <a:xfrm>
            <a:off x="9977841" y="3777869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F26126A-A67D-E01B-630B-05C800D28213}"/>
              </a:ext>
            </a:extLst>
          </p:cNvPr>
          <p:cNvCxnSpPr/>
          <p:nvPr/>
        </p:nvCxnSpPr>
        <p:spPr>
          <a:xfrm>
            <a:off x="6484173" y="1328599"/>
            <a:ext cx="52578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DFB99DE-F557-BA23-23BC-E2436F64F6EE}"/>
              </a:ext>
            </a:extLst>
          </p:cNvPr>
          <p:cNvSpPr txBox="1"/>
          <p:nvPr/>
        </p:nvSpPr>
        <p:spPr>
          <a:xfrm>
            <a:off x="7097829" y="1177053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D and K are Density Connected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215540-5F29-B9CA-C9EB-6FA81E42CD2A}"/>
              </a:ext>
            </a:extLst>
          </p:cNvPr>
          <p:cNvSpPr txBox="1"/>
          <p:nvPr/>
        </p:nvSpPr>
        <p:spPr>
          <a:xfrm>
            <a:off x="1223758" y="6145337"/>
            <a:ext cx="1052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Direct Density Reachable, Density Reachable, and Density Connected points.</a:t>
            </a:r>
            <a:r>
              <a:rPr lang="en-US" sz="1800" i="1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Image inspired by </a:t>
            </a:r>
            <a:r>
              <a:rPr lang="en-US" sz="1800" i="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[15]</a:t>
            </a:r>
            <a:r>
              <a:rPr lang="en-US" sz="1800" i="1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7553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F3982E-7C74-50BE-3753-6D08146B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42712" y="5221471"/>
            <a:ext cx="1980346" cy="920164"/>
          </a:xfrm>
          <a:prstGeom prst="rect">
            <a:avLst/>
          </a:prstGeom>
        </p:spPr>
      </p:pic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547AC4FE-1A0C-078A-000E-3286D0FAE1E0}"/>
              </a:ext>
            </a:extLst>
          </p:cNvPr>
          <p:cNvSpPr/>
          <p:nvPr/>
        </p:nvSpPr>
        <p:spPr>
          <a:xfrm>
            <a:off x="3781450" y="4611370"/>
            <a:ext cx="102870" cy="80010"/>
          </a:xfrm>
          <a:prstGeom prst="flowChartManualOperati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4079F2-E014-54A6-53F9-7C1739EB6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803034" y="983488"/>
            <a:ext cx="920164" cy="150579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70100F-7C70-BF74-2824-064BA4A180D4}"/>
              </a:ext>
            </a:extLst>
          </p:cNvPr>
          <p:cNvCxnSpPr/>
          <p:nvPr/>
        </p:nvCxnSpPr>
        <p:spPr>
          <a:xfrm>
            <a:off x="1452880" y="132080"/>
            <a:ext cx="0" cy="66548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66175B-B698-C8C1-AD6C-89F7D6C5F227}"/>
              </a:ext>
            </a:extLst>
          </p:cNvPr>
          <p:cNvCxnSpPr/>
          <p:nvPr/>
        </p:nvCxnSpPr>
        <p:spPr>
          <a:xfrm>
            <a:off x="4663440" y="101600"/>
            <a:ext cx="0" cy="66548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0D7DA-5F16-9C39-BDBA-5480B1C49940}"/>
              </a:ext>
            </a:extLst>
          </p:cNvPr>
          <p:cNvCxnSpPr/>
          <p:nvPr/>
        </p:nvCxnSpPr>
        <p:spPr>
          <a:xfrm>
            <a:off x="3048000" y="132080"/>
            <a:ext cx="0" cy="6654800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F29EB0D-C21C-A686-8CC9-93D5CCD75CC9}"/>
              </a:ext>
            </a:extLst>
          </p:cNvPr>
          <p:cNvSpPr/>
          <p:nvPr/>
        </p:nvSpPr>
        <p:spPr>
          <a:xfrm>
            <a:off x="2560017" y="2308860"/>
            <a:ext cx="45719" cy="4825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17A7E9-9339-AA3B-8126-5C7AF4B20384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3830320" y="3251200"/>
            <a:ext cx="2565" cy="1360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66F8AED-6C66-7B5D-AEA1-E677C25FA4DA}"/>
              </a:ext>
            </a:extLst>
          </p:cNvPr>
          <p:cNvSpPr/>
          <p:nvPr/>
        </p:nvSpPr>
        <p:spPr>
          <a:xfrm>
            <a:off x="2397984" y="2397189"/>
            <a:ext cx="52416" cy="6209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06AC42-0908-4FED-6CE1-04468996FB34}"/>
              </a:ext>
            </a:extLst>
          </p:cNvPr>
          <p:cNvSpPr/>
          <p:nvPr/>
        </p:nvSpPr>
        <p:spPr>
          <a:xfrm>
            <a:off x="2148551" y="2395220"/>
            <a:ext cx="53944" cy="6603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F5C68C-6594-8D9C-E766-AD5AC622D745}"/>
              </a:ext>
            </a:extLst>
          </p:cNvPr>
          <p:cNvSpPr/>
          <p:nvPr/>
        </p:nvSpPr>
        <p:spPr>
          <a:xfrm>
            <a:off x="2488274" y="2346961"/>
            <a:ext cx="45719" cy="4825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77DAF4-2C67-01C3-6F57-A9A622C35C32}"/>
              </a:ext>
            </a:extLst>
          </p:cNvPr>
          <p:cNvSpPr/>
          <p:nvPr/>
        </p:nvSpPr>
        <p:spPr>
          <a:xfrm>
            <a:off x="2589862" y="2128440"/>
            <a:ext cx="45719" cy="48258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A07094-B3DA-8F75-C9D8-6B7B2C4913AF}"/>
              </a:ext>
            </a:extLst>
          </p:cNvPr>
          <p:cNvCxnSpPr>
            <a:stCxn id="6" idx="0"/>
            <a:endCxn id="19" idx="5"/>
          </p:cNvCxnSpPr>
          <p:nvPr/>
        </p:nvCxnSpPr>
        <p:spPr>
          <a:xfrm flipH="1" flipV="1">
            <a:off x="2527298" y="2388153"/>
            <a:ext cx="1305587" cy="222321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D8EBA9-C292-C709-1BB4-E23BBEF646C4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2511134" y="2395220"/>
            <a:ext cx="0" cy="399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8CE2B0-1253-4656-784B-DEF23F172858}"/>
              </a:ext>
            </a:extLst>
          </p:cNvPr>
          <p:cNvCxnSpPr>
            <a:stCxn id="19" idx="6"/>
          </p:cNvCxnSpPr>
          <p:nvPr/>
        </p:nvCxnSpPr>
        <p:spPr>
          <a:xfrm flipV="1">
            <a:off x="2533993" y="2371090"/>
            <a:ext cx="36672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5BF8C7-838C-A47B-389C-56F1EBDA5DAA}"/>
              </a:ext>
            </a:extLst>
          </p:cNvPr>
          <p:cNvCxnSpPr>
            <a:stCxn id="19" idx="5"/>
          </p:cNvCxnSpPr>
          <p:nvPr/>
        </p:nvCxnSpPr>
        <p:spPr>
          <a:xfrm>
            <a:off x="2527298" y="2388153"/>
            <a:ext cx="309247" cy="5264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1854F20-673A-0BCB-E383-3553A3BC59F7}"/>
              </a:ext>
            </a:extLst>
          </p:cNvPr>
          <p:cNvSpPr txBox="1"/>
          <p:nvPr/>
        </p:nvSpPr>
        <p:spPr>
          <a:xfrm>
            <a:off x="3523311" y="3007358"/>
            <a:ext cx="66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V_ego</a:t>
            </a:r>
            <a:endParaRPr lang="en-DE" sz="1400" i="1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09CF691-5EE4-6DA6-4436-D2DCD599B64B}"/>
              </a:ext>
            </a:extLst>
          </p:cNvPr>
          <p:cNvCxnSpPr/>
          <p:nvPr/>
        </p:nvCxnSpPr>
        <p:spPr>
          <a:xfrm rot="10800000" flipV="1">
            <a:off x="3619500" y="4198620"/>
            <a:ext cx="210820" cy="60960"/>
          </a:xfrm>
          <a:prstGeom prst="curvedConnector3">
            <a:avLst>
              <a:gd name="adj1" fmla="val 6807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993070B9-4E82-8142-E39F-1EAB477F1408}"/>
              </a:ext>
            </a:extLst>
          </p:cNvPr>
          <p:cNvCxnSpPr>
            <a:cxnSpLocks/>
          </p:cNvCxnSpPr>
          <p:nvPr/>
        </p:nvCxnSpPr>
        <p:spPr>
          <a:xfrm flipV="1">
            <a:off x="2511133" y="2551511"/>
            <a:ext cx="124448" cy="43416"/>
          </a:xfrm>
          <a:prstGeom prst="curvedConnector3">
            <a:avLst>
              <a:gd name="adj1" fmla="val 74492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22B67B-6D6D-46F1-1EF5-6D5183A74888}"/>
                  </a:ext>
                </a:extLst>
              </p:cNvPr>
              <p:cNvSpPr txBox="1"/>
              <p:nvPr/>
            </p:nvSpPr>
            <p:spPr>
              <a:xfrm>
                <a:off x="3628255" y="4010888"/>
                <a:ext cx="1621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0" smtClean="0">
                          <a:latin typeface="Cambria Math" panose="02040503050406030204" pitchFamily="18" charset="0"/>
                        </a:rPr>
                        <m:t>ɵ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22B67B-6D6D-46F1-1EF5-6D5183A74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55" y="4010888"/>
                <a:ext cx="162168" cy="215444"/>
              </a:xfrm>
              <a:prstGeom prst="rect">
                <a:avLst/>
              </a:prstGeom>
              <a:blipFill>
                <a:blip r:embed="rId4"/>
                <a:stretch>
                  <a:fillRect l="-3704" r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2A8C1-A9F8-034A-69E3-F74D6F910303}"/>
                  </a:ext>
                </a:extLst>
              </p:cNvPr>
              <p:cNvSpPr txBox="1"/>
              <p:nvPr/>
            </p:nvSpPr>
            <p:spPr>
              <a:xfrm>
                <a:off x="2511132" y="2543679"/>
                <a:ext cx="1621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0" smtClean="0">
                          <a:latin typeface="Cambria Math" panose="02040503050406030204" pitchFamily="18" charset="0"/>
                        </a:rPr>
                        <m:t>ɵ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2A8C1-A9F8-034A-69E3-F74D6F91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32" y="2543679"/>
                <a:ext cx="162168" cy="215444"/>
              </a:xfrm>
              <a:prstGeom prst="rect">
                <a:avLst/>
              </a:prstGeom>
              <a:blipFill>
                <a:blip r:embed="rId5"/>
                <a:stretch>
                  <a:fillRect l="-7407" r="-37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32DF7C9-38DC-B2A7-6974-95A7550BD639}"/>
                  </a:ext>
                </a:extLst>
              </p:cNvPr>
              <p:cNvSpPr txBox="1"/>
              <p:nvPr/>
            </p:nvSpPr>
            <p:spPr>
              <a:xfrm>
                <a:off x="3113483" y="3161246"/>
                <a:ext cx="2353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DE" sz="1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32DF7C9-38DC-B2A7-6974-95A7550BD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83" y="3161246"/>
                <a:ext cx="235321" cy="215444"/>
              </a:xfrm>
              <a:prstGeom prst="rect">
                <a:avLst/>
              </a:prstGeom>
              <a:blipFill>
                <a:blip r:embed="rId6"/>
                <a:stretch>
                  <a:fillRect l="-18421" b="-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3BA3668-BCB2-A671-B846-6001CEE251E4}"/>
                  </a:ext>
                </a:extLst>
              </p:cNvPr>
              <p:cNvSpPr txBox="1"/>
              <p:nvPr/>
            </p:nvSpPr>
            <p:spPr>
              <a:xfrm>
                <a:off x="1784338" y="2534236"/>
                <a:ext cx="6398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ɵ</m:t>
                          </m:r>
                        </m:e>
                      </m:func>
                    </m:oMath>
                  </m:oMathPara>
                </a14:m>
                <a:endParaRPr lang="en-DE" sz="14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3BA3668-BCB2-A671-B846-6001CEE25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338" y="2534236"/>
                <a:ext cx="639854" cy="215444"/>
              </a:xfrm>
              <a:prstGeom prst="rect">
                <a:avLst/>
              </a:prstGeom>
              <a:blipFill>
                <a:blip r:embed="rId7"/>
                <a:stretch>
                  <a:fillRect l="-5714" r="-2857" b="-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76FE90-7CB6-2F13-D53D-4094B8BF18C8}"/>
                  </a:ext>
                </a:extLst>
              </p:cNvPr>
              <p:cNvSpPr txBox="1"/>
              <p:nvPr/>
            </p:nvSpPr>
            <p:spPr>
              <a:xfrm>
                <a:off x="2666717" y="2075124"/>
                <a:ext cx="6174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ɵ</m:t>
                          </m:r>
                        </m:e>
                      </m:func>
                    </m:oMath>
                  </m:oMathPara>
                </a14:m>
                <a:endParaRPr lang="en-DE" sz="1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76FE90-7CB6-2F13-D53D-4094B8BF1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717" y="2075124"/>
                <a:ext cx="617413" cy="215444"/>
              </a:xfrm>
              <a:prstGeom prst="rect">
                <a:avLst/>
              </a:prstGeom>
              <a:blipFill>
                <a:blip r:embed="rId8"/>
                <a:stretch>
                  <a:fillRect l="-5882" r="-2941" b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AD4C88B7-6445-AED3-0ABC-5FBB70F9A877}"/>
              </a:ext>
            </a:extLst>
          </p:cNvPr>
          <p:cNvSpPr/>
          <p:nvPr/>
        </p:nvSpPr>
        <p:spPr>
          <a:xfrm>
            <a:off x="2295430" y="2350901"/>
            <a:ext cx="53944" cy="6209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530A916-A7AA-E08B-39DC-EC70ED271659}"/>
              </a:ext>
            </a:extLst>
          </p:cNvPr>
          <p:cNvSpPr/>
          <p:nvPr/>
        </p:nvSpPr>
        <p:spPr>
          <a:xfrm>
            <a:off x="2024285" y="2346961"/>
            <a:ext cx="58784" cy="6603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DCEB065-CE45-CF54-0197-F0EDFF7E8007}"/>
              </a:ext>
            </a:extLst>
          </p:cNvPr>
          <p:cNvSpPr/>
          <p:nvPr/>
        </p:nvSpPr>
        <p:spPr>
          <a:xfrm>
            <a:off x="2601267" y="1736384"/>
            <a:ext cx="45719" cy="4825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0E5BE-2F30-DBF5-0107-F9C0FED09BE9}"/>
              </a:ext>
            </a:extLst>
          </p:cNvPr>
          <p:cNvSpPr txBox="1"/>
          <p:nvPr/>
        </p:nvSpPr>
        <p:spPr>
          <a:xfrm>
            <a:off x="5169733" y="2738747"/>
            <a:ext cx="6878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solidFill>
                  <a:srgbClr val="0E284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Shows how the radial velocity can be split into their respective x and y components so that the velocity of the target vehicle can be determined. (Source: Top view of Tesla cyber truck </a:t>
            </a:r>
            <a:r>
              <a:rPr lang="en-US" sz="1800" i="1" dirty="0">
                <a:solidFill>
                  <a:srgbClr val="0E284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[24]</a:t>
            </a:r>
            <a:r>
              <a:rPr lang="en-US" sz="1800" i="0" dirty="0">
                <a:solidFill>
                  <a:srgbClr val="0E284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target vehicle </a:t>
            </a:r>
            <a:r>
              <a:rPr lang="en-US" sz="1800" i="1" dirty="0">
                <a:solidFill>
                  <a:srgbClr val="0E284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[25]</a:t>
            </a:r>
            <a:r>
              <a:rPr lang="en-US" sz="1800" i="0" dirty="0">
                <a:solidFill>
                  <a:srgbClr val="0E284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de-DE" sz="1800" i="1" dirty="0">
              <a:solidFill>
                <a:srgbClr val="0E284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19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text on a white background&#10;&#10;Description automatically generated">
            <a:extLst>
              <a:ext uri="{FF2B5EF4-FFF2-40B4-BE49-F238E27FC236}">
                <a16:creationId xmlns:a16="http://schemas.microsoft.com/office/drawing/2014/main" id="{F384B221-D1A1-BBC4-4A15-8DB0CB80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1549400"/>
            <a:ext cx="6438900" cy="3232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959506-7E41-C449-CBBA-421347E3FF99}"/>
              </a:ext>
            </a:extLst>
          </p:cNvPr>
          <p:cNvSpPr txBox="1"/>
          <p:nvPr/>
        </p:nvSpPr>
        <p:spPr>
          <a:xfrm>
            <a:off x="2184400" y="5397500"/>
            <a:ext cx="871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Algorithm of the code for filtering and identification of stationary and moving targets.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78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AAB28D-163B-EBD4-7D57-206C08672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4" y="403741"/>
            <a:ext cx="11667231" cy="52353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6D10B8-99E1-9F20-35BE-ABB84B944416}"/>
              </a:ext>
            </a:extLst>
          </p:cNvPr>
          <p:cNvSpPr txBox="1"/>
          <p:nvPr/>
        </p:nvSpPr>
        <p:spPr>
          <a:xfrm>
            <a:off x="1335722" y="6084927"/>
            <a:ext cx="952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Shows the detections in the Spherical Coordinate system and Cartesian coordinate system.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4619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1F1B0F-517D-65F7-27BC-D58BE3C7D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0" y="398548"/>
            <a:ext cx="11758679" cy="534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4EBCBE-E0AE-99D4-5D56-01676AD82DFE}"/>
              </a:ext>
            </a:extLst>
          </p:cNvPr>
          <p:cNvSpPr txBox="1"/>
          <p:nvPr/>
        </p:nvSpPr>
        <p:spPr>
          <a:xfrm>
            <a:off x="3149600" y="6090120"/>
            <a:ext cx="654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Identifying stationary and moving points from radar detections.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23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7BC83-3E4C-AE35-290B-8403BFFC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24" y="2621210"/>
            <a:ext cx="7064352" cy="1615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6939F6-9E4A-276E-9DE0-B894FBC864FD}"/>
              </a:ext>
            </a:extLst>
          </p:cNvPr>
          <p:cNvSpPr txBox="1"/>
          <p:nvPr/>
        </p:nvSpPr>
        <p:spPr>
          <a:xfrm>
            <a:off x="1790700" y="4838700"/>
            <a:ext cx="901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Communication pipeline of Carla Simulator. </a:t>
            </a:r>
            <a:r>
              <a:rPr lang="en-US" sz="1800" b="1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Image source</a:t>
            </a:r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: Carla's official Website</a:t>
            </a:r>
            <a:r>
              <a:rPr lang="en-US" sz="1800" i="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[7]</a:t>
            </a:r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0182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A21228-FFEB-653C-A08B-2E399596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1727200"/>
            <a:ext cx="7264399" cy="27801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267824-50F4-73A0-B144-CB7C1E14DC5E}"/>
              </a:ext>
            </a:extLst>
          </p:cNvPr>
          <p:cNvSpPr txBox="1"/>
          <p:nvPr/>
        </p:nvSpPr>
        <p:spPr>
          <a:xfrm>
            <a:off x="2146300" y="5346700"/>
            <a:ext cx="871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An overview of how the DBSCAN algorithm has been applied to the Carla dataset.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5650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A054511E-A7E9-0942-378B-7A5850A8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62000"/>
            <a:ext cx="7645400" cy="433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23574B-906B-7ACC-37AE-90670686A268}"/>
              </a:ext>
            </a:extLst>
          </p:cNvPr>
          <p:cNvSpPr txBox="1"/>
          <p:nvPr/>
        </p:nvSpPr>
        <p:spPr>
          <a:xfrm>
            <a:off x="2541180" y="557530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Shows the implementation of DBSCAN clustering using Scikit-learn.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792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26657D-FE9A-02F4-336F-4975EB73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9" y="271545"/>
            <a:ext cx="11331922" cy="5425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38FBCA-26B1-B108-2D43-BDE68CB8F692}"/>
              </a:ext>
            </a:extLst>
          </p:cNvPr>
          <p:cNvSpPr txBox="1"/>
          <p:nvPr/>
        </p:nvSpPr>
        <p:spPr>
          <a:xfrm>
            <a:off x="1175422" y="5940124"/>
            <a:ext cx="984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solidFill>
                  <a:srgbClr val="0E284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Shows the clusters Identified by applying DBSCAN on the point cloud generated by Scenario 1</a:t>
            </a:r>
            <a:endParaRPr lang="de-DE" sz="1800" i="1" dirty="0">
              <a:solidFill>
                <a:srgbClr val="0E284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542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0565D2-6F5C-9511-1BC1-012854DF7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53" y="409575"/>
            <a:ext cx="10980903" cy="5393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32531-9AEE-80DD-6313-3D82188CE83E}"/>
              </a:ext>
            </a:extLst>
          </p:cNvPr>
          <p:cNvSpPr txBox="1"/>
          <p:nvPr/>
        </p:nvSpPr>
        <p:spPr>
          <a:xfrm>
            <a:off x="1625600" y="6079093"/>
            <a:ext cx="984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Shows the clusters Identified by applying DBSCAN on the point cloud generated by Scenario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2571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9C7CC2-EA1E-D26A-E8E9-23B2DE519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39" y="586533"/>
            <a:ext cx="10923761" cy="4836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523BB-421C-0012-7A2B-E602DC2FE3A9}"/>
              </a:ext>
            </a:extLst>
          </p:cNvPr>
          <p:cNvSpPr txBox="1"/>
          <p:nvPr/>
        </p:nvSpPr>
        <p:spPr>
          <a:xfrm>
            <a:off x="1379855" y="5842000"/>
            <a:ext cx="984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solidFill>
                  <a:srgbClr val="0E284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Shows the clusters Identified by applying DBSCAN on the point cloud generated by Scenario 3</a:t>
            </a:r>
            <a:endParaRPr lang="de-DE" sz="1800" i="1" dirty="0">
              <a:solidFill>
                <a:srgbClr val="0E284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2998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02FF9-4B79-580B-3BFB-2896BB8F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33" y="611673"/>
            <a:ext cx="11132152" cy="5037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4F8D2-FB15-61A6-D446-EFCE26C5E435}"/>
              </a:ext>
            </a:extLst>
          </p:cNvPr>
          <p:cNvSpPr txBox="1"/>
          <p:nvPr/>
        </p:nvSpPr>
        <p:spPr>
          <a:xfrm>
            <a:off x="1695629" y="6061661"/>
            <a:ext cx="984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Shows the clusters Identified by applying DBSCAN on the point cloud generated by Scenario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1719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E15D72-ABD4-03CA-5B1B-DC1ACF5D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02" y="431325"/>
            <a:ext cx="10971395" cy="50946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3E5AA3-51D0-4A16-1D17-9117273A0608}"/>
              </a:ext>
            </a:extLst>
          </p:cNvPr>
          <p:cNvSpPr txBox="1"/>
          <p:nvPr/>
        </p:nvSpPr>
        <p:spPr>
          <a:xfrm>
            <a:off x="1468755" y="5918200"/>
            <a:ext cx="984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solidFill>
                  <a:srgbClr val="0E284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Shows the clusters Identified by applying DBSCAN on the point cloud generated by Scenario 5</a:t>
            </a:r>
            <a:endParaRPr lang="de-DE" sz="1800" i="1" dirty="0">
              <a:solidFill>
                <a:srgbClr val="0E284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391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5604A023-7FD8-1AFB-3D0E-B9088463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137160"/>
            <a:ext cx="10406380" cy="5514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81B35C-2CC5-2077-24E7-1F38DEA9887D}"/>
              </a:ext>
            </a:extLst>
          </p:cNvPr>
          <p:cNvSpPr txBox="1"/>
          <p:nvPr/>
        </p:nvSpPr>
        <p:spPr>
          <a:xfrm>
            <a:off x="2598889" y="6007100"/>
            <a:ext cx="699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Flowchart showing the working of the Carla Semantic Lidar Sensor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7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AE235-486A-6FEC-7E3F-EA8BE491A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3F45BB-5AD2-4C34-28CB-CC880CA46762}"/>
              </a:ext>
            </a:extLst>
          </p:cNvPr>
          <p:cNvSpPr/>
          <p:nvPr/>
        </p:nvSpPr>
        <p:spPr>
          <a:xfrm>
            <a:off x="2958617" y="250167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AB33E5-4F50-A257-9069-E75FCC5A0EC2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3075159" y="499977"/>
            <a:ext cx="0" cy="26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FCB22A-826E-63E8-7973-137B5A499C92}"/>
              </a:ext>
            </a:extLst>
          </p:cNvPr>
          <p:cNvSpPr/>
          <p:nvPr/>
        </p:nvSpPr>
        <p:spPr>
          <a:xfrm>
            <a:off x="2382636" y="1853024"/>
            <a:ext cx="1385047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ARadar()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DB8D2-C167-268E-1263-190A1E8B89CF}"/>
              </a:ext>
            </a:extLst>
          </p:cNvPr>
          <p:cNvSpPr/>
          <p:nvPr/>
        </p:nvSpPr>
        <p:spPr>
          <a:xfrm>
            <a:off x="2383494" y="2976871"/>
            <a:ext cx="1385047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47923A-BD9B-5B0F-583C-66820595F17E}"/>
              </a:ext>
            </a:extLst>
          </p:cNvPr>
          <p:cNvSpPr/>
          <p:nvPr/>
        </p:nvSpPr>
        <p:spPr>
          <a:xfrm>
            <a:off x="2467800" y="4915352"/>
            <a:ext cx="1214713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BeginPlay()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BAC79D-A720-2C02-134E-E5EAE9277C35}"/>
              </a:ext>
            </a:extLst>
          </p:cNvPr>
          <p:cNvSpPr/>
          <p:nvPr/>
        </p:nvSpPr>
        <p:spPr>
          <a:xfrm>
            <a:off x="2951559" y="5997656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A47B9-4D7E-825E-EE75-E650C92F7714}"/>
              </a:ext>
            </a:extLst>
          </p:cNvPr>
          <p:cNvSpPr txBox="1"/>
          <p:nvPr/>
        </p:nvSpPr>
        <p:spPr>
          <a:xfrm>
            <a:off x="2761393" y="3771"/>
            <a:ext cx="62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</a:t>
            </a:r>
            <a:endParaRPr lang="en-DE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E8735-F5E9-90E0-46F9-AEA6F0C9FA86}"/>
              </a:ext>
            </a:extLst>
          </p:cNvPr>
          <p:cNvSpPr txBox="1"/>
          <p:nvPr/>
        </p:nvSpPr>
        <p:spPr>
          <a:xfrm>
            <a:off x="2416249" y="6247466"/>
            <a:ext cx="131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Wait for tick</a:t>
            </a:r>
            <a:endParaRPr lang="en-DE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90FB2-7307-1CD4-94D0-06BED98C076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75160" y="2588130"/>
            <a:ext cx="858" cy="38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5420A8-C092-9CEB-9693-7AEE6984615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075157" y="3711977"/>
            <a:ext cx="861" cy="120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9376C1-3533-93B1-E0E6-994EED48514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068101" y="5650458"/>
            <a:ext cx="7056" cy="34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B4B58C9-436F-97C5-573C-98DF1BDAD46B}"/>
              </a:ext>
            </a:extLst>
          </p:cNvPr>
          <p:cNvSpPr/>
          <p:nvPr/>
        </p:nvSpPr>
        <p:spPr>
          <a:xfrm>
            <a:off x="2027076" y="763813"/>
            <a:ext cx="2096166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863CDC-7D75-60C2-2C69-5B1D5968A0BF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>
            <a:off x="3075159" y="1498919"/>
            <a:ext cx="1" cy="35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1906291-42B9-5D67-9FDD-BDFF0B6CAB01}"/>
              </a:ext>
            </a:extLst>
          </p:cNvPr>
          <p:cNvSpPr/>
          <p:nvPr/>
        </p:nvSpPr>
        <p:spPr>
          <a:xfrm>
            <a:off x="167543" y="2976871"/>
            <a:ext cx="1989595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C8BCED-0DF2-AAA8-A472-3029209647A8}"/>
              </a:ext>
            </a:extLst>
          </p:cNvPr>
          <p:cNvSpPr/>
          <p:nvPr/>
        </p:nvSpPr>
        <p:spPr>
          <a:xfrm>
            <a:off x="4000019" y="2976871"/>
            <a:ext cx="2016091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85FE25-0286-E10B-2756-8CB69F685C91}"/>
              </a:ext>
            </a:extLst>
          </p:cNvPr>
          <p:cNvSpPr/>
          <p:nvPr/>
        </p:nvSpPr>
        <p:spPr>
          <a:xfrm>
            <a:off x="704119" y="4077290"/>
            <a:ext cx="1989596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6D1805-3F14-910C-B6DA-B49BFBF06AC0}"/>
              </a:ext>
            </a:extLst>
          </p:cNvPr>
          <p:cNvSpPr/>
          <p:nvPr/>
        </p:nvSpPr>
        <p:spPr>
          <a:xfrm>
            <a:off x="3412943" y="4077290"/>
            <a:ext cx="2285999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264F20-1B02-8383-8DC2-43CBEC3ADC8A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>
            <a:off x="2157138" y="3344424"/>
            <a:ext cx="226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AB711-68BF-D6D7-8082-E57AAA9FB3E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768541" y="3344424"/>
            <a:ext cx="231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54B25-86DF-E91D-3B4B-1846A2210000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flipH="1">
            <a:off x="1698917" y="3711977"/>
            <a:ext cx="1377101" cy="36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E51FD0-D870-CE52-4250-2BB9DD21D42E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3076018" y="3711977"/>
            <a:ext cx="1479925" cy="36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8E8DB62-9018-1091-2D72-4D6C23187A22}"/>
              </a:ext>
            </a:extLst>
          </p:cNvPr>
          <p:cNvSpPr/>
          <p:nvPr/>
        </p:nvSpPr>
        <p:spPr>
          <a:xfrm>
            <a:off x="8448859" y="342852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D1826-1146-ACE0-5DFC-CA3B3507A7D7}"/>
              </a:ext>
            </a:extLst>
          </p:cNvPr>
          <p:cNvSpPr txBox="1"/>
          <p:nvPr/>
        </p:nvSpPr>
        <p:spPr>
          <a:xfrm>
            <a:off x="8135093" y="0"/>
            <a:ext cx="1089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Every tick</a:t>
            </a:r>
            <a:endParaRPr lang="en-DE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4D1A41-0C38-C65B-396D-BACD7883E4B0}"/>
              </a:ext>
            </a:extLst>
          </p:cNvPr>
          <p:cNvSpPr/>
          <p:nvPr/>
        </p:nvSpPr>
        <p:spPr>
          <a:xfrm>
            <a:off x="7682939" y="966527"/>
            <a:ext cx="1764924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PostPhysTick()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BC9C9-E71A-8A98-1ED4-4D88CDCFFF00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>
            <a:off x="8565401" y="592662"/>
            <a:ext cx="0" cy="37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856942C-BB14-F652-F83F-C8075667D0C6}"/>
              </a:ext>
            </a:extLst>
          </p:cNvPr>
          <p:cNvSpPr/>
          <p:nvPr/>
        </p:nvSpPr>
        <p:spPr>
          <a:xfrm>
            <a:off x="8935749" y="2098643"/>
            <a:ext cx="3132422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CalculateCurrentVelocity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C0239-C751-D495-7E0B-5B6ED3380660}"/>
              </a:ext>
            </a:extLst>
          </p:cNvPr>
          <p:cNvSpPr/>
          <p:nvPr/>
        </p:nvSpPr>
        <p:spPr>
          <a:xfrm>
            <a:off x="6146619" y="2098643"/>
            <a:ext cx="2048434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DataStream.Send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385C5F-6E6B-3927-0A3C-53C328800CD0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565401" y="1701633"/>
            <a:ext cx="1936559" cy="39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F2785E-0F86-6E9C-F217-F95B629FCC2E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7170836" y="1701633"/>
            <a:ext cx="1394565" cy="39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A45538A-C3C1-4288-9D1E-9500B884C6F0}"/>
              </a:ext>
            </a:extLst>
          </p:cNvPr>
          <p:cNvSpPr/>
          <p:nvPr/>
        </p:nvSpPr>
        <p:spPr>
          <a:xfrm>
            <a:off x="7583206" y="3025574"/>
            <a:ext cx="1964390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SendLineTraces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044EE6-3803-F7BB-6168-F1408A2D9508}"/>
              </a:ext>
            </a:extLst>
          </p:cNvPr>
          <p:cNvSpPr/>
          <p:nvPr/>
        </p:nvSpPr>
        <p:spPr>
          <a:xfrm>
            <a:off x="6999190" y="4077290"/>
            <a:ext cx="3132422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CalculateRelativeVelocity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46CE71-9DD5-DEF1-F541-B04DCACCA39B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8565401" y="1701633"/>
            <a:ext cx="0" cy="132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063595-B966-F7A2-7B33-3A8740D56748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8565401" y="3760680"/>
            <a:ext cx="0" cy="31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2ED4CEF-7C83-4822-EE68-4EA42D1A7285}"/>
              </a:ext>
            </a:extLst>
          </p:cNvPr>
          <p:cNvSpPr/>
          <p:nvPr/>
        </p:nvSpPr>
        <p:spPr>
          <a:xfrm>
            <a:off x="8448859" y="5199741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020BFF-3F1F-E0ED-4459-DA6C99E90664}"/>
              </a:ext>
            </a:extLst>
          </p:cNvPr>
          <p:cNvSpPr txBox="1"/>
          <p:nvPr/>
        </p:nvSpPr>
        <p:spPr>
          <a:xfrm>
            <a:off x="7906493" y="5536944"/>
            <a:ext cx="131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Wait for tick</a:t>
            </a:r>
            <a:endParaRPr lang="en-DE" sz="16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9171AE-58C8-7765-DFEC-5717CA4DC7DE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8565401" y="4812396"/>
            <a:ext cx="0" cy="38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74E2C7-1773-EC2E-64F5-71B8A2F2AEC9}"/>
              </a:ext>
            </a:extLst>
          </p:cNvPr>
          <p:cNvSpPr txBox="1"/>
          <p:nvPr/>
        </p:nvSpPr>
        <p:spPr>
          <a:xfrm>
            <a:off x="5093234" y="6306962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Flowchart showing the working of the Carla Radar Sensor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99D3F3-7ED0-DF6A-5189-5E7BD7FC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185" y="45427"/>
            <a:ext cx="4732430" cy="6767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80B67C-648E-AAEA-BEE0-20D850635766}"/>
              </a:ext>
            </a:extLst>
          </p:cNvPr>
          <p:cNvSpPr txBox="1"/>
          <p:nvPr/>
        </p:nvSpPr>
        <p:spPr>
          <a:xfrm>
            <a:off x="7226300" y="5981700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Flowchart of the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Aptos" panose="020B0004020202020204" pitchFamily="34" charset="0"/>
              </a:rPr>
              <a:t>SendLineTraces</a:t>
            </a:r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() Function.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385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5A032E2F-D2CF-DF80-826B-C62BD0FB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704" y="511735"/>
            <a:ext cx="5798591" cy="51188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522D93-F958-C86B-0848-FC3EBB44906F}"/>
              </a:ext>
            </a:extLst>
          </p:cNvPr>
          <p:cNvSpPr txBox="1"/>
          <p:nvPr/>
        </p:nvSpPr>
        <p:spPr>
          <a:xfrm>
            <a:off x="3105436" y="6023099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solidFill>
                  <a:srgbClr val="0E284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modified code </a:t>
            </a:r>
            <a:r>
              <a:rPr lang="en-US" sz="1800" i="1" dirty="0">
                <a:solidFill>
                  <a:srgbClr val="0E284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[8]</a:t>
            </a:r>
            <a:r>
              <a:rPr lang="en-US" sz="1800" i="0" dirty="0">
                <a:solidFill>
                  <a:srgbClr val="0E284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extracts and returns the Object ID.</a:t>
            </a:r>
            <a:endParaRPr lang="de-DE" sz="1800" i="1" dirty="0">
              <a:solidFill>
                <a:srgbClr val="0E284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564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0ED135-BA8E-4C59-B842-FA1A8267D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49" y="525537"/>
            <a:ext cx="7430144" cy="44047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CD582A-9EB6-0AB0-C5E5-356C52C63A05}"/>
              </a:ext>
            </a:extLst>
          </p:cNvPr>
          <p:cNvSpPr txBox="1"/>
          <p:nvPr/>
        </p:nvSpPr>
        <p:spPr>
          <a:xfrm>
            <a:off x="1520115" y="5499100"/>
            <a:ext cx="944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Structure containing radar detection components. </a:t>
            </a:r>
            <a:r>
              <a:rPr lang="en-US" sz="1800" b="1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Image sourc</a:t>
            </a:r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e: Carla Simulator code</a:t>
            </a:r>
            <a:r>
              <a:rPr lang="en-US" sz="1800" i="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[8]</a:t>
            </a:r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</a:t>
            </a:r>
          </a:p>
          <a:p>
            <a:pPr algn="ctr"/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with modification to include ‘obj-id’.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32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2A66B4-A077-4A54-35DC-D225BD16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08" y="923598"/>
            <a:ext cx="6078384" cy="36350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A19B0F-CA6B-C89B-5FAA-A4757A3B795B}"/>
              </a:ext>
            </a:extLst>
          </p:cNvPr>
          <p:cNvSpPr txBox="1"/>
          <p:nvPr/>
        </p:nvSpPr>
        <p:spPr>
          <a:xfrm>
            <a:off x="533400" y="5384800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Output stream from the sensor to the User. </a:t>
            </a:r>
            <a:r>
              <a:rPr lang="en-US" sz="1800" b="1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Image sourc</a:t>
            </a:r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e: Carla code</a:t>
            </a:r>
            <a:r>
              <a:rPr lang="en-US" sz="1800" i="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[8]</a:t>
            </a:r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with modification to include ‘obj-id’.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21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796EAC22-420D-3FC4-A890-95AD9A5E8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62" y="3134558"/>
            <a:ext cx="5568979" cy="234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32CD15-0804-5E6D-E1E0-B1CA6035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995" y="338554"/>
            <a:ext cx="5294715" cy="234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76625-4B3A-7AF8-2FC0-FE62009923A5}"/>
              </a:ext>
            </a:extLst>
          </p:cNvPr>
          <p:cNvSpPr txBox="1"/>
          <p:nvPr/>
        </p:nvSpPr>
        <p:spPr>
          <a:xfrm>
            <a:off x="3247996" y="0"/>
            <a:ext cx="240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Unmodified sensor output</a:t>
            </a:r>
            <a:endParaRPr lang="en-DE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0699F-4902-539C-71C7-3B0848FF8785}"/>
              </a:ext>
            </a:extLst>
          </p:cNvPr>
          <p:cNvSpPr txBox="1"/>
          <p:nvPr/>
        </p:nvSpPr>
        <p:spPr>
          <a:xfrm>
            <a:off x="3171796" y="2796004"/>
            <a:ext cx="240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Modified sensor output</a:t>
            </a:r>
            <a:endParaRPr lang="en-DE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B005D-E911-0EE7-FED9-6685484573DA}"/>
              </a:ext>
            </a:extLst>
          </p:cNvPr>
          <p:cNvSpPr txBox="1"/>
          <p:nvPr/>
        </p:nvSpPr>
        <p:spPr>
          <a:xfrm>
            <a:off x="2590800" y="5816262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The radar detection from the unmodified and modified Carla simulator.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584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Widescreen</PresentationFormat>
  <Paragraphs>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Aptos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Ananya Reginald (CSS DSI D SW FW FLH)</dc:creator>
  <cp:lastModifiedBy>Frederick Ananya Reginald (CSS DSI D SW FW FLH)</cp:lastModifiedBy>
  <cp:revision>29</cp:revision>
  <dcterms:created xsi:type="dcterms:W3CDTF">2024-01-25T23:50:29Z</dcterms:created>
  <dcterms:modified xsi:type="dcterms:W3CDTF">2024-07-10T16:16:10Z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true</vt:lpwstr>
  </property>
  <property fmtid="{D5CDD505-2E9C-101B-9397-08002B2CF9AE}" pid="3" name="MSIP_Label_a15a25aa-e944-415d-b7a7-40f6b9180b6b_SetDate">
    <vt:lpwstr>2024-02-01T22:53:17Z</vt:lpwstr>
  </property>
  <property fmtid="{D5CDD505-2E9C-101B-9397-08002B2CF9AE}" pid="4" name="MSIP_Label_a15a25aa-e944-415d-b7a7-40f6b9180b6b_Method">
    <vt:lpwstr>Standard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caa32b0b-1470-4bc3-8e4a-336e031fba8a</vt:lpwstr>
  </property>
  <property fmtid="{D5CDD505-2E9C-101B-9397-08002B2CF9AE}" pid="8" name="MSIP_Label_a15a25aa-e944-415d-b7a7-40f6b9180b6b_ContentBits">
    <vt:lpwstr>0</vt:lpwstr>
  </property>
</Properties>
</file>