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7" r:id="rId5"/>
    <p:sldId id="265" r:id="rId6"/>
    <p:sldId id="268" r:id="rId7"/>
    <p:sldId id="264" r:id="rId8"/>
    <p:sldId id="266" r:id="rId9"/>
    <p:sldId id="269" r:id="rId10"/>
    <p:sldId id="260" r:id="rId11"/>
    <p:sldId id="25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>
        <p:scale>
          <a:sx n="75" d="100"/>
          <a:sy n="75" d="100"/>
        </p:scale>
        <p:origin x="100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7BE99-62F0-40D7-A8DB-DFA8E24FD06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C3E1DB-354F-4AE8-AF6F-E018038C3B52}">
      <dgm:prSet phldrT="[Text]"/>
      <dgm:spPr/>
      <dgm:t>
        <a:bodyPr/>
        <a:lstStyle/>
        <a:p>
          <a:r>
            <a:rPr lang="en-US" dirty="0"/>
            <a:t>User queries bot</a:t>
          </a:r>
        </a:p>
      </dgm:t>
    </dgm:pt>
    <dgm:pt modelId="{AB817A33-5CF9-4781-97D8-780F58AA2889}" type="parTrans" cxnId="{7D4C3473-FB40-4320-B828-2A6033FF5F7D}">
      <dgm:prSet/>
      <dgm:spPr/>
      <dgm:t>
        <a:bodyPr/>
        <a:lstStyle/>
        <a:p>
          <a:endParaRPr lang="en-US"/>
        </a:p>
      </dgm:t>
    </dgm:pt>
    <dgm:pt modelId="{D0360896-DA4E-40BA-B66C-DA0812CBB2C1}" type="sibTrans" cxnId="{7D4C3473-FB40-4320-B828-2A6033FF5F7D}">
      <dgm:prSet/>
      <dgm:spPr/>
      <dgm:t>
        <a:bodyPr/>
        <a:lstStyle/>
        <a:p>
          <a:endParaRPr lang="en-US"/>
        </a:p>
      </dgm:t>
    </dgm:pt>
    <dgm:pt modelId="{BC31AA82-DCC7-40DB-8FC2-70CA914BB180}">
      <dgm:prSet phldrT="[Text]"/>
      <dgm:spPr/>
      <dgm:t>
        <a:bodyPr/>
        <a:lstStyle/>
        <a:p>
          <a:r>
            <a:rPr lang="en-US" dirty="0"/>
            <a:t>Contextual Network Graph used to select article</a:t>
          </a:r>
        </a:p>
      </dgm:t>
    </dgm:pt>
    <dgm:pt modelId="{3A0C5D2E-4F55-41F3-B42F-2F7CA139524A}" type="parTrans" cxnId="{259CD003-995A-46A1-943B-760D7B1C81E9}">
      <dgm:prSet/>
      <dgm:spPr/>
      <dgm:t>
        <a:bodyPr/>
        <a:lstStyle/>
        <a:p>
          <a:endParaRPr lang="en-US"/>
        </a:p>
      </dgm:t>
    </dgm:pt>
    <dgm:pt modelId="{6EEC9613-6ECE-4D2E-BB83-87D61F2C4B57}" type="sibTrans" cxnId="{259CD003-995A-46A1-943B-760D7B1C81E9}">
      <dgm:prSet/>
      <dgm:spPr/>
      <dgm:t>
        <a:bodyPr/>
        <a:lstStyle/>
        <a:p>
          <a:endParaRPr lang="en-US"/>
        </a:p>
      </dgm:t>
    </dgm:pt>
    <dgm:pt modelId="{6B46DCF7-B908-4FA9-98F8-B28B31208D82}">
      <dgm:prSet phldrT="[Text]"/>
      <dgm:spPr/>
      <dgm:t>
        <a:bodyPr/>
        <a:lstStyle/>
        <a:p>
          <a:r>
            <a:rPr lang="en-US" dirty="0" err="1"/>
            <a:t>QANet</a:t>
          </a:r>
          <a:r>
            <a:rPr lang="en-US" dirty="0"/>
            <a:t> used to select answer</a:t>
          </a:r>
        </a:p>
      </dgm:t>
    </dgm:pt>
    <dgm:pt modelId="{B59B79E2-7AD0-4DCA-BD05-D03E97839D40}" type="parTrans" cxnId="{AF853919-6C60-44F2-99D9-5754D911A257}">
      <dgm:prSet/>
      <dgm:spPr/>
      <dgm:t>
        <a:bodyPr/>
        <a:lstStyle/>
        <a:p>
          <a:endParaRPr lang="en-US"/>
        </a:p>
      </dgm:t>
    </dgm:pt>
    <dgm:pt modelId="{792E06A9-4621-4A02-BFE3-00A321A0A3C0}" type="sibTrans" cxnId="{AF853919-6C60-44F2-99D9-5754D911A257}">
      <dgm:prSet/>
      <dgm:spPr/>
      <dgm:t>
        <a:bodyPr/>
        <a:lstStyle/>
        <a:p>
          <a:endParaRPr lang="en-US"/>
        </a:p>
      </dgm:t>
    </dgm:pt>
    <dgm:pt modelId="{6977D01F-932C-4495-ACF1-D353F51D3A29}">
      <dgm:prSet phldrT="[Text]"/>
      <dgm:spPr/>
      <dgm:t>
        <a:bodyPr/>
        <a:lstStyle/>
        <a:p>
          <a:r>
            <a:rPr lang="en-US" dirty="0"/>
            <a:t>Chatbot returns response and link to article</a:t>
          </a:r>
        </a:p>
      </dgm:t>
    </dgm:pt>
    <dgm:pt modelId="{12C790E5-6DA1-4F7C-B643-7BD19D93A129}" type="parTrans" cxnId="{EB3CB9FE-81C3-4DE5-A087-9458AFBCBD9C}">
      <dgm:prSet/>
      <dgm:spPr/>
      <dgm:t>
        <a:bodyPr/>
        <a:lstStyle/>
        <a:p>
          <a:endParaRPr lang="en-US"/>
        </a:p>
      </dgm:t>
    </dgm:pt>
    <dgm:pt modelId="{E1F6BD4F-4ED7-480C-82F8-ABFCB7E6D926}" type="sibTrans" cxnId="{EB3CB9FE-81C3-4DE5-A087-9458AFBCBD9C}">
      <dgm:prSet/>
      <dgm:spPr/>
      <dgm:t>
        <a:bodyPr/>
        <a:lstStyle/>
        <a:p>
          <a:endParaRPr lang="en-US"/>
        </a:p>
      </dgm:t>
    </dgm:pt>
    <dgm:pt modelId="{41760D98-F9EF-40B8-A491-AD8EE1B122C2}" type="pres">
      <dgm:prSet presAssocID="{E2C7BE99-62F0-40D7-A8DB-DFA8E24FD064}" presName="Name0" presStyleCnt="0">
        <dgm:presLayoutVars>
          <dgm:dir/>
          <dgm:resizeHandles val="exact"/>
        </dgm:presLayoutVars>
      </dgm:prSet>
      <dgm:spPr/>
    </dgm:pt>
    <dgm:pt modelId="{F16B11B8-CF23-4F4D-9D72-F0FB89D354F0}" type="pres">
      <dgm:prSet presAssocID="{1DC3E1DB-354F-4AE8-AF6F-E018038C3B52}" presName="node" presStyleLbl="node1" presStyleIdx="0" presStyleCnt="4">
        <dgm:presLayoutVars>
          <dgm:bulletEnabled val="1"/>
        </dgm:presLayoutVars>
      </dgm:prSet>
      <dgm:spPr/>
    </dgm:pt>
    <dgm:pt modelId="{4E73FA0E-54A3-4914-B6A2-7AF68787DC1A}" type="pres">
      <dgm:prSet presAssocID="{D0360896-DA4E-40BA-B66C-DA0812CBB2C1}" presName="sibTrans" presStyleLbl="sibTrans2D1" presStyleIdx="0" presStyleCnt="3"/>
      <dgm:spPr/>
    </dgm:pt>
    <dgm:pt modelId="{43EC4945-C726-47F4-B0C2-53B88121BE8F}" type="pres">
      <dgm:prSet presAssocID="{D0360896-DA4E-40BA-B66C-DA0812CBB2C1}" presName="connectorText" presStyleLbl="sibTrans2D1" presStyleIdx="0" presStyleCnt="3"/>
      <dgm:spPr/>
    </dgm:pt>
    <dgm:pt modelId="{EAFED706-46F0-4EFF-A176-471B6A1A510D}" type="pres">
      <dgm:prSet presAssocID="{BC31AA82-DCC7-40DB-8FC2-70CA914BB180}" presName="node" presStyleLbl="node1" presStyleIdx="1" presStyleCnt="4">
        <dgm:presLayoutVars>
          <dgm:bulletEnabled val="1"/>
        </dgm:presLayoutVars>
      </dgm:prSet>
      <dgm:spPr/>
    </dgm:pt>
    <dgm:pt modelId="{AEFC1C09-B64B-4BA6-A723-240A131980C2}" type="pres">
      <dgm:prSet presAssocID="{6EEC9613-6ECE-4D2E-BB83-87D61F2C4B57}" presName="sibTrans" presStyleLbl="sibTrans2D1" presStyleIdx="1" presStyleCnt="3"/>
      <dgm:spPr/>
    </dgm:pt>
    <dgm:pt modelId="{012B7E6C-E2B7-42B1-82C1-50F8465AF40C}" type="pres">
      <dgm:prSet presAssocID="{6EEC9613-6ECE-4D2E-BB83-87D61F2C4B57}" presName="connectorText" presStyleLbl="sibTrans2D1" presStyleIdx="1" presStyleCnt="3"/>
      <dgm:spPr/>
    </dgm:pt>
    <dgm:pt modelId="{27CD8445-7F52-4A8D-8599-6CAE365E6ACD}" type="pres">
      <dgm:prSet presAssocID="{6B46DCF7-B908-4FA9-98F8-B28B31208D82}" presName="node" presStyleLbl="node1" presStyleIdx="2" presStyleCnt="4">
        <dgm:presLayoutVars>
          <dgm:bulletEnabled val="1"/>
        </dgm:presLayoutVars>
      </dgm:prSet>
      <dgm:spPr/>
    </dgm:pt>
    <dgm:pt modelId="{EDBF77AB-592D-4E2B-ABF7-09D3C37A8C15}" type="pres">
      <dgm:prSet presAssocID="{792E06A9-4621-4A02-BFE3-00A321A0A3C0}" presName="sibTrans" presStyleLbl="sibTrans2D1" presStyleIdx="2" presStyleCnt="3"/>
      <dgm:spPr/>
    </dgm:pt>
    <dgm:pt modelId="{BB33D792-1E04-4503-9517-966FD116C7E3}" type="pres">
      <dgm:prSet presAssocID="{792E06A9-4621-4A02-BFE3-00A321A0A3C0}" presName="connectorText" presStyleLbl="sibTrans2D1" presStyleIdx="2" presStyleCnt="3"/>
      <dgm:spPr/>
    </dgm:pt>
    <dgm:pt modelId="{9F6CDBF0-8F18-4CBA-9379-A8625AA9E65D}" type="pres">
      <dgm:prSet presAssocID="{6977D01F-932C-4495-ACF1-D353F51D3A29}" presName="node" presStyleLbl="node1" presStyleIdx="3" presStyleCnt="4">
        <dgm:presLayoutVars>
          <dgm:bulletEnabled val="1"/>
        </dgm:presLayoutVars>
      </dgm:prSet>
      <dgm:spPr/>
    </dgm:pt>
  </dgm:ptLst>
  <dgm:cxnLst>
    <dgm:cxn modelId="{259CD003-995A-46A1-943B-760D7B1C81E9}" srcId="{E2C7BE99-62F0-40D7-A8DB-DFA8E24FD064}" destId="{BC31AA82-DCC7-40DB-8FC2-70CA914BB180}" srcOrd="1" destOrd="0" parTransId="{3A0C5D2E-4F55-41F3-B42F-2F7CA139524A}" sibTransId="{6EEC9613-6ECE-4D2E-BB83-87D61F2C4B57}"/>
    <dgm:cxn modelId="{151FEB05-07EC-46B0-B7AF-AD2723A5E16D}" type="presOf" srcId="{D0360896-DA4E-40BA-B66C-DA0812CBB2C1}" destId="{4E73FA0E-54A3-4914-B6A2-7AF68787DC1A}" srcOrd="0" destOrd="0" presId="urn:microsoft.com/office/officeart/2005/8/layout/process1"/>
    <dgm:cxn modelId="{A49DF505-F06C-47E1-8456-F61B28474589}" type="presOf" srcId="{6EEC9613-6ECE-4D2E-BB83-87D61F2C4B57}" destId="{AEFC1C09-B64B-4BA6-A723-240A131980C2}" srcOrd="0" destOrd="0" presId="urn:microsoft.com/office/officeart/2005/8/layout/process1"/>
    <dgm:cxn modelId="{4F5D3008-1863-4E2F-B06C-2665127BCFD4}" type="presOf" srcId="{792E06A9-4621-4A02-BFE3-00A321A0A3C0}" destId="{BB33D792-1E04-4503-9517-966FD116C7E3}" srcOrd="1" destOrd="0" presId="urn:microsoft.com/office/officeart/2005/8/layout/process1"/>
    <dgm:cxn modelId="{AF853919-6C60-44F2-99D9-5754D911A257}" srcId="{E2C7BE99-62F0-40D7-A8DB-DFA8E24FD064}" destId="{6B46DCF7-B908-4FA9-98F8-B28B31208D82}" srcOrd="2" destOrd="0" parTransId="{B59B79E2-7AD0-4DCA-BD05-D03E97839D40}" sibTransId="{792E06A9-4621-4A02-BFE3-00A321A0A3C0}"/>
    <dgm:cxn modelId="{FED2E05F-D17A-4378-9020-E084C2B7E15A}" type="presOf" srcId="{BC31AA82-DCC7-40DB-8FC2-70CA914BB180}" destId="{EAFED706-46F0-4EFF-A176-471B6A1A510D}" srcOrd="0" destOrd="0" presId="urn:microsoft.com/office/officeart/2005/8/layout/process1"/>
    <dgm:cxn modelId="{9D462541-0584-4CDF-A991-4366E44603FB}" type="presOf" srcId="{1DC3E1DB-354F-4AE8-AF6F-E018038C3B52}" destId="{F16B11B8-CF23-4F4D-9D72-F0FB89D354F0}" srcOrd="0" destOrd="0" presId="urn:microsoft.com/office/officeart/2005/8/layout/process1"/>
    <dgm:cxn modelId="{127B4948-F533-436F-A5D0-DE23008FF507}" type="presOf" srcId="{792E06A9-4621-4A02-BFE3-00A321A0A3C0}" destId="{EDBF77AB-592D-4E2B-ABF7-09D3C37A8C15}" srcOrd="0" destOrd="0" presId="urn:microsoft.com/office/officeart/2005/8/layout/process1"/>
    <dgm:cxn modelId="{7D4C3473-FB40-4320-B828-2A6033FF5F7D}" srcId="{E2C7BE99-62F0-40D7-A8DB-DFA8E24FD064}" destId="{1DC3E1DB-354F-4AE8-AF6F-E018038C3B52}" srcOrd="0" destOrd="0" parTransId="{AB817A33-5CF9-4781-97D8-780F58AA2889}" sibTransId="{D0360896-DA4E-40BA-B66C-DA0812CBB2C1}"/>
    <dgm:cxn modelId="{3A0A0277-2011-4247-90B8-49ADCAFEB0BB}" type="presOf" srcId="{6977D01F-932C-4495-ACF1-D353F51D3A29}" destId="{9F6CDBF0-8F18-4CBA-9379-A8625AA9E65D}" srcOrd="0" destOrd="0" presId="urn:microsoft.com/office/officeart/2005/8/layout/process1"/>
    <dgm:cxn modelId="{0DD07B94-3535-4D68-A09F-009F1B2586FD}" type="presOf" srcId="{E2C7BE99-62F0-40D7-A8DB-DFA8E24FD064}" destId="{41760D98-F9EF-40B8-A491-AD8EE1B122C2}" srcOrd="0" destOrd="0" presId="urn:microsoft.com/office/officeart/2005/8/layout/process1"/>
    <dgm:cxn modelId="{4A70D1A6-793D-4DCD-8E08-16AF8272BA5F}" type="presOf" srcId="{6EEC9613-6ECE-4D2E-BB83-87D61F2C4B57}" destId="{012B7E6C-E2B7-42B1-82C1-50F8465AF40C}" srcOrd="1" destOrd="0" presId="urn:microsoft.com/office/officeart/2005/8/layout/process1"/>
    <dgm:cxn modelId="{6D8034A9-62E3-4324-98B4-C5864E7CBCFA}" type="presOf" srcId="{6B46DCF7-B908-4FA9-98F8-B28B31208D82}" destId="{27CD8445-7F52-4A8D-8599-6CAE365E6ACD}" srcOrd="0" destOrd="0" presId="urn:microsoft.com/office/officeart/2005/8/layout/process1"/>
    <dgm:cxn modelId="{0FC535E7-D335-44E4-8422-DD09B1F2D95C}" type="presOf" srcId="{D0360896-DA4E-40BA-B66C-DA0812CBB2C1}" destId="{43EC4945-C726-47F4-B0C2-53B88121BE8F}" srcOrd="1" destOrd="0" presId="urn:microsoft.com/office/officeart/2005/8/layout/process1"/>
    <dgm:cxn modelId="{EB3CB9FE-81C3-4DE5-A087-9458AFBCBD9C}" srcId="{E2C7BE99-62F0-40D7-A8DB-DFA8E24FD064}" destId="{6977D01F-932C-4495-ACF1-D353F51D3A29}" srcOrd="3" destOrd="0" parTransId="{12C790E5-6DA1-4F7C-B643-7BD19D93A129}" sibTransId="{E1F6BD4F-4ED7-480C-82F8-ABFCB7E6D926}"/>
    <dgm:cxn modelId="{0BE3E8F8-F40A-4690-A1AF-009770D03B61}" type="presParOf" srcId="{41760D98-F9EF-40B8-A491-AD8EE1B122C2}" destId="{F16B11B8-CF23-4F4D-9D72-F0FB89D354F0}" srcOrd="0" destOrd="0" presId="urn:microsoft.com/office/officeart/2005/8/layout/process1"/>
    <dgm:cxn modelId="{792574BD-2EB2-41B6-9A0A-607A12612498}" type="presParOf" srcId="{41760D98-F9EF-40B8-A491-AD8EE1B122C2}" destId="{4E73FA0E-54A3-4914-B6A2-7AF68787DC1A}" srcOrd="1" destOrd="0" presId="urn:microsoft.com/office/officeart/2005/8/layout/process1"/>
    <dgm:cxn modelId="{2716D6EB-6DC7-4935-B444-A6311C5E164A}" type="presParOf" srcId="{4E73FA0E-54A3-4914-B6A2-7AF68787DC1A}" destId="{43EC4945-C726-47F4-B0C2-53B88121BE8F}" srcOrd="0" destOrd="0" presId="urn:microsoft.com/office/officeart/2005/8/layout/process1"/>
    <dgm:cxn modelId="{E506244D-C74E-461B-A3CA-84F3E34D3F74}" type="presParOf" srcId="{41760D98-F9EF-40B8-A491-AD8EE1B122C2}" destId="{EAFED706-46F0-4EFF-A176-471B6A1A510D}" srcOrd="2" destOrd="0" presId="urn:microsoft.com/office/officeart/2005/8/layout/process1"/>
    <dgm:cxn modelId="{B6D37279-E912-4FD4-BC4A-3221AF614A12}" type="presParOf" srcId="{41760D98-F9EF-40B8-A491-AD8EE1B122C2}" destId="{AEFC1C09-B64B-4BA6-A723-240A131980C2}" srcOrd="3" destOrd="0" presId="urn:microsoft.com/office/officeart/2005/8/layout/process1"/>
    <dgm:cxn modelId="{84F59FFB-6922-42FB-98F3-8BA570145270}" type="presParOf" srcId="{AEFC1C09-B64B-4BA6-A723-240A131980C2}" destId="{012B7E6C-E2B7-42B1-82C1-50F8465AF40C}" srcOrd="0" destOrd="0" presId="urn:microsoft.com/office/officeart/2005/8/layout/process1"/>
    <dgm:cxn modelId="{F6255C38-FB53-48D0-B58D-5EB6FCB45901}" type="presParOf" srcId="{41760D98-F9EF-40B8-A491-AD8EE1B122C2}" destId="{27CD8445-7F52-4A8D-8599-6CAE365E6ACD}" srcOrd="4" destOrd="0" presId="urn:microsoft.com/office/officeart/2005/8/layout/process1"/>
    <dgm:cxn modelId="{9B51EC6A-22D7-484D-A492-EC0D9F87D975}" type="presParOf" srcId="{41760D98-F9EF-40B8-A491-AD8EE1B122C2}" destId="{EDBF77AB-592D-4E2B-ABF7-09D3C37A8C15}" srcOrd="5" destOrd="0" presId="urn:microsoft.com/office/officeart/2005/8/layout/process1"/>
    <dgm:cxn modelId="{5AE52A97-C114-4FE1-8351-0AA24D22D35B}" type="presParOf" srcId="{EDBF77AB-592D-4E2B-ABF7-09D3C37A8C15}" destId="{BB33D792-1E04-4503-9517-966FD116C7E3}" srcOrd="0" destOrd="0" presId="urn:microsoft.com/office/officeart/2005/8/layout/process1"/>
    <dgm:cxn modelId="{239E5647-8F36-4437-9E66-41B289C95EE8}" type="presParOf" srcId="{41760D98-F9EF-40B8-A491-AD8EE1B122C2}" destId="{9F6CDBF0-8F18-4CBA-9379-A8625AA9E65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B11B8-CF23-4F4D-9D72-F0FB89D354F0}">
      <dsp:nvSpPr>
        <dsp:cNvPr id="0" name=""/>
        <dsp:cNvSpPr/>
      </dsp:nvSpPr>
      <dsp:spPr>
        <a:xfrm>
          <a:off x="4219" y="181074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queries bot</a:t>
          </a:r>
        </a:p>
      </dsp:txBody>
      <dsp:txXfrm>
        <a:off x="38157" y="215012"/>
        <a:ext cx="1776885" cy="1090865"/>
      </dsp:txXfrm>
    </dsp:sp>
    <dsp:sp modelId="{4E73FA0E-54A3-4914-B6A2-7AF68787DC1A}">
      <dsp:nvSpPr>
        <dsp:cNvPr id="0" name=""/>
        <dsp:cNvSpPr/>
      </dsp:nvSpPr>
      <dsp:spPr>
        <a:xfrm>
          <a:off x="2033457" y="531694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33457" y="623194"/>
        <a:ext cx="273762" cy="274500"/>
      </dsp:txXfrm>
    </dsp:sp>
    <dsp:sp modelId="{EAFED706-46F0-4EFF-A176-471B6A1A510D}">
      <dsp:nvSpPr>
        <dsp:cNvPr id="0" name=""/>
        <dsp:cNvSpPr/>
      </dsp:nvSpPr>
      <dsp:spPr>
        <a:xfrm>
          <a:off x="2586885" y="181074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Contextual Network Graph used to select article</a:t>
          </a:r>
        </a:p>
      </dsp:txBody>
      <dsp:txXfrm>
        <a:off x="2620823" y="215012"/>
        <a:ext cx="1776885" cy="1090865"/>
      </dsp:txXfrm>
    </dsp:sp>
    <dsp:sp modelId="{AEFC1C09-B64B-4BA6-A723-240A131980C2}">
      <dsp:nvSpPr>
        <dsp:cNvPr id="0" name=""/>
        <dsp:cNvSpPr/>
      </dsp:nvSpPr>
      <dsp:spPr>
        <a:xfrm>
          <a:off x="4616123" y="531694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16123" y="623194"/>
        <a:ext cx="273762" cy="274500"/>
      </dsp:txXfrm>
    </dsp:sp>
    <dsp:sp modelId="{27CD8445-7F52-4A8D-8599-6CAE365E6ACD}">
      <dsp:nvSpPr>
        <dsp:cNvPr id="0" name=""/>
        <dsp:cNvSpPr/>
      </dsp:nvSpPr>
      <dsp:spPr>
        <a:xfrm>
          <a:off x="5169552" y="181074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QANet</a:t>
          </a:r>
          <a:r>
            <a:rPr lang="en-US" sz="1800" kern="1200" dirty="0"/>
            <a:t> used to select answer</a:t>
          </a:r>
        </a:p>
      </dsp:txBody>
      <dsp:txXfrm>
        <a:off x="5203490" y="215012"/>
        <a:ext cx="1776885" cy="1090865"/>
      </dsp:txXfrm>
    </dsp:sp>
    <dsp:sp modelId="{EDBF77AB-592D-4E2B-ABF7-09D3C37A8C15}">
      <dsp:nvSpPr>
        <dsp:cNvPr id="0" name=""/>
        <dsp:cNvSpPr/>
      </dsp:nvSpPr>
      <dsp:spPr>
        <a:xfrm>
          <a:off x="7198790" y="531694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198790" y="623194"/>
        <a:ext cx="273762" cy="274500"/>
      </dsp:txXfrm>
    </dsp:sp>
    <dsp:sp modelId="{9F6CDBF0-8F18-4CBA-9379-A8625AA9E65D}">
      <dsp:nvSpPr>
        <dsp:cNvPr id="0" name=""/>
        <dsp:cNvSpPr/>
      </dsp:nvSpPr>
      <dsp:spPr>
        <a:xfrm>
          <a:off x="7752218" y="181074"/>
          <a:ext cx="1844761" cy="11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Chatbot returns response and link to article</a:t>
          </a:r>
        </a:p>
      </dsp:txBody>
      <dsp:txXfrm>
        <a:off x="7786156" y="215012"/>
        <a:ext cx="1776885" cy="1090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0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8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4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4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8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1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96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1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00FAE4-36E0-4E83-B6C4-950FF4C558C8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DACD16-69CF-4B0F-BA00-627568CE3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membersingapore.org/2011/08/21/best-of-singlish-words-and-phras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EC74-D7D5-4456-A93D-44234953E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Xtreme Apps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4B18F-7EEC-4B7A-9625-C3224BDF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Ruffles</a:t>
            </a:r>
          </a:p>
        </p:txBody>
      </p:sp>
    </p:spTree>
    <p:extLst>
      <p:ext uri="{BB962C8B-B14F-4D97-AF65-F5344CB8AC3E}">
        <p14:creationId xmlns:p14="http://schemas.microsoft.com/office/powerpoint/2010/main" val="428869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A03A-DADA-4F99-9C0C-8BAB4ED4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to Singapore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162BD-9D85-46AA-8243-F3EF84489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92" y="2475217"/>
            <a:ext cx="4284021" cy="36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6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3A1FD9-D7DC-4C43-AB47-8A094B9D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09" y="2616739"/>
            <a:ext cx="3905250" cy="32670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023992-794B-48FA-9B10-86769973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Fake news migration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996B0-82B3-4FD9-B1AC-4D3E4DE158A6}"/>
              </a:ext>
            </a:extLst>
          </p:cNvPr>
          <p:cNvSpPr txBox="1"/>
          <p:nvPr/>
        </p:nvSpPr>
        <p:spPr>
          <a:xfrm>
            <a:off x="8005863" y="2363821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Singapore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A7F021-5801-4CAF-8768-EA8F85CB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290225" cy="2715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use of social media for news has started to fall in a number of key markets — after years of continuous growth. At the same time, we continue to see a rise in the use of messaging apps for news as consumers look for more private (and less confrontational) spaces to communicate.”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55833-4D77-4BF9-B640-28C6BDCA0B71}"/>
              </a:ext>
            </a:extLst>
          </p:cNvPr>
          <p:cNvSpPr txBox="1"/>
          <p:nvPr/>
        </p:nvSpPr>
        <p:spPr>
          <a:xfrm>
            <a:off x="2557779" y="5229537"/>
            <a:ext cx="292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Digital News Reports</a:t>
            </a:r>
          </a:p>
          <a:p>
            <a:r>
              <a:rPr lang="en-US" dirty="0"/>
              <a:t>Published by Reuters Institute</a:t>
            </a:r>
          </a:p>
        </p:txBody>
      </p:sp>
    </p:spTree>
    <p:extLst>
      <p:ext uri="{BB962C8B-B14F-4D97-AF65-F5344CB8AC3E}">
        <p14:creationId xmlns:p14="http://schemas.microsoft.com/office/powerpoint/2010/main" val="246137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1FC-1ED2-4202-BF87-3E45FF6A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5805194" cy="1303867"/>
          </a:xfrm>
        </p:spPr>
        <p:txBody>
          <a:bodyPr/>
          <a:lstStyle/>
          <a:p>
            <a:r>
              <a:rPr lang="en-US" dirty="0"/>
              <a:t>Fake news migration</a:t>
            </a:r>
          </a:p>
        </p:txBody>
      </p:sp>
      <p:pic>
        <p:nvPicPr>
          <p:cNvPr id="5" name="Content Placeholder 4" descr="A group of people around each other&#10;&#10;Description generated with high confidence">
            <a:extLst>
              <a:ext uri="{FF2B5EF4-FFF2-40B4-BE49-F238E27FC236}">
                <a16:creationId xmlns:a16="http://schemas.microsoft.com/office/drawing/2014/main" id="{FE5A32D8-AAEE-4AF0-BEAE-9E6803B4A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835" y="819909"/>
            <a:ext cx="3524763" cy="521818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756425-9E29-4735-887B-50C373C9A45B}"/>
              </a:ext>
            </a:extLst>
          </p:cNvPr>
          <p:cNvSpPr/>
          <p:nvPr/>
        </p:nvSpPr>
        <p:spPr>
          <a:xfrm>
            <a:off x="9134216" y="4161452"/>
            <a:ext cx="183502" cy="9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7845CE-0108-43B3-A0B7-CA7DA830665B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6010468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464D-9405-4CEE-B657-73AA879EE61C}"/>
              </a:ext>
            </a:extLst>
          </p:cNvPr>
          <p:cNvSpPr txBox="1"/>
          <p:nvPr/>
        </p:nvSpPr>
        <p:spPr>
          <a:xfrm>
            <a:off x="1295401" y="2448222"/>
            <a:ext cx="448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“Young audiences were more likely to use WhatsApp, Instagram and Snapchat for news, partly because there was a growing desire to discuss news in relative privacy”</a:t>
            </a:r>
          </a:p>
        </p:txBody>
      </p:sp>
    </p:spTree>
    <p:extLst>
      <p:ext uri="{BB962C8B-B14F-4D97-AF65-F5344CB8AC3E}">
        <p14:creationId xmlns:p14="http://schemas.microsoft.com/office/powerpoint/2010/main" val="376962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3D38-4F07-4D16-BE38-1418F465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78E6-F716-498E-A20E-488DB36BA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829143" cy="331893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Our chatbot: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Provides an easy means of fact-checking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Disrupts echo chambers by broadcasting news source to other members in the same chat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Can be easily extended to include data from other sources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Can be easily extended to include </a:t>
            </a:r>
            <a:r>
              <a:rPr lang="en-US">
                <a:solidFill>
                  <a:srgbClr val="262626"/>
                </a:solidFill>
              </a:rPr>
              <a:t>other topics</a:t>
            </a:r>
            <a:endParaRPr lang="en-US" dirty="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Can be easily extended to other chatbot APIs from other messaging apps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62626"/>
                </a:solidFill>
              </a:rPr>
              <a:t>Can be extended to monitor trending rumors against protected Named Entities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E269AD-AA9A-40DD-99E7-E38DFA712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33" y="4572002"/>
            <a:ext cx="1421475" cy="142147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6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17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21F9A4-68A0-4514-A4D6-87CBFC78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Themes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B2340-DF28-44F7-9A60-80D7894D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128098"/>
            <a:ext cx="3876801" cy="2423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D76F2-FC15-47A3-811A-8377AC3C25FA}"/>
              </a:ext>
            </a:extLst>
          </p:cNvPr>
          <p:cNvSpPr txBox="1">
            <a:spLocks/>
          </p:cNvSpPr>
          <p:nvPr/>
        </p:nvSpPr>
        <p:spPr>
          <a:xfrm>
            <a:off x="6094412" y="2556932"/>
            <a:ext cx="480218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>
                <a:solidFill>
                  <a:srgbClr val="262626"/>
                </a:solidFill>
              </a:rPr>
              <a:t>AI empowered chatbot to improve daily lives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Includes FAQ for Finance / Investment</a:t>
            </a:r>
          </a:p>
          <a:p>
            <a:pPr marL="0" indent="0"/>
            <a:r>
              <a:rPr lang="en-US" b="1">
                <a:solidFill>
                  <a:srgbClr val="262626"/>
                </a:solidFill>
              </a:rPr>
              <a:t>Using AI to spot fake news</a:t>
            </a:r>
          </a:p>
          <a:p>
            <a:pPr lvl="1"/>
            <a:r>
              <a:rPr lang="en-US">
                <a:solidFill>
                  <a:srgbClr val="262626"/>
                </a:solidFill>
              </a:rPr>
              <a:t>Cross-checking with recent BBC articles</a:t>
            </a:r>
          </a:p>
        </p:txBody>
      </p:sp>
    </p:spTree>
    <p:extLst>
      <p:ext uri="{BB962C8B-B14F-4D97-AF65-F5344CB8AC3E}">
        <p14:creationId xmlns:p14="http://schemas.microsoft.com/office/powerpoint/2010/main" val="175069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7FDC-5A99-4CF0-8677-C1A49914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369AA-DA5B-434F-B395-953D1FB8E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64994"/>
              </p:ext>
            </p:extLst>
          </p:nvPr>
        </p:nvGraphicFramePr>
        <p:xfrm>
          <a:off x="1295398" y="2453952"/>
          <a:ext cx="9601200" cy="152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7F184CC-7F80-4C0F-A8AE-F2BB704CF564}"/>
              </a:ext>
            </a:extLst>
          </p:cNvPr>
          <p:cNvGrpSpPr/>
          <p:nvPr/>
        </p:nvGrpSpPr>
        <p:grpSpPr>
          <a:xfrm>
            <a:off x="3325206" y="4376069"/>
            <a:ext cx="391089" cy="457500"/>
            <a:chOff x="2033457" y="531694"/>
            <a:chExt cx="391089" cy="457500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3B61CE12-83A4-4DCB-A2B2-BF4F0BFB8390}"/>
                </a:ext>
              </a:extLst>
            </p:cNvPr>
            <p:cNvSpPr/>
            <p:nvPr/>
          </p:nvSpPr>
          <p:spPr>
            <a:xfrm>
              <a:off x="2033457" y="531694"/>
              <a:ext cx="391089" cy="4575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Arrow: Right 4">
              <a:extLst>
                <a:ext uri="{FF2B5EF4-FFF2-40B4-BE49-F238E27FC236}">
                  <a16:creationId xmlns:a16="http://schemas.microsoft.com/office/drawing/2014/main" id="{D5E7235A-BD5B-4718-AE46-B83D5B7B779B}"/>
                </a:ext>
              </a:extLst>
            </p:cNvPr>
            <p:cNvSpPr txBox="1"/>
            <p:nvPr/>
          </p:nvSpPr>
          <p:spPr>
            <a:xfrm>
              <a:off x="2033457" y="623194"/>
              <a:ext cx="273762" cy="274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136328-503F-4467-82E6-35B273194771}"/>
              </a:ext>
            </a:extLst>
          </p:cNvPr>
          <p:cNvGrpSpPr/>
          <p:nvPr/>
        </p:nvGrpSpPr>
        <p:grpSpPr>
          <a:xfrm>
            <a:off x="3885994" y="4020924"/>
            <a:ext cx="1844761" cy="1158741"/>
            <a:chOff x="1299260" y="1352369"/>
            <a:chExt cx="1844761" cy="115874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B1C11B-5A52-495F-A2B1-7B5F05FE6831}"/>
                </a:ext>
              </a:extLst>
            </p:cNvPr>
            <p:cNvSpPr/>
            <p:nvPr/>
          </p:nvSpPr>
          <p:spPr>
            <a:xfrm>
              <a:off x="1299260" y="1352369"/>
              <a:ext cx="1844761" cy="11587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86279B89-7CA2-4A2C-91BF-CED94F983E3D}"/>
                </a:ext>
              </a:extLst>
            </p:cNvPr>
            <p:cNvSpPr txBox="1"/>
            <p:nvPr/>
          </p:nvSpPr>
          <p:spPr>
            <a:xfrm>
              <a:off x="1299260" y="1418442"/>
              <a:ext cx="1776885" cy="1090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Contextual Network Graph </a:t>
              </a:r>
              <a:r>
                <a:rPr lang="en-US" dirty="0"/>
                <a:t>cannot find article</a:t>
              </a:r>
              <a:endParaRPr lang="en-US" sz="18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0B5116-1A90-4A51-88C2-5558DF3B9BDE}"/>
              </a:ext>
            </a:extLst>
          </p:cNvPr>
          <p:cNvGrpSpPr/>
          <p:nvPr/>
        </p:nvGrpSpPr>
        <p:grpSpPr>
          <a:xfrm>
            <a:off x="5922232" y="4360513"/>
            <a:ext cx="391089" cy="457500"/>
            <a:chOff x="2033457" y="531694"/>
            <a:chExt cx="391089" cy="45750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01AB36F-9D09-4F78-9312-A85F57F99CEF}"/>
                </a:ext>
              </a:extLst>
            </p:cNvPr>
            <p:cNvSpPr/>
            <p:nvPr/>
          </p:nvSpPr>
          <p:spPr>
            <a:xfrm>
              <a:off x="2033457" y="531694"/>
              <a:ext cx="391089" cy="4575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Right 4">
              <a:extLst>
                <a:ext uri="{FF2B5EF4-FFF2-40B4-BE49-F238E27FC236}">
                  <a16:creationId xmlns:a16="http://schemas.microsoft.com/office/drawing/2014/main" id="{BC140ED4-3545-41BC-9ABA-EE382411684F}"/>
                </a:ext>
              </a:extLst>
            </p:cNvPr>
            <p:cNvSpPr txBox="1"/>
            <p:nvPr/>
          </p:nvSpPr>
          <p:spPr>
            <a:xfrm>
              <a:off x="2033457" y="623194"/>
              <a:ext cx="273762" cy="274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EB6782-D120-467D-94E8-6DB2A4512CDA}"/>
              </a:ext>
            </a:extLst>
          </p:cNvPr>
          <p:cNvGrpSpPr/>
          <p:nvPr/>
        </p:nvGrpSpPr>
        <p:grpSpPr>
          <a:xfrm>
            <a:off x="6473689" y="4024030"/>
            <a:ext cx="1844761" cy="1158741"/>
            <a:chOff x="1299260" y="1352369"/>
            <a:chExt cx="1844761" cy="11587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69E760B-2C05-4A57-8279-62CDFB38BB21}"/>
                </a:ext>
              </a:extLst>
            </p:cNvPr>
            <p:cNvSpPr/>
            <p:nvPr/>
          </p:nvSpPr>
          <p:spPr>
            <a:xfrm>
              <a:off x="1299260" y="1352369"/>
              <a:ext cx="1844761" cy="11587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AA37818-A147-4F45-BDE9-D7BACB74AE65}"/>
                </a:ext>
              </a:extLst>
            </p:cNvPr>
            <p:cNvSpPr txBox="1"/>
            <p:nvPr/>
          </p:nvSpPr>
          <p:spPr>
            <a:xfrm>
              <a:off x="1299260" y="1418442"/>
              <a:ext cx="1776885" cy="1090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Chatbot returns “not found”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3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3803-75B3-4C55-85D2-6DE4D3E4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Scrapping (Finance &amp; Investment)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4E6E5-4FE9-44AD-AA40-CD4209EF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24FE-A1FF-4D77-9E7C-AC86716F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(POS)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9C7E-EA17-44A5-AA3F-6DB5DD5B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&amp; </a:t>
            </a:r>
            <a:r>
              <a:rPr lang="en-US" dirty="0" err="1"/>
              <a:t>nltk</a:t>
            </a:r>
            <a:r>
              <a:rPr lang="en-US" dirty="0"/>
              <a:t> used to tag words (“Fly”, noun)</a:t>
            </a:r>
          </a:p>
          <a:p>
            <a:r>
              <a:rPr lang="en-US" dirty="0"/>
              <a:t>Words are filtered through list of stop words (</a:t>
            </a:r>
            <a:r>
              <a:rPr lang="en-US" dirty="0" err="1"/>
              <a:t>we,I,you</a:t>
            </a:r>
            <a:r>
              <a:rPr lang="en-US" dirty="0"/>
              <a:t>)</a:t>
            </a:r>
          </a:p>
          <a:p>
            <a:r>
              <a:rPr lang="en-US" dirty="0"/>
              <a:t>Capitalized sequence &amp; sub-sequence of words treated as named entities (Sunday Times, Sunday, Times), and named entities have higher search weights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2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7093-0AB9-4355-9857-88A66B4E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Singlish paraphrasing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DA38-0E4A-430E-9FA0-F22D689B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Singlish words are paraphrased from a dictionary found at </a:t>
            </a:r>
            <a:r>
              <a:rPr lang="en-US" sz="1200" dirty="0">
                <a:hlinkClick r:id="rId2"/>
              </a:rPr>
              <a:t>https://remembersingapore.org/2011/08/21/best-of-singlish-words-and-phrases/</a:t>
            </a:r>
            <a:endParaRPr lang="en-US" sz="1200" dirty="0"/>
          </a:p>
          <a:p>
            <a:pPr lvl="1"/>
            <a:r>
              <a:rPr lang="en-US" dirty="0"/>
              <a:t>ah </a:t>
            </a:r>
            <a:r>
              <a:rPr lang="en-US" dirty="0" err="1"/>
              <a:t>lian</a:t>
            </a:r>
            <a:r>
              <a:rPr lang="en-US" dirty="0"/>
              <a:t> 		-&gt; 	teenage female hooligan</a:t>
            </a:r>
          </a:p>
          <a:p>
            <a:pPr lvl="1"/>
            <a:r>
              <a:rPr lang="en-US" dirty="0"/>
              <a:t>kay </a:t>
            </a:r>
            <a:r>
              <a:rPr lang="en-US" dirty="0" err="1"/>
              <a:t>poh</a:t>
            </a:r>
            <a:r>
              <a:rPr lang="en-US" dirty="0"/>
              <a:t> 		-&gt; 	busybody</a:t>
            </a:r>
          </a:p>
        </p:txBody>
      </p:sp>
    </p:spTree>
    <p:extLst>
      <p:ext uri="{BB962C8B-B14F-4D97-AF65-F5344CB8AC3E}">
        <p14:creationId xmlns:p14="http://schemas.microsoft.com/office/powerpoint/2010/main" val="37297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96EB-B3AD-41D4-BF14-F78EBFB0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Network Graph (Search)</a:t>
            </a:r>
          </a:p>
        </p:txBody>
      </p:sp>
      <p:pic>
        <p:nvPicPr>
          <p:cNvPr id="9" name="Content Placeholder 8" descr="A drawing of a face&#10;&#10;Description generated with high confidence">
            <a:extLst>
              <a:ext uri="{FF2B5EF4-FFF2-40B4-BE49-F238E27FC236}">
                <a16:creationId xmlns:a16="http://schemas.microsoft.com/office/drawing/2014/main" id="{F5B22C78-191B-45B3-B46A-A34F75D1B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064213"/>
            <a:ext cx="2149290" cy="2324742"/>
          </a:xfrm>
        </p:spPr>
      </p:pic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19D4A77B-639D-4517-A307-8811750DB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56" y="3044757"/>
            <a:ext cx="2557058" cy="2557058"/>
          </a:xfrm>
          <a:prstGeom prst="rect">
            <a:avLst/>
          </a:prstGeom>
        </p:spPr>
      </p:pic>
      <p:pic>
        <p:nvPicPr>
          <p:cNvPr id="13" name="Picture 1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3262730B-8A49-4A66-A29D-F3992C074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04" y="3017557"/>
            <a:ext cx="2557059" cy="255705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C2A7ED-40E3-45E3-8208-AE15E997C3ED}"/>
              </a:ext>
            </a:extLst>
          </p:cNvPr>
          <p:cNvCxnSpPr/>
          <p:nvPr/>
        </p:nvCxnSpPr>
        <p:spPr>
          <a:xfrm>
            <a:off x="3599234" y="4143983"/>
            <a:ext cx="970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1ACEF-A16F-4A3B-A13E-3586FCF8A4AE}"/>
              </a:ext>
            </a:extLst>
          </p:cNvPr>
          <p:cNvCxnSpPr/>
          <p:nvPr/>
        </p:nvCxnSpPr>
        <p:spPr>
          <a:xfrm>
            <a:off x="7250610" y="4184411"/>
            <a:ext cx="970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13AA23-B785-4B06-9EC0-F0626854A2A1}"/>
              </a:ext>
            </a:extLst>
          </p:cNvPr>
          <p:cNvSpPr txBox="1"/>
          <p:nvPr/>
        </p:nvSpPr>
        <p:spPr>
          <a:xfrm>
            <a:off x="842068" y="2767758"/>
            <a:ext cx="1222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 for word “h”  in query with starting Energy 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132AA-C4E5-4BF7-BE8F-436020E32E8A}"/>
              </a:ext>
            </a:extLst>
          </p:cNvPr>
          <p:cNvSpPr txBox="1"/>
          <p:nvPr/>
        </p:nvSpPr>
        <p:spPr>
          <a:xfrm>
            <a:off x="3592582" y="3282209"/>
            <a:ext cx="1222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Some energy propagated to articles 6 and 7, depending on weights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5C33F-A1E1-4A30-B611-14CAF4456217}"/>
              </a:ext>
            </a:extLst>
          </p:cNvPr>
          <p:cNvSpPr txBox="1"/>
          <p:nvPr/>
        </p:nvSpPr>
        <p:spPr>
          <a:xfrm>
            <a:off x="7162691" y="3790001"/>
            <a:ext cx="122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Repeat until Energy falls below threshold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E53E7-5F8B-4F86-87FE-A7E4F66856CB}"/>
              </a:ext>
            </a:extLst>
          </p:cNvPr>
          <p:cNvSpPr txBox="1"/>
          <p:nvPr/>
        </p:nvSpPr>
        <p:spPr>
          <a:xfrm>
            <a:off x="10242063" y="2767758"/>
            <a:ext cx="1222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Repeat for all words and return article with highest energy</a:t>
            </a:r>
          </a:p>
        </p:txBody>
      </p:sp>
    </p:spTree>
    <p:extLst>
      <p:ext uri="{BB962C8B-B14F-4D97-AF65-F5344CB8AC3E}">
        <p14:creationId xmlns:p14="http://schemas.microsoft.com/office/powerpoint/2010/main" val="102694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7D1C-ADF9-49D8-AB16-ACF65EFB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Network Graph (Search)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FBB89-0F50-49EB-99B3-AE3DF4ED4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0402" y="3191414"/>
                <a:ext cx="4872134" cy="76939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FBB89-0F50-49EB-99B3-AE3DF4ED4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402" y="3191414"/>
                <a:ext cx="4872134" cy="7693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83057E-11E9-4E6F-B760-969A305FF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69" y="2556932"/>
            <a:ext cx="4572000" cy="304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5C03DF-57EF-49ED-8800-7AAD39D751A1}"/>
                  </a:ext>
                </a:extLst>
              </p:cNvPr>
              <p:cNvSpPr txBox="1"/>
              <p:nvPr/>
            </p:nvSpPr>
            <p:spPr>
              <a:xfrm>
                <a:off x="7536268" y="5666224"/>
                <a:ext cx="2221506" cy="419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/>
                  <a:t>Sigmoid function: 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5C03DF-57EF-49ED-8800-7AAD39D7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68" y="5666224"/>
                <a:ext cx="2221506" cy="419282"/>
              </a:xfrm>
              <a:prstGeom prst="rect">
                <a:avLst/>
              </a:prstGeom>
              <a:blipFill>
                <a:blip r:embed="rId4"/>
                <a:stretch>
                  <a:fillRect l="-6301" r="-8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2649D-D5BC-470F-879B-9A5BC84A979B}"/>
                  </a:ext>
                </a:extLst>
              </p:cNvPr>
              <p:cNvSpPr txBox="1"/>
              <p:nvPr/>
            </p:nvSpPr>
            <p:spPr>
              <a:xfrm>
                <a:off x="1120402" y="2556932"/>
                <a:ext cx="5202643" cy="55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be the frequency of the word in a document along</a:t>
                </a:r>
              </a:p>
              <a:p>
                <a:r>
                  <a:rPr lang="en-US" dirty="0"/>
                  <a:t>edge k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22649D-D5BC-470F-879B-9A5BC84A9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02" y="2556932"/>
                <a:ext cx="5202643" cy="558936"/>
              </a:xfrm>
              <a:prstGeom prst="rect">
                <a:avLst/>
              </a:prstGeom>
              <a:blipFill>
                <a:blip r:embed="rId5"/>
                <a:stretch>
                  <a:fillRect l="-2814" t="-11957" r="-1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3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221D-0171-47F8-B537-A6D1F39B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3A9A-54A6-4850-8D9B-474357AA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bot:</a:t>
            </a:r>
          </a:p>
          <a:p>
            <a:pPr lvl="1"/>
            <a:r>
              <a:rPr lang="en-US" dirty="0"/>
              <a:t>Responds to common queries (greetings)</a:t>
            </a:r>
          </a:p>
          <a:p>
            <a:pPr lvl="1"/>
            <a:r>
              <a:rPr lang="en-US" dirty="0"/>
              <a:t>Answers tagged queries (“@</a:t>
            </a:r>
            <a:r>
              <a:rPr lang="en-US" dirty="0" err="1"/>
              <a:t>SaucePlzBot</a:t>
            </a:r>
            <a:r>
              <a:rPr lang="en-US" dirty="0"/>
              <a:t> Where float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beh</a:t>
            </a:r>
            <a:r>
              <a:rPr lang="en-US" dirty="0"/>
              <a:t> </a:t>
            </a:r>
            <a:r>
              <a:rPr lang="en-US" dirty="0" err="1"/>
              <a:t>siao</a:t>
            </a:r>
            <a:r>
              <a:rPr lang="en-US" dirty="0"/>
              <a:t> Trump balloon”) and provides link to reference</a:t>
            </a:r>
          </a:p>
        </p:txBody>
      </p:sp>
    </p:spTree>
    <p:extLst>
      <p:ext uri="{BB962C8B-B14F-4D97-AF65-F5344CB8AC3E}">
        <p14:creationId xmlns:p14="http://schemas.microsoft.com/office/powerpoint/2010/main" val="356008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Garamond</vt:lpstr>
      <vt:lpstr>Organic</vt:lpstr>
      <vt:lpstr>Xtreme Apps 2018</vt:lpstr>
      <vt:lpstr>Themes</vt:lpstr>
      <vt:lpstr>Overview</vt:lpstr>
      <vt:lpstr>Article Scrapping (Finance &amp; Investment)</vt:lpstr>
      <vt:lpstr>Part of Speech (POS) tagging</vt:lpstr>
      <vt:lpstr>Singlish paraphrasing</vt:lpstr>
      <vt:lpstr>Contextual Network Graph (Search)</vt:lpstr>
      <vt:lpstr>Contextual Network Graph (Search)</vt:lpstr>
      <vt:lpstr>Chatbot</vt:lpstr>
      <vt:lpstr>Relevance to Singapore</vt:lpstr>
      <vt:lpstr>Fake news migration</vt:lpstr>
      <vt:lpstr>Fake news migration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Xtreme Apps 2018</dc:title>
  <dc:creator>Frederic</dc:creator>
  <cp:lastModifiedBy>Frederic</cp:lastModifiedBy>
  <cp:revision>4</cp:revision>
  <dcterms:created xsi:type="dcterms:W3CDTF">2018-07-14T02:51:40Z</dcterms:created>
  <dcterms:modified xsi:type="dcterms:W3CDTF">2018-07-14T03:09:07Z</dcterms:modified>
</cp:coreProperties>
</file>