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311" r:id="rId4"/>
    <p:sldId id="285" r:id="rId5"/>
    <p:sldId id="330" r:id="rId6"/>
    <p:sldId id="331" r:id="rId7"/>
    <p:sldId id="286" r:id="rId8"/>
    <p:sldId id="33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6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9"/>
    <p:restoredTop sz="96370"/>
  </p:normalViewPr>
  <p:slideViewPr>
    <p:cSldViewPr snapToGrid="0">
      <p:cViewPr>
        <p:scale>
          <a:sx n="132" d="100"/>
          <a:sy n="132" d="100"/>
        </p:scale>
        <p:origin x="1872" y="656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779A9-4D8B-B243-8673-A727FAB74B19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1E7AA-E4F3-FA4E-8D35-49880D02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0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E14-2A7F-0E62-2286-E7D7796DA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B995E-20B2-D1DB-6645-90434A992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33DE7-E2E3-27C9-834C-A93833E8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C3E0-674D-EDDB-8782-54D42BD2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B4D00-D065-29F9-F578-176D4F63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16F3-A999-4598-ACB3-21B1D3C4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9AC03-677B-BDE5-5373-5B1B2A709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D5A6-28DD-1A02-FFCC-8211965A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4125-64A4-D531-B5B6-CF85F3D3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920A-CE9A-6B3E-4B5E-495E90FD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78D67-CB66-3B27-A201-BCB31214D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39EDC-3D75-2FAC-691C-6CC6B220A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B2189-BC6F-2994-F271-479DBC32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2238-C66C-498D-B012-4816B5CB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A6638-3A00-A14B-B1CC-86BFBBF9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C070-A11F-671A-769F-8CA42731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F7BA-102F-479D-A258-B734BCF5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5D57-D21F-8F51-3A12-937E5763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7627-80C7-09CF-AE13-213702D4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C9F2-FF95-BF9C-3231-4523B6B3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84A-F6C6-A9F7-90C0-AFA5BB65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86EB-77AD-C01F-A7AA-B617FB6C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1C727-E202-CDC4-5BFD-3983281B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7068-3315-C521-AECB-14126875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34D1-7E13-E4AF-D158-3A20E461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8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46A8-C829-8220-6A15-99286101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24A-126C-0529-9623-6552C0690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7C6EE-996C-488A-6B01-FBA50AE6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E3074-DAF8-7F8A-126D-C2B06D1F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5BBB2-BAC6-A119-317E-7A0E1A68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620ED-0F13-CC4F-4580-44AFA37C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2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0AD9-1AA6-3E53-9964-35784DAA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D44C-8123-3CC9-C74C-170793B5E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8ADFB-07DA-E1C8-0D00-9C33284B1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EFDB1-398E-77DF-376A-3588672B5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3951C-AF7A-B357-E7E9-CA013D4F0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A6CA3-A439-50D2-DAA7-220D238C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5F21F-120B-74D9-8C31-EEF28A7C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55AC0-9346-ECB5-ECFB-4140D2EF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24A2-BEBD-60EC-FDD4-5E85F974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52217-80A6-E72E-170B-9C263908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0F36A-2AC4-369E-7D6E-1E5EE120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608D8-5DC5-8D3C-6A31-3DEC53E7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7264-CECE-0464-2AB4-8F5754DA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D6BAA-054B-E309-F79B-1AB9B2D5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28CBA-F036-A5BE-DBD8-A5104FF0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5777-67B2-61CD-270F-A497FE76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1F05-35BA-84BE-193E-81182DC3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4246F-4FB4-58E0-8722-D44DF170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C7F08-5144-EAC3-74E7-C8B63390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341A2-D41C-18FE-A579-246F526A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8E18D-C81B-E414-073D-936CE430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C31D-E21F-B069-DE0E-05EC4173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030E3-3E4C-93A1-1631-92C8AC005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E39CD-CF5B-9865-CAFD-B87AFD882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4556-47B9-429F-D2F2-76688A1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47E57-053D-31F3-AC39-45BCB689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12D81-2D29-A37E-D62D-683F77AB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F4B56-A37D-0095-B4DA-0B9A1328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B3A94-2B57-9C10-15F6-F11F340F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21-4817-8B53-FA42-CDE3F43E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538C-FDA8-984E-84B8-B05C676A140B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A55A-7BC1-3872-874F-519E9BEB3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A1CF-BB25-AA28-8B17-3E4137B92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7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rederick.1.Clasen@kcl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_analysis" TargetMode="External"/><Relationship Id="rId3" Type="http://schemas.openxmlformats.org/officeDocument/2006/relationships/hyperlink" Target="https://en.wikipedia.org/wiki/Statistical_computing" TargetMode="External"/><Relationship Id="rId7" Type="http://schemas.openxmlformats.org/officeDocument/2006/relationships/hyperlink" Target="https://en.wikipedia.org/wiki/Bioinformatics" TargetMode="External"/><Relationship Id="rId2" Type="http://schemas.openxmlformats.org/officeDocument/2006/relationships/hyperlink" Target="https://en.wikipedia.org/wiki/Programming_languag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Data_mining" TargetMode="External"/><Relationship Id="rId5" Type="http://schemas.openxmlformats.org/officeDocument/2006/relationships/hyperlink" Target="https://en.wikipedia.org/wiki/Academic_discipline" TargetMode="External"/><Relationship Id="rId4" Type="http://schemas.openxmlformats.org/officeDocument/2006/relationships/hyperlink" Target="https://en.wikipedia.org/wiki/Data_and_information_visualizati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_analysis" TargetMode="External"/><Relationship Id="rId13" Type="http://schemas.openxmlformats.org/officeDocument/2006/relationships/hyperlink" Target="https://en.wikipedia.org/wiki/Design" TargetMode="External"/><Relationship Id="rId18" Type="http://schemas.openxmlformats.org/officeDocument/2006/relationships/hyperlink" Target="https://en.wikipedia.org/wiki/Information" TargetMode="External"/><Relationship Id="rId3" Type="http://schemas.openxmlformats.org/officeDocument/2006/relationships/hyperlink" Target="https://en.wikipedia.org/wiki/Statistical_computing" TargetMode="External"/><Relationship Id="rId7" Type="http://schemas.openxmlformats.org/officeDocument/2006/relationships/hyperlink" Target="https://en.wikipedia.org/wiki/Bioinformatics" TargetMode="External"/><Relationship Id="rId12" Type="http://schemas.openxmlformats.org/officeDocument/2006/relationships/hyperlink" Target="https://en.wikipedia.org/wiki/Data_and_information_visualization#cite_note-Biz2Comm_20161005-2" TargetMode="External"/><Relationship Id="rId17" Type="http://schemas.openxmlformats.org/officeDocument/2006/relationships/hyperlink" Target="https://en.wikipedia.org/wiki/Data" TargetMode="External"/><Relationship Id="rId2" Type="http://schemas.openxmlformats.org/officeDocument/2006/relationships/hyperlink" Target="https://en.wikipedia.org/wiki/Programming_language" TargetMode="External"/><Relationship Id="rId16" Type="http://schemas.openxmlformats.org/officeDocument/2006/relationships/hyperlink" Target="https://en.wikipedia.org/wiki/Data_and_information_visualization#cite_note-Nussbaumer_Knaflic-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Data_mining" TargetMode="External"/><Relationship Id="rId11" Type="http://schemas.openxmlformats.org/officeDocument/2006/relationships/hyperlink" Target="https://en.wikipedia.org/wiki/Computer_science" TargetMode="External"/><Relationship Id="rId5" Type="http://schemas.openxmlformats.org/officeDocument/2006/relationships/hyperlink" Target="https://en.wikipedia.org/wiki/Academic_discipline" TargetMode="External"/><Relationship Id="rId15" Type="http://schemas.openxmlformats.org/officeDocument/2006/relationships/hyperlink" Target="https://en.wikipedia.org/wiki/Representation_(arts)" TargetMode="External"/><Relationship Id="rId10" Type="http://schemas.openxmlformats.org/officeDocument/2006/relationships/hyperlink" Target="https://en.wikipedia.org/wiki/Statistics" TargetMode="External"/><Relationship Id="rId4" Type="http://schemas.openxmlformats.org/officeDocument/2006/relationships/hyperlink" Target="https://en.wikipedia.org/wiki/Data_and_information_visualization" TargetMode="External"/><Relationship Id="rId9" Type="http://schemas.openxmlformats.org/officeDocument/2006/relationships/hyperlink" Target="https://en.wikipedia.org/wiki/Computer_program" TargetMode="External"/><Relationship Id="rId14" Type="http://schemas.openxmlformats.org/officeDocument/2006/relationships/hyperlink" Target="https://en.wikipedia.org/wiki/Graphic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pdate on Thomas Guy statue | Feature from King's College London">
            <a:extLst>
              <a:ext uri="{FF2B5EF4-FFF2-40B4-BE49-F238E27FC236}">
                <a16:creationId xmlns:a16="http://schemas.microsoft.com/office/drawing/2014/main" id="{EF5A9652-425E-2A8F-5479-A682C90E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46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B2346-E29E-5B12-9713-AA5BE7AC7AEB}"/>
              </a:ext>
            </a:extLst>
          </p:cNvPr>
          <p:cNvSpPr txBox="1"/>
          <p:nvPr/>
        </p:nvSpPr>
        <p:spPr>
          <a:xfrm>
            <a:off x="0" y="990600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MSc in Microbiome in Health and Disease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M2: Introduction to data analysis in R</a:t>
            </a: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Frederick Clasen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frederick.1.clasen@kcl.ac.uk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076" name="Picture 4" descr="King's College London logo transparent PNG - StickPNG">
            <a:extLst>
              <a:ext uri="{FF2B5EF4-FFF2-40B4-BE49-F238E27FC236}">
                <a16:creationId xmlns:a16="http://schemas.microsoft.com/office/drawing/2014/main" id="{E01107CB-DBA9-DF88-6FCA-21949392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4480649"/>
            <a:ext cx="3949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6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Overview and 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20E62-E419-9E40-171C-41AC62CBFA87}"/>
              </a:ext>
            </a:extLst>
          </p:cNvPr>
          <p:cNvSpPr txBox="1"/>
          <p:nvPr/>
        </p:nvSpPr>
        <p:spPr>
          <a:xfrm>
            <a:off x="1" y="1413556"/>
            <a:ext cx="121919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Day 1: 10 October</a:t>
            </a:r>
          </a:p>
          <a:p>
            <a:pPr marL="342900" indent="-342900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Day 2: 11 October</a:t>
            </a:r>
          </a:p>
          <a:p>
            <a:pPr marL="342900" indent="-342900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866F2B5-14C2-002B-638C-ECE547CE5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895"/>
              </p:ext>
            </p:extLst>
          </p:nvPr>
        </p:nvGraphicFramePr>
        <p:xfrm>
          <a:off x="1512916" y="655055"/>
          <a:ext cx="9166168" cy="6886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41469">
                  <a:extLst>
                    <a:ext uri="{9D8B030D-6E8A-4147-A177-3AD203B41FA5}">
                      <a16:colId xmlns:a16="http://schemas.microsoft.com/office/drawing/2014/main" val="3997291311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2244741425"/>
                    </a:ext>
                  </a:extLst>
                </a:gridCol>
                <a:gridCol w="1101172">
                  <a:extLst>
                    <a:ext uri="{9D8B030D-6E8A-4147-A177-3AD203B41FA5}">
                      <a16:colId xmlns:a16="http://schemas.microsoft.com/office/drawing/2014/main" val="972574253"/>
                    </a:ext>
                  </a:extLst>
                </a:gridCol>
                <a:gridCol w="1838586">
                  <a:extLst>
                    <a:ext uri="{9D8B030D-6E8A-4147-A177-3AD203B41FA5}">
                      <a16:colId xmlns:a16="http://schemas.microsoft.com/office/drawing/2014/main" val="3292538345"/>
                    </a:ext>
                  </a:extLst>
                </a:gridCol>
                <a:gridCol w="814823">
                  <a:extLst>
                    <a:ext uri="{9D8B030D-6E8A-4147-A177-3AD203B41FA5}">
                      <a16:colId xmlns:a16="http://schemas.microsoft.com/office/drawing/2014/main" val="1654677015"/>
                    </a:ext>
                  </a:extLst>
                </a:gridCol>
                <a:gridCol w="640081">
                  <a:extLst>
                    <a:ext uri="{9D8B030D-6E8A-4147-A177-3AD203B41FA5}">
                      <a16:colId xmlns:a16="http://schemas.microsoft.com/office/drawing/2014/main" val="1911759832"/>
                    </a:ext>
                  </a:extLst>
                </a:gridCol>
              </a:tblGrid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Type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Finish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27118263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to programming with Linux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Tuesday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650776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to programming with Linux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Wednesday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72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4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Objectives of introduction to R workshop</a:t>
            </a:r>
            <a:endParaRPr lang="en-US" sz="32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F9BB8-E795-8C2F-9239-6C688EC2DE2D}"/>
              </a:ext>
            </a:extLst>
          </p:cNvPr>
          <p:cNvSpPr txBox="1"/>
          <p:nvPr/>
        </p:nvSpPr>
        <p:spPr>
          <a:xfrm>
            <a:off x="0" y="827461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goal of this workshop is for you to learn the R environment and the basic of the R programming language.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goal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you to be completely fluent in R programming but to be comfortable to start using it for the purpose of biological data analysis.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will not explicitly be tested on using R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specific objectives are:</a:t>
            </a:r>
          </a:p>
          <a:p>
            <a:pPr marL="342900" indent="-342900" algn="just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understand and be comfortable to use RStudio – the integrated development environment (IDE) of R.</a:t>
            </a:r>
          </a:p>
          <a:p>
            <a:pPr marL="342900" indent="-342900" algn="just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understand base R and how to use base R functions</a:t>
            </a:r>
          </a:p>
          <a:p>
            <a:pPr marL="342900" indent="-342900" algn="just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understand different data types in R and how to use it</a:t>
            </a:r>
          </a:p>
          <a:p>
            <a:pPr marL="342900" indent="-342900" algn="just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be able to write your own functions</a:t>
            </a:r>
          </a:p>
        </p:txBody>
      </p:sp>
    </p:spTree>
    <p:extLst>
      <p:ext uri="{BB962C8B-B14F-4D97-AF65-F5344CB8AC3E}">
        <p14:creationId xmlns:p14="http://schemas.microsoft.com/office/powerpoint/2010/main" val="69385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What is R? – </a:t>
            </a:r>
            <a:r>
              <a:rPr lang="en-US" sz="3200" i="1" u="sng" dirty="0">
                <a:latin typeface="Arial" panose="020B0604020202020204" pitchFamily="34" charset="0"/>
                <a:cs typeface="Arial" panose="020B0604020202020204" pitchFamily="34" charset="0"/>
              </a:rPr>
              <a:t>according to Wikipedia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2E3FC-6E6C-34F9-64BB-E09A738DB985}"/>
              </a:ext>
            </a:extLst>
          </p:cNvPr>
          <p:cNvSpPr txBox="1"/>
          <p:nvPr/>
        </p:nvSpPr>
        <p:spPr>
          <a:xfrm>
            <a:off x="85898" y="2905715"/>
            <a:ext cx="1202020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2" tooltip="Programming language"/>
              </a:rPr>
              <a:t>programming language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3" tooltip="Statistical computing"/>
              </a:rPr>
              <a:t>statistical computing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4" tooltip="Data and information visualization"/>
              </a:rPr>
              <a:t>data visualization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It has been adopted in the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5" tooltip="Academic discipline"/>
              </a:rPr>
              <a:t>fields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6" tooltip="Data mining"/>
              </a:rPr>
              <a:t>data mining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7" tooltip="Bioinformatics"/>
              </a:rPr>
              <a:t>bioinformatics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8" tooltip="Data analysis"/>
              </a:rPr>
              <a:t>data analysis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What is R? – </a:t>
            </a:r>
            <a:r>
              <a:rPr lang="en-US" sz="3200" i="1" u="sng" dirty="0">
                <a:latin typeface="Arial" panose="020B0604020202020204" pitchFamily="34" charset="0"/>
                <a:cs typeface="Arial" panose="020B0604020202020204" pitchFamily="34" charset="0"/>
              </a:rPr>
              <a:t>according to Wikipedia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2E3FC-6E6C-34F9-64BB-E09A738DB985}"/>
              </a:ext>
            </a:extLst>
          </p:cNvPr>
          <p:cNvSpPr txBox="1"/>
          <p:nvPr/>
        </p:nvSpPr>
        <p:spPr>
          <a:xfrm>
            <a:off x="85898" y="2905715"/>
            <a:ext cx="1202020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2" tooltip="Programming language"/>
              </a:rPr>
              <a:t>programming language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3" tooltip="Statistical computing"/>
              </a:rPr>
              <a:t>statistical computing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4" tooltip="Data and information visualization"/>
              </a:rPr>
              <a:t>data visualization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It has been adopted in the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5" tooltip="Academic discipline"/>
              </a:rPr>
              <a:t>fields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6" tooltip="Data mining"/>
              </a:rPr>
              <a:t>data mining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7" tooltip="Bioinformatics"/>
              </a:rPr>
              <a:t>bioinformatics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8" tooltip="Data analysis"/>
              </a:rPr>
              <a:t>data analysis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9B78E2-1578-710B-20ED-BD5250445DE2}"/>
              </a:ext>
            </a:extLst>
          </p:cNvPr>
          <p:cNvCxnSpPr>
            <a:cxnSpLocks/>
          </p:cNvCxnSpPr>
          <p:nvPr/>
        </p:nvCxnSpPr>
        <p:spPr>
          <a:xfrm flipV="1">
            <a:off x="1778924" y="1995055"/>
            <a:ext cx="0" cy="84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9A3DB5-FA98-6597-8D29-584E759D7DFC}"/>
              </a:ext>
            </a:extLst>
          </p:cNvPr>
          <p:cNvSpPr txBox="1"/>
          <p:nvPr/>
        </p:nvSpPr>
        <p:spPr>
          <a:xfrm>
            <a:off x="-143395" y="1409073"/>
            <a:ext cx="41002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GB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system of notation for writing </a:t>
            </a:r>
            <a:r>
              <a:rPr lang="en-GB" sz="1400" b="0" i="0" u="none" strike="noStrike" dirty="0">
                <a:effectLst/>
                <a:latin typeface="Arial" panose="020B0604020202020204" pitchFamily="34" charset="0"/>
                <a:hlinkClick r:id="rId9" tooltip="Computer program"/>
              </a:rPr>
              <a:t>computer programs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4ADDB-DA26-3005-1C7F-F4E2061579F4}"/>
              </a:ext>
            </a:extLst>
          </p:cNvPr>
          <p:cNvSpPr txBox="1"/>
          <p:nvPr/>
        </p:nvSpPr>
        <p:spPr>
          <a:xfrm>
            <a:off x="0" y="5777190"/>
            <a:ext cx="1219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 learn any new programming language is exactly the same as learning an actual language</a:t>
            </a:r>
            <a:endParaRPr lang="en-US" sz="16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There are structures and rules and is ultimately used to perform a specific task</a:t>
            </a:r>
            <a:endParaRPr lang="en-GB" sz="1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6756C-3D71-B5D6-0D9B-59A436790A41}"/>
              </a:ext>
            </a:extLst>
          </p:cNvPr>
          <p:cNvSpPr txBox="1"/>
          <p:nvPr/>
        </p:nvSpPr>
        <p:spPr>
          <a:xfrm>
            <a:off x="3956852" y="959124"/>
            <a:ext cx="61680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Computational statistics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or </a:t>
            </a:r>
            <a:r>
              <a:rPr lang="en-GB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statistical computing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is the study which is the intersection of </a:t>
            </a:r>
            <a:r>
              <a:rPr lang="en-GB" sz="1400" b="0" i="0" u="none" strike="noStrike" dirty="0">
                <a:effectLst/>
                <a:latin typeface="Arial" panose="020B0604020202020204" pitchFamily="34" charset="0"/>
                <a:hlinkClick r:id="rId10" tooltip="Statistics"/>
              </a:rPr>
              <a:t>statistics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GB" sz="1400" b="0" i="0" u="none" strike="noStrike" dirty="0">
                <a:effectLst/>
                <a:latin typeface="Arial" panose="020B0604020202020204" pitchFamily="34" charset="0"/>
                <a:hlinkClick r:id="rId11" tooltip="Computer science"/>
              </a:rPr>
              <a:t>computer science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refers to the statistical methods that are enabled by using computational methods.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8829FC-E60B-E130-80B1-E5B73E942EF8}"/>
              </a:ext>
            </a:extLst>
          </p:cNvPr>
          <p:cNvCxnSpPr>
            <a:cxnSpLocks/>
          </p:cNvCxnSpPr>
          <p:nvPr/>
        </p:nvCxnSpPr>
        <p:spPr>
          <a:xfrm flipV="1">
            <a:off x="4681444" y="1760550"/>
            <a:ext cx="1777545" cy="104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F6C495-24B3-CFF7-CB6E-FDA0CE0A252A}"/>
              </a:ext>
            </a:extLst>
          </p:cNvPr>
          <p:cNvSpPr txBox="1"/>
          <p:nvPr/>
        </p:nvSpPr>
        <p:spPr>
          <a:xfrm>
            <a:off x="4438997" y="4018287"/>
            <a:ext cx="61680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and information visualization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GB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viz/vis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GB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info viz/vis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GB" sz="1400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2"/>
              </a:rPr>
              <a:t>[2]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practice of </a:t>
            </a:r>
            <a:r>
              <a:rPr lang="en-GB" sz="1400" b="0" i="0" u="none" strike="noStrike" dirty="0">
                <a:effectLst/>
                <a:latin typeface="Arial" panose="020B0604020202020204" pitchFamily="34" charset="0"/>
                <a:hlinkClick r:id="rId13" tooltip="Design"/>
              </a:rPr>
              <a:t>designing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creating easy-to-communicate and easy-to-understand </a:t>
            </a:r>
            <a:r>
              <a:rPr lang="en-GB" sz="1400" b="0" i="0" u="none" strike="noStrike" dirty="0">
                <a:effectLst/>
                <a:latin typeface="Arial" panose="020B0604020202020204" pitchFamily="34" charset="0"/>
                <a:hlinkClick r:id="rId14" tooltip="Graphics"/>
              </a:rPr>
              <a:t>graphic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visual </a:t>
            </a:r>
            <a:r>
              <a:rPr lang="en-GB" sz="1400" b="0" i="0" u="none" strike="noStrike" dirty="0">
                <a:effectLst/>
                <a:latin typeface="Arial" panose="020B0604020202020204" pitchFamily="34" charset="0"/>
                <a:hlinkClick r:id="rId15" tooltip="Representation (arts)"/>
              </a:rPr>
              <a:t>representations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 large amount</a:t>
            </a:r>
            <a:r>
              <a:rPr lang="en-GB" sz="1400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6"/>
              </a:rPr>
              <a:t>[3]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complex quantitative and qualitative </a:t>
            </a:r>
            <a:r>
              <a:rPr lang="en-GB" sz="1400" b="0" i="0" u="none" strike="noStrike" dirty="0">
                <a:effectLst/>
                <a:latin typeface="Arial" panose="020B0604020202020204" pitchFamily="34" charset="0"/>
                <a:hlinkClick r:id="rId17" tooltip="Data"/>
              </a:rPr>
              <a:t>data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GB" sz="1400" b="0" i="0" u="none" strike="noStrike" dirty="0">
                <a:effectLst/>
                <a:latin typeface="Arial" panose="020B0604020202020204" pitchFamily="34" charset="0"/>
                <a:hlinkClick r:id="rId18" tooltip="Information"/>
              </a:rPr>
              <a:t>information</a:t>
            </a:r>
            <a:r>
              <a:rPr lang="en-GB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with the help of static, dynamic or interactive visual items.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751E6F-BD0E-C9B6-1064-8F427656643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99811" y="3260262"/>
            <a:ext cx="723207" cy="75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8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What is the difference between R and RStudio</a:t>
            </a:r>
            <a:endParaRPr lang="en-US" sz="32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utorial: Getting Started with R and RStudio – Dataquest">
            <a:extLst>
              <a:ext uri="{FF2B5EF4-FFF2-40B4-BE49-F238E27FC236}">
                <a16:creationId xmlns:a16="http://schemas.microsoft.com/office/drawing/2014/main" id="{2CEE9BE5-BAC1-8902-3C94-9032356D4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447" y="2712139"/>
            <a:ext cx="6647410" cy="370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C55BF3-145C-D4D5-B696-A04727B8C730}"/>
              </a:ext>
            </a:extLst>
          </p:cNvPr>
          <p:cNvSpPr txBox="1"/>
          <p:nvPr/>
        </p:nvSpPr>
        <p:spPr>
          <a:xfrm>
            <a:off x="313845" y="717034"/>
            <a:ext cx="117894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the application is installed on your computer and uses your personal computer resources to process R programming language. RStudio integrates with R as an IDE (Integrated Development Environment) to provide further functionality</a:t>
            </a: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 IDE is a software application that helps programmers to develop software code efficiently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6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Install RStudio</a:t>
            </a:r>
            <a:endParaRPr lang="en-US" sz="32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Install RStudio</a:t>
            </a:r>
            <a:endParaRPr lang="en-US" sz="32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01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44715</TotalTime>
  <Words>461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Clasen</dc:creator>
  <cp:lastModifiedBy>Frederick Clasen</cp:lastModifiedBy>
  <cp:revision>31</cp:revision>
  <dcterms:created xsi:type="dcterms:W3CDTF">2023-06-07T09:23:02Z</dcterms:created>
  <dcterms:modified xsi:type="dcterms:W3CDTF">2024-09-11T09:02:58Z</dcterms:modified>
</cp:coreProperties>
</file>