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84" r:id="rId4"/>
    <p:sldId id="286" r:id="rId5"/>
    <p:sldId id="279" r:id="rId6"/>
    <p:sldId id="287" r:id="rId7"/>
    <p:sldId id="281" r:id="rId8"/>
    <p:sldId id="280" r:id="rId9"/>
    <p:sldId id="278" r:id="rId10"/>
    <p:sldId id="285" r:id="rId11"/>
    <p:sldId id="282" r:id="rId12"/>
    <p:sldId id="288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0"/>
    <p:restoredTop sz="96327"/>
  </p:normalViewPr>
  <p:slideViewPr>
    <p:cSldViewPr snapToGrid="0">
      <p:cViewPr varScale="1">
        <p:scale>
          <a:sx n="123" d="100"/>
          <a:sy n="123" d="100"/>
        </p:scale>
        <p:origin x="1232" y="192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779A9-4D8B-B243-8673-A727FAB74B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1E7AA-E4F3-FA4E-8D35-49880D02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00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  <a:p>
            <a:r>
              <a:rPr lang="en-US" dirty="0"/>
              <a:t>Guidelines on the overview of the course</a:t>
            </a:r>
          </a:p>
          <a:p>
            <a:r>
              <a:rPr lang="en-US" dirty="0"/>
              <a:t>Interpretation of the data</a:t>
            </a:r>
          </a:p>
          <a:p>
            <a:r>
              <a:rPr lang="en-US" dirty="0"/>
              <a:t>Output of this used for R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E7AA-E4F3-FA4E-8D35-49880D02CD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3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  <a:p>
            <a:r>
              <a:rPr lang="en-US" dirty="0"/>
              <a:t>Guidelines on the overview of the course</a:t>
            </a:r>
          </a:p>
          <a:p>
            <a:r>
              <a:rPr lang="en-US" dirty="0"/>
              <a:t>Interpretation of the data</a:t>
            </a:r>
          </a:p>
          <a:p>
            <a:r>
              <a:rPr lang="en-US" dirty="0"/>
              <a:t>Output of this used for R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E7AA-E4F3-FA4E-8D35-49880D02CD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33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  <a:p>
            <a:r>
              <a:rPr lang="en-US" dirty="0"/>
              <a:t>Guidelines on the overview of the course</a:t>
            </a:r>
          </a:p>
          <a:p>
            <a:r>
              <a:rPr lang="en-US" dirty="0"/>
              <a:t>Interpretation of the data</a:t>
            </a:r>
          </a:p>
          <a:p>
            <a:r>
              <a:rPr lang="en-US" dirty="0"/>
              <a:t>Output of this used for R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E7AA-E4F3-FA4E-8D35-49880D02CD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3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  <a:p>
            <a:r>
              <a:rPr lang="en-US" dirty="0"/>
              <a:t>Guidelines on the overview of the course</a:t>
            </a:r>
          </a:p>
          <a:p>
            <a:r>
              <a:rPr lang="en-US" dirty="0"/>
              <a:t>Interpretation of the data</a:t>
            </a:r>
          </a:p>
          <a:p>
            <a:r>
              <a:rPr lang="en-US" dirty="0"/>
              <a:t>Output of this used for R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E7AA-E4F3-FA4E-8D35-49880D02CD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6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  <a:p>
            <a:r>
              <a:rPr lang="en-US" dirty="0"/>
              <a:t>Guidelines on the overview of the course</a:t>
            </a:r>
          </a:p>
          <a:p>
            <a:r>
              <a:rPr lang="en-US" dirty="0"/>
              <a:t>Interpretation of the data</a:t>
            </a:r>
          </a:p>
          <a:p>
            <a:r>
              <a:rPr lang="en-US" dirty="0"/>
              <a:t>Output of this used for R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E7AA-E4F3-FA4E-8D35-49880D02CD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58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  <a:p>
            <a:r>
              <a:rPr lang="en-US" dirty="0"/>
              <a:t>Guidelines on the overview of the course</a:t>
            </a:r>
          </a:p>
          <a:p>
            <a:r>
              <a:rPr lang="en-US" dirty="0"/>
              <a:t>Interpretation of the data</a:t>
            </a:r>
          </a:p>
          <a:p>
            <a:r>
              <a:rPr lang="en-US" dirty="0"/>
              <a:t>Output of this used for R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E7AA-E4F3-FA4E-8D35-49880D02CD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4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  <a:p>
            <a:r>
              <a:rPr lang="en-US" dirty="0"/>
              <a:t>Guidelines on the overview of the course</a:t>
            </a:r>
          </a:p>
          <a:p>
            <a:r>
              <a:rPr lang="en-US" dirty="0"/>
              <a:t>Interpretation of the data</a:t>
            </a:r>
          </a:p>
          <a:p>
            <a:r>
              <a:rPr lang="en-US" dirty="0"/>
              <a:t>Output of this used for R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E7AA-E4F3-FA4E-8D35-49880D02CD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76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  <a:p>
            <a:r>
              <a:rPr lang="en-US" dirty="0"/>
              <a:t>Guidelines on the overview of the course</a:t>
            </a:r>
          </a:p>
          <a:p>
            <a:r>
              <a:rPr lang="en-US" dirty="0"/>
              <a:t>Interpretation of the data</a:t>
            </a:r>
          </a:p>
          <a:p>
            <a:r>
              <a:rPr lang="en-US" dirty="0"/>
              <a:t>Output of this used for R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E7AA-E4F3-FA4E-8D35-49880D02CD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06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  <a:p>
            <a:r>
              <a:rPr lang="en-US" dirty="0"/>
              <a:t>Guidelines on the overview of the course</a:t>
            </a:r>
          </a:p>
          <a:p>
            <a:r>
              <a:rPr lang="en-US" dirty="0"/>
              <a:t>Interpretation of the data</a:t>
            </a:r>
          </a:p>
          <a:p>
            <a:r>
              <a:rPr lang="en-US" dirty="0"/>
              <a:t>Output of this used for R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E7AA-E4F3-FA4E-8D35-49880D02CD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1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AE14-2A7F-0E62-2286-E7D7796DA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B995E-20B2-D1DB-6645-90434A992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33DE7-E2E3-27C9-834C-A93833E8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2C3E0-674D-EDDB-8782-54D42BD2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B4D00-D065-29F9-F578-176D4F63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16F3-A999-4598-ACB3-21B1D3C4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9AC03-677B-BDE5-5373-5B1B2A709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D5A6-28DD-1A02-FFCC-8211965A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B4125-64A4-D531-B5B6-CF85F3D3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E920A-CE9A-6B3E-4B5E-495E90FD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9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78D67-CB66-3B27-A201-BCB31214D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39EDC-3D75-2FAC-691C-6CC6B220A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B2189-BC6F-2994-F271-479DBC32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82238-C66C-498D-B012-4816B5CB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A6638-3A00-A14B-B1CC-86BFBBF9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6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C070-A11F-671A-769F-8CA42731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9F7BA-102F-479D-A258-B734BCF59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B5D57-D21F-8F51-3A12-937E5763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87627-80C7-09CF-AE13-213702D4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7C9F2-FF95-BF9C-3231-4523B6B3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3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784A-F6C6-A9F7-90C0-AFA5BB65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D86EB-77AD-C01F-A7AA-B617FB6CA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1C727-E202-CDC4-5BFD-3983281B3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A7068-3315-C521-AECB-14126875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34D1-7E13-E4AF-D158-3A20E461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8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46A8-C829-8220-6A15-99286101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724A-126C-0529-9623-6552C0690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7C6EE-996C-488A-6B01-FBA50AE6B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E3074-DAF8-7F8A-126D-C2B06D1F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5BBB2-BAC6-A119-317E-7A0E1A68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620ED-0F13-CC4F-4580-44AFA37C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2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0AD9-1AA6-3E53-9964-35784DAA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4D44C-8123-3CC9-C74C-170793B5E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8ADFB-07DA-E1C8-0D00-9C33284B1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EFDB1-398E-77DF-376A-3588672B5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3951C-AF7A-B357-E7E9-CA013D4F0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A6CA3-A439-50D2-DAA7-220D238C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5F21F-120B-74D9-8C31-EEF28A7C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55AC0-9346-ECB5-ECFB-4140D2EF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24A2-BEBD-60EC-FDD4-5E85F974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52217-80A6-E72E-170B-9C263908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0F36A-2AC4-369E-7D6E-1E5EE120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608D8-5DC5-8D3C-6A31-3DEC53E7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1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A7264-CECE-0464-2AB4-8F5754DA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D6BAA-054B-E309-F79B-1AB9B2D5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28CBA-F036-A5BE-DBD8-A5104FF0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9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5777-67B2-61CD-270F-A497FE76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1F05-35BA-84BE-193E-81182DC3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4246F-4FB4-58E0-8722-D44DF1709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C7F08-5144-EAC3-74E7-C8B63390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341A2-D41C-18FE-A579-246F526A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8E18D-C81B-E414-073D-936CE430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8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C31D-E21F-B069-DE0E-05EC4173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030E3-3E4C-93A1-1631-92C8AC005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E39CD-CF5B-9865-CAFD-B87AFD882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4556-47B9-429F-D2F2-76688A1A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47E57-053D-31F3-AC39-45BCB689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12D81-2D29-A37E-D62D-683F77AB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4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F4B56-A37D-0095-B4DA-0B9A1328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B3A94-2B57-9C10-15F6-F11F340FB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3821-4817-8B53-FA42-CDE3F43E5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6A55A-7BC1-3872-874F-519E9BEB3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9A1CF-BB25-AA28-8B17-3E4137B92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7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rederick.1.Clasen@kcl.ac.u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ature13568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pdate on Thomas Guy statue | Feature from King's College London">
            <a:extLst>
              <a:ext uri="{FF2B5EF4-FFF2-40B4-BE49-F238E27FC236}">
                <a16:creationId xmlns:a16="http://schemas.microsoft.com/office/drawing/2014/main" id="{EF5A9652-425E-2A8F-5479-A682C90EF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464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9B2346-E29E-5B12-9713-AA5BE7AC7AEB}"/>
              </a:ext>
            </a:extLst>
          </p:cNvPr>
          <p:cNvSpPr txBox="1"/>
          <p:nvPr/>
        </p:nvSpPr>
        <p:spPr>
          <a:xfrm>
            <a:off x="0" y="990600"/>
            <a:ext cx="1219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MSc in Microbiome in Health and Disease</a:t>
            </a:r>
          </a:p>
          <a:p>
            <a:pPr algn="ctr"/>
            <a:endParaRPr lang="en-US" sz="3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M2: Metagenomics workshop</a:t>
            </a:r>
          </a:p>
          <a:p>
            <a:pPr algn="ctr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Frederick Clasen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frederick.1.clasen@kcl.ac.uk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076" name="Picture 4" descr="King's College London logo transparent PNG - StickPNG">
            <a:extLst>
              <a:ext uri="{FF2B5EF4-FFF2-40B4-BE49-F238E27FC236}">
                <a16:creationId xmlns:a16="http://schemas.microsoft.com/office/drawing/2014/main" id="{E01107CB-DBA9-DF88-6FCA-219493928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50" y="4480649"/>
            <a:ext cx="3949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26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How to write the report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12B08A-3213-4CAE-415C-2466BC855D46}"/>
              </a:ext>
            </a:extLst>
          </p:cNvPr>
          <p:cNvGrpSpPr/>
          <p:nvPr/>
        </p:nvGrpSpPr>
        <p:grpSpPr>
          <a:xfrm>
            <a:off x="625689" y="1483777"/>
            <a:ext cx="2192594" cy="4404853"/>
            <a:chOff x="570271" y="1317522"/>
            <a:chExt cx="2192594" cy="4404853"/>
          </a:xfrm>
        </p:grpSpPr>
        <p:sp>
          <p:nvSpPr>
            <p:cNvPr id="4" name="Trapezium 3">
              <a:extLst>
                <a:ext uri="{FF2B5EF4-FFF2-40B4-BE49-F238E27FC236}">
                  <a16:creationId xmlns:a16="http://schemas.microsoft.com/office/drawing/2014/main" id="{0D6F35C2-09D3-4CF9-D526-2BCA3FBD6E87}"/>
                </a:ext>
              </a:extLst>
            </p:cNvPr>
            <p:cNvSpPr/>
            <p:nvPr/>
          </p:nvSpPr>
          <p:spPr>
            <a:xfrm rot="10800000">
              <a:off x="570271" y="1317522"/>
              <a:ext cx="2192594" cy="2202426"/>
            </a:xfrm>
            <a:prstGeom prst="trapezoid">
              <a:avLst>
                <a:gd name="adj" fmla="val 37258"/>
              </a:avLst>
            </a:prstGeom>
            <a:noFill/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ium 4">
              <a:extLst>
                <a:ext uri="{FF2B5EF4-FFF2-40B4-BE49-F238E27FC236}">
                  <a16:creationId xmlns:a16="http://schemas.microsoft.com/office/drawing/2014/main" id="{9FDB81E2-D3C7-11C9-0975-3FA318C2AD6D}"/>
                </a:ext>
              </a:extLst>
            </p:cNvPr>
            <p:cNvSpPr/>
            <p:nvPr/>
          </p:nvSpPr>
          <p:spPr>
            <a:xfrm>
              <a:off x="570271" y="3519949"/>
              <a:ext cx="2192594" cy="2202426"/>
            </a:xfrm>
            <a:prstGeom prst="trapezoid">
              <a:avLst>
                <a:gd name="adj" fmla="val 37258"/>
              </a:avLst>
            </a:prstGeom>
            <a:noFill/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DDAFBF-9FE9-8943-303E-7DB6AB9C6AF2}"/>
                </a:ext>
              </a:extLst>
            </p:cNvPr>
            <p:cNvSpPr/>
            <p:nvPr/>
          </p:nvSpPr>
          <p:spPr>
            <a:xfrm>
              <a:off x="1410962" y="3182471"/>
              <a:ext cx="502617" cy="7799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6EEFC67-77B9-80A1-AC5D-63F4D1BB761F}"/>
              </a:ext>
            </a:extLst>
          </p:cNvPr>
          <p:cNvSpPr txBox="1"/>
          <p:nvPr/>
        </p:nvSpPr>
        <p:spPr>
          <a:xfrm>
            <a:off x="317184" y="1627879"/>
            <a:ext cx="290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18639-B14D-FA9C-902A-843791AC8DBC}"/>
              </a:ext>
            </a:extLst>
          </p:cNvPr>
          <p:cNvSpPr txBox="1"/>
          <p:nvPr/>
        </p:nvSpPr>
        <p:spPr>
          <a:xfrm>
            <a:off x="266384" y="2866711"/>
            <a:ext cx="290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36537-8E9B-6F2F-7334-0B2C27B3859D}"/>
              </a:ext>
            </a:extLst>
          </p:cNvPr>
          <p:cNvSpPr txBox="1"/>
          <p:nvPr/>
        </p:nvSpPr>
        <p:spPr>
          <a:xfrm>
            <a:off x="266384" y="3967065"/>
            <a:ext cx="290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B114D6-F60D-7889-5DBF-D3AC7D56E9E8}"/>
              </a:ext>
            </a:extLst>
          </p:cNvPr>
          <p:cNvSpPr txBox="1"/>
          <p:nvPr/>
        </p:nvSpPr>
        <p:spPr>
          <a:xfrm>
            <a:off x="317184" y="5374223"/>
            <a:ext cx="290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7A785-9FC8-4CBF-673C-7AB2A5C086E9}"/>
              </a:ext>
            </a:extLst>
          </p:cNvPr>
          <p:cNvSpPr txBox="1"/>
          <p:nvPr/>
        </p:nvSpPr>
        <p:spPr>
          <a:xfrm>
            <a:off x="3168991" y="1017639"/>
            <a:ext cx="891790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Always starts with the broader picture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1-2 paragraphs on metagenomics and/or liver cirrhosis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1-2 paragraphs on insights of specific studies of the microbiome in liver disease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 paragraph on what you will do in this study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”In this report/study I will analyze …. to study the impact of microbiome on liver disease in ….. “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Try and gather as much from original paper under a heading “Sample data” and summarize in 1 paragraph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Then describe what you did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metaphlan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, downstream analysis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You can attach scripts as appendices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r>
              <a:rPr lang="en-US" sz="1600" i="1" u="sng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Results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Clear subheadings. Result 1 … Result 2 …. Result n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For example: “Metagenomics reveals depletion in microbiome diversity in liver disease patients”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Figures and description of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what you see in the data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r>
              <a:rPr lang="en-US" sz="1600" i="1" u="sng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Discussion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Put results in broader context of literature and THINK critical about your data.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algn="ctr"/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This is an MSc course!!!</a:t>
            </a:r>
            <a:endParaRPr lang="en-US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60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Type of questions you should be able to answer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BB544-6736-40A9-DDCA-EC7CCF2231A8}"/>
              </a:ext>
            </a:extLst>
          </p:cNvPr>
          <p:cNvSpPr txBox="1"/>
          <p:nvPr/>
        </p:nvSpPr>
        <p:spPr>
          <a:xfrm>
            <a:off x="0" y="1243354"/>
            <a:ext cx="120553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does the microbiome differ in liver cirrhosis and healthy control individuals based on diversity analysis?</a:t>
            </a:r>
          </a:p>
          <a:p>
            <a:pPr marL="342900" indent="-342900" algn="just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Describe the main taxonomical differences between liver cirrhosis and healthy controls</a:t>
            </a:r>
          </a:p>
          <a:p>
            <a:pPr marL="342900" indent="-342900" algn="just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does microbiome species changes correlate with clinical metadata of liver cirrhosis patients?</a:t>
            </a:r>
          </a:p>
          <a:p>
            <a:pPr marL="342900" indent="-342900" algn="just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does your results overlap with the results presented in the original publication? If it does not, describe the reasons why this might be the case.</a:t>
            </a:r>
          </a:p>
        </p:txBody>
      </p:sp>
    </p:spTree>
    <p:extLst>
      <p:ext uri="{BB962C8B-B14F-4D97-AF65-F5344CB8AC3E}">
        <p14:creationId xmlns:p14="http://schemas.microsoft.com/office/powerpoint/2010/main" val="4226739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5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Log in to CREATE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BB544-6736-40A9-DDCA-EC7CCF2231A8}"/>
              </a:ext>
            </a:extLst>
          </p:cNvPr>
          <p:cNvSpPr txBox="1"/>
          <p:nvPr/>
        </p:nvSpPr>
        <p:spPr>
          <a:xfrm>
            <a:off x="0" y="991106"/>
            <a:ext cx="60119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Windows users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MobaXterm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the command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-keygen -t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Hit Ente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12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Overview of the week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DEF123C-640A-2878-91EC-1AA8BD10B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114257"/>
              </p:ext>
            </p:extLst>
          </p:nvPr>
        </p:nvGraphicFramePr>
        <p:xfrm>
          <a:off x="546258" y="4389864"/>
          <a:ext cx="11099482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30817">
                  <a:extLst>
                    <a:ext uri="{9D8B030D-6E8A-4147-A177-3AD203B41FA5}">
                      <a16:colId xmlns:a16="http://schemas.microsoft.com/office/drawing/2014/main" val="1568453288"/>
                    </a:ext>
                  </a:extLst>
                </a:gridCol>
                <a:gridCol w="5668665">
                  <a:extLst>
                    <a:ext uri="{9D8B030D-6E8A-4147-A177-3AD203B41FA5}">
                      <a16:colId xmlns:a16="http://schemas.microsoft.com/office/drawing/2014/main" val="2111035274"/>
                    </a:ext>
                  </a:extLst>
                </a:gridCol>
              </a:tblGrid>
              <a:tr h="2674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56492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Frederick Clasen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frederick.1.clasen@kcl.ac.uk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998829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Yi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Jin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yi.1.jin@kcl.ac.uk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532290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Haizhuang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haizhuang.cai@kcl.ac.uk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01760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Kaynar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ali.kaynar@kcl.ac.uk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46931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Ricardo de Oliveira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Costeira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ricardo.de_oliveira_costeira@kcl.ac.uk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51182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Elle Hill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elle.hill@kcl.ac.uk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40081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CFBED6F1-DE8E-BB51-A3CF-1F7790EEC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530839"/>
              </p:ext>
            </p:extLst>
          </p:nvPr>
        </p:nvGraphicFramePr>
        <p:xfrm>
          <a:off x="546259" y="853882"/>
          <a:ext cx="11099481" cy="2255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68453288"/>
                    </a:ext>
                  </a:extLst>
                </a:gridCol>
                <a:gridCol w="1273958">
                  <a:extLst>
                    <a:ext uri="{9D8B030D-6E8A-4147-A177-3AD203B41FA5}">
                      <a16:colId xmlns:a16="http://schemas.microsoft.com/office/drawing/2014/main" val="2111035274"/>
                    </a:ext>
                  </a:extLst>
                </a:gridCol>
                <a:gridCol w="3964979">
                  <a:extLst>
                    <a:ext uri="{9D8B030D-6E8A-4147-A177-3AD203B41FA5}">
                      <a16:colId xmlns:a16="http://schemas.microsoft.com/office/drawing/2014/main" val="3799266022"/>
                    </a:ext>
                  </a:extLst>
                </a:gridCol>
                <a:gridCol w="5652264">
                  <a:extLst>
                    <a:ext uri="{9D8B030D-6E8A-4147-A177-3AD203B41FA5}">
                      <a16:colId xmlns:a16="http://schemas.microsoft.com/office/drawing/2014/main" val="3357915807"/>
                    </a:ext>
                  </a:extLst>
                </a:gridCol>
              </a:tblGrid>
              <a:tr h="2674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56492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 // Goals of the week // Introduction to using HPC environments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 into CREATE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998829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Recap of to CONDA and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metaphlan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// explanation of the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Setting up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conda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environment // Install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Metaphlan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metaphlan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single sample // submit batch job to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532290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analysis part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01760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analysis part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46931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analysis part 3 – you code and we assist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5118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CB17B9F-0571-2173-7B88-A43D8DD3C976}"/>
              </a:ext>
            </a:extLst>
          </p:cNvPr>
          <p:cNvSpPr txBox="1"/>
          <p:nvPr/>
        </p:nvSpPr>
        <p:spPr>
          <a:xfrm>
            <a:off x="0" y="362211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9134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Housekeeping and objectives of the week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7835F-9F39-F4D7-7D65-A66C40828CDB}"/>
              </a:ext>
            </a:extLst>
          </p:cNvPr>
          <p:cNvSpPr txBox="1"/>
          <p:nvPr/>
        </p:nvSpPr>
        <p:spPr>
          <a:xfrm>
            <a:off x="-1" y="968434"/>
            <a:ext cx="1219199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longest and most intense workshop of the course that brings together an array of computational tools to be able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interpret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metagenomics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provide EVERYTHING for you so even if you get lost, do not worry all the output and results is already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Therefore, use the time to UNDERSTAND what you are doing and to AKS QUESTIONS about the details of what you are doing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the parts that happens on the cluster: please do not continue ahead with the next steps before the entire group does 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do expect that by now you can navigate yourself in Linux and will not always provide all the commands to, for example, change into specific directories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Objectives: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Familiarize yourself with using a high-performance cluster (HPC) computing environment in a Linux environment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basic scripting to run algorithms on the CREATE server 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 through the R code provided to analyze metagenomics data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the results generated to interpret the underlying biology of the dataset analyzed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18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Metagenomics overview</a:t>
            </a:r>
          </a:p>
        </p:txBody>
      </p:sp>
      <p:pic>
        <p:nvPicPr>
          <p:cNvPr id="4098" name="Picture 2" descr="Shotgun metagenomics, from sampling to analysis | Nature Biotechnology">
            <a:extLst>
              <a:ext uri="{FF2B5EF4-FFF2-40B4-BE49-F238E27FC236}">
                <a16:creationId xmlns:a16="http://schemas.microsoft.com/office/drawing/2014/main" id="{7F3B5116-B9F0-7226-40A5-37BB92946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27" y="1442379"/>
            <a:ext cx="6482339" cy="470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BF849A-E5B8-8CC8-68A5-9A727CA54A7B}"/>
              </a:ext>
            </a:extLst>
          </p:cNvPr>
          <p:cNvSpPr txBox="1"/>
          <p:nvPr/>
        </p:nvSpPr>
        <p:spPr>
          <a:xfrm>
            <a:off x="0" y="6519446"/>
            <a:ext cx="4017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Quince et a., Nature Biotechnology (2017)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4EB104-F8B0-016B-CBC3-F63B961CD4DC}"/>
              </a:ext>
            </a:extLst>
          </p:cNvPr>
          <p:cNvSpPr txBox="1"/>
          <p:nvPr/>
        </p:nvSpPr>
        <p:spPr>
          <a:xfrm>
            <a:off x="1174530" y="955623"/>
            <a:ext cx="4745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Different methodologies for each step with advantages and disadvantages </a:t>
            </a:r>
          </a:p>
        </p:txBody>
      </p:sp>
    </p:spTree>
    <p:extLst>
      <p:ext uri="{BB962C8B-B14F-4D97-AF65-F5344CB8AC3E}">
        <p14:creationId xmlns:p14="http://schemas.microsoft.com/office/powerpoint/2010/main" val="381745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Metagenomics overview</a:t>
            </a:r>
          </a:p>
        </p:txBody>
      </p:sp>
      <p:pic>
        <p:nvPicPr>
          <p:cNvPr id="4098" name="Picture 2" descr="Shotgun metagenomics, from sampling to analysis | Nature Biotechnology">
            <a:extLst>
              <a:ext uri="{FF2B5EF4-FFF2-40B4-BE49-F238E27FC236}">
                <a16:creationId xmlns:a16="http://schemas.microsoft.com/office/drawing/2014/main" id="{7F3B5116-B9F0-7226-40A5-37BB92946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27" y="1442379"/>
            <a:ext cx="6482339" cy="470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18D8BE-067D-9CF6-8AE5-B2B22DC500B5}"/>
              </a:ext>
            </a:extLst>
          </p:cNvPr>
          <p:cNvSpPr/>
          <p:nvPr/>
        </p:nvSpPr>
        <p:spPr>
          <a:xfrm>
            <a:off x="94593" y="2521601"/>
            <a:ext cx="6905297" cy="381525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BF849A-E5B8-8CC8-68A5-9A727CA54A7B}"/>
              </a:ext>
            </a:extLst>
          </p:cNvPr>
          <p:cNvSpPr txBox="1"/>
          <p:nvPr/>
        </p:nvSpPr>
        <p:spPr>
          <a:xfrm>
            <a:off x="0" y="6519446"/>
            <a:ext cx="4017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Quince et a., Nature Biotechnology (2017)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55BAB1-D0A2-8943-2904-6867B7DDB100}"/>
              </a:ext>
            </a:extLst>
          </p:cNvPr>
          <p:cNvSpPr txBox="1"/>
          <p:nvPr/>
        </p:nvSpPr>
        <p:spPr>
          <a:xfrm>
            <a:off x="7140024" y="1294123"/>
            <a:ext cx="5051976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Sequence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4EB104-F8B0-016B-CBC3-F63B961CD4DC}"/>
              </a:ext>
            </a:extLst>
          </p:cNvPr>
          <p:cNvSpPr txBox="1"/>
          <p:nvPr/>
        </p:nvSpPr>
        <p:spPr>
          <a:xfrm>
            <a:off x="1174530" y="955623"/>
            <a:ext cx="4745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Different methodologies for each step with advantages and disadvantages </a:t>
            </a:r>
          </a:p>
        </p:txBody>
      </p:sp>
      <p:pic>
        <p:nvPicPr>
          <p:cNvPr id="20" name="Picture 4" descr="GitHub - biobakery/MetaPhlAn: MetaPhlAn is a computational tool for  profiling the composition of microbial communities from metagenomic shotgun  sequencing data">
            <a:extLst>
              <a:ext uri="{FF2B5EF4-FFF2-40B4-BE49-F238E27FC236}">
                <a16:creationId xmlns:a16="http://schemas.microsoft.com/office/drawing/2014/main" id="{01AB1D9D-C6DB-C262-F18A-C204267633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7" b="6862"/>
          <a:stretch/>
        </p:blipFill>
        <p:spPr bwMode="auto">
          <a:xfrm>
            <a:off x="7140024" y="1753246"/>
            <a:ext cx="2149367" cy="8534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56FEF-F4DA-46B7-4920-25F16B36B0E5}"/>
              </a:ext>
            </a:extLst>
          </p:cNvPr>
          <p:cNvSpPr txBox="1"/>
          <p:nvPr/>
        </p:nvSpPr>
        <p:spPr>
          <a:xfrm>
            <a:off x="7140024" y="2612815"/>
            <a:ext cx="214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One of many ways to go from reads --&gt; species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C2A393-54EF-D7C6-DE86-5FF41AD65F38}"/>
              </a:ext>
            </a:extLst>
          </p:cNvPr>
          <p:cNvSpPr txBox="1"/>
          <p:nvPr/>
        </p:nvSpPr>
        <p:spPr>
          <a:xfrm>
            <a:off x="9289391" y="1799580"/>
            <a:ext cx="290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Map reads onto marker genes of metagenomic species to calculate relative abundance of individual species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0B297F1F-34D5-0E8B-7432-8DD8CE25B149}"/>
              </a:ext>
            </a:extLst>
          </p:cNvPr>
          <p:cNvSpPr/>
          <p:nvPr/>
        </p:nvSpPr>
        <p:spPr>
          <a:xfrm rot="5400000">
            <a:off x="9317815" y="896689"/>
            <a:ext cx="461666" cy="4817249"/>
          </a:xfrm>
          <a:prstGeom prst="rightBrace">
            <a:avLst>
              <a:gd name="adj1" fmla="val 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2B287B-02EC-C7F4-408E-7504D94DB8BA}"/>
              </a:ext>
            </a:extLst>
          </p:cNvPr>
          <p:cNvSpPr txBox="1"/>
          <p:nvPr/>
        </p:nvSpPr>
        <p:spPr>
          <a:xfrm>
            <a:off x="8097344" y="3536145"/>
            <a:ext cx="2902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Abundance table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2D3E2A93-19B1-8426-3FFC-B72EA1A2F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669054"/>
              </p:ext>
            </p:extLst>
          </p:nvPr>
        </p:nvGraphicFramePr>
        <p:xfrm>
          <a:off x="7602477" y="3878569"/>
          <a:ext cx="405349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699">
                  <a:extLst>
                    <a:ext uri="{9D8B030D-6E8A-4147-A177-3AD203B41FA5}">
                      <a16:colId xmlns:a16="http://schemas.microsoft.com/office/drawing/2014/main" val="2200869404"/>
                    </a:ext>
                  </a:extLst>
                </a:gridCol>
                <a:gridCol w="810699">
                  <a:extLst>
                    <a:ext uri="{9D8B030D-6E8A-4147-A177-3AD203B41FA5}">
                      <a16:colId xmlns:a16="http://schemas.microsoft.com/office/drawing/2014/main" val="2256514205"/>
                    </a:ext>
                  </a:extLst>
                </a:gridCol>
                <a:gridCol w="810699">
                  <a:extLst>
                    <a:ext uri="{9D8B030D-6E8A-4147-A177-3AD203B41FA5}">
                      <a16:colId xmlns:a16="http://schemas.microsoft.com/office/drawing/2014/main" val="1328087052"/>
                    </a:ext>
                  </a:extLst>
                </a:gridCol>
                <a:gridCol w="810699">
                  <a:extLst>
                    <a:ext uri="{9D8B030D-6E8A-4147-A177-3AD203B41FA5}">
                      <a16:colId xmlns:a16="http://schemas.microsoft.com/office/drawing/2014/main" val="2135556813"/>
                    </a:ext>
                  </a:extLst>
                </a:gridCol>
                <a:gridCol w="810699">
                  <a:extLst>
                    <a:ext uri="{9D8B030D-6E8A-4147-A177-3AD203B41FA5}">
                      <a16:colId xmlns:a16="http://schemas.microsoft.com/office/drawing/2014/main" val="1666953576"/>
                    </a:ext>
                  </a:extLst>
                </a:gridCol>
              </a:tblGrid>
              <a:tr h="146194">
                <a:tc>
                  <a:txBody>
                    <a:bodyPr/>
                    <a:lstStyle/>
                    <a:p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Samplen</a:t>
                      </a:r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458230"/>
                  </a:ext>
                </a:extLst>
              </a:tr>
              <a:tr h="146194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Species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073429"/>
                  </a:ext>
                </a:extLst>
              </a:tr>
              <a:tr h="146194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Species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98844"/>
                  </a:ext>
                </a:extLst>
              </a:tr>
              <a:tr h="146194">
                <a:tc>
                  <a:txBody>
                    <a:bodyPr/>
                    <a:lstStyle/>
                    <a:p>
                      <a:r>
                        <a:rPr lang="en-US" sz="7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Speciesn</a:t>
                      </a:r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921229"/>
                  </a:ext>
                </a:extLst>
              </a:tr>
            </a:tbl>
          </a:graphicData>
        </a:graphic>
      </p:graphicFrame>
      <p:sp>
        <p:nvSpPr>
          <p:cNvPr id="26" name="Right Brace 25">
            <a:extLst>
              <a:ext uri="{FF2B5EF4-FFF2-40B4-BE49-F238E27FC236}">
                <a16:creationId xmlns:a16="http://schemas.microsoft.com/office/drawing/2014/main" id="{87F2A161-AA5B-6364-029A-E931C339AD78}"/>
              </a:ext>
            </a:extLst>
          </p:cNvPr>
          <p:cNvSpPr/>
          <p:nvPr/>
        </p:nvSpPr>
        <p:spPr>
          <a:xfrm rot="5400000">
            <a:off x="9457949" y="2604847"/>
            <a:ext cx="461666" cy="4817249"/>
          </a:xfrm>
          <a:prstGeom prst="rightBrace">
            <a:avLst>
              <a:gd name="adj1" fmla="val 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10A702-F960-5D8A-7A49-8BE0713EE21A}"/>
              </a:ext>
            </a:extLst>
          </p:cNvPr>
          <p:cNvSpPr txBox="1"/>
          <p:nvPr/>
        </p:nvSpPr>
        <p:spPr>
          <a:xfrm>
            <a:off x="7280157" y="5244305"/>
            <a:ext cx="4911843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Post processing</a:t>
            </a:r>
          </a:p>
        </p:txBody>
      </p:sp>
      <p:pic>
        <p:nvPicPr>
          <p:cNvPr id="28" name="Picture 6" descr="R (programming language) - Wikipedia">
            <a:extLst>
              <a:ext uri="{FF2B5EF4-FFF2-40B4-BE49-F238E27FC236}">
                <a16:creationId xmlns:a16="http://schemas.microsoft.com/office/drawing/2014/main" id="{90D68535-393A-02FB-53F6-BADA728C0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71" y="5664814"/>
            <a:ext cx="1065746" cy="82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1026F16-1252-CEDD-8995-470FEDB3CF06}"/>
              </a:ext>
            </a:extLst>
          </p:cNvPr>
          <p:cNvSpPr txBox="1"/>
          <p:nvPr/>
        </p:nvSpPr>
        <p:spPr>
          <a:xfrm>
            <a:off x="8916274" y="5754639"/>
            <a:ext cx="290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Identify patterns and associations that can lead to relevant biological or clinical conclusions </a:t>
            </a:r>
          </a:p>
        </p:txBody>
      </p:sp>
    </p:spTree>
    <p:extLst>
      <p:ext uri="{BB962C8B-B14F-4D97-AF65-F5344CB8AC3E}">
        <p14:creationId xmlns:p14="http://schemas.microsoft.com/office/powerpoint/2010/main" val="254296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Workshop tools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4E15456-7E4E-375B-E0B8-7F1C3E72D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5" y="1854679"/>
            <a:ext cx="5842458" cy="24248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EBBD61-19BB-DB15-24B7-686D17E77719}"/>
              </a:ext>
            </a:extLst>
          </p:cNvPr>
          <p:cNvSpPr txBox="1"/>
          <p:nvPr/>
        </p:nvSpPr>
        <p:spPr>
          <a:xfrm>
            <a:off x="253542" y="4463505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read the publication here: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www.nature.com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/articles/nature13568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6CAE6-D8E0-4CFD-CA50-5E139EE9A4D1}"/>
              </a:ext>
            </a:extLst>
          </p:cNvPr>
          <p:cNvSpPr txBox="1"/>
          <p:nvPr/>
        </p:nvSpPr>
        <p:spPr>
          <a:xfrm>
            <a:off x="1745364" y="944890"/>
            <a:ext cx="2858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4E209-6E3B-6227-80A3-AE6808AD6838}"/>
              </a:ext>
            </a:extLst>
          </p:cNvPr>
          <p:cNvSpPr txBox="1"/>
          <p:nvPr/>
        </p:nvSpPr>
        <p:spPr>
          <a:xfrm>
            <a:off x="7699474" y="944890"/>
            <a:ext cx="2858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 descr="Server - Definition and details">
            <a:extLst>
              <a:ext uri="{FF2B5EF4-FFF2-40B4-BE49-F238E27FC236}">
                <a16:creationId xmlns:a16="http://schemas.microsoft.com/office/drawing/2014/main" id="{B9E00764-96C6-14CC-5469-3DA8593DB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77" y="1854679"/>
            <a:ext cx="1601951" cy="135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www.muylinux.com/wp-content/uploads/2009/04/logos-distros.jpg">
            <a:extLst>
              <a:ext uri="{FF2B5EF4-FFF2-40B4-BE49-F238E27FC236}">
                <a16:creationId xmlns:a16="http://schemas.microsoft.com/office/drawing/2014/main" id="{FD097DB3-83FF-B3D0-3AA5-32A27D894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5" t="78014" r="38823" b="4256"/>
          <a:stretch/>
        </p:blipFill>
        <p:spPr bwMode="auto">
          <a:xfrm>
            <a:off x="9522359" y="1854679"/>
            <a:ext cx="1193414" cy="11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 (programming language) - Wikipedia">
            <a:extLst>
              <a:ext uri="{FF2B5EF4-FFF2-40B4-BE49-F238E27FC236}">
                <a16:creationId xmlns:a16="http://schemas.microsoft.com/office/drawing/2014/main" id="{15DB65A3-F9A7-784E-4A27-FCBA5A956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203" y="3668153"/>
            <a:ext cx="1769156" cy="137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omputer screen with a black screen&#10;&#10;Description automatically generated">
            <a:extLst>
              <a:ext uri="{FF2B5EF4-FFF2-40B4-BE49-F238E27FC236}">
                <a16:creationId xmlns:a16="http://schemas.microsoft.com/office/drawing/2014/main" id="{FDAC00B2-18D0-2EBB-C713-BB47D8F8B6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283" t="1990" r="32765" b="33783"/>
          <a:stretch/>
        </p:blipFill>
        <p:spPr>
          <a:xfrm>
            <a:off x="9591154" y="3151640"/>
            <a:ext cx="1763101" cy="12020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520968-348D-7513-5D84-35A2770158C7}"/>
              </a:ext>
            </a:extLst>
          </p:cNvPr>
          <p:cNvSpPr txBox="1"/>
          <p:nvPr/>
        </p:nvSpPr>
        <p:spPr>
          <a:xfrm>
            <a:off x="3302234" y="5882605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the materials are on GitHub: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1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Using virtual environments</a:t>
            </a:r>
          </a:p>
        </p:txBody>
      </p:sp>
      <p:pic>
        <p:nvPicPr>
          <p:cNvPr id="6146" name="Picture 2" descr="Schedule - scRNAseq course">
            <a:extLst>
              <a:ext uri="{FF2B5EF4-FFF2-40B4-BE49-F238E27FC236}">
                <a16:creationId xmlns:a16="http://schemas.microsoft.com/office/drawing/2014/main" id="{7179E1D3-728E-AC2B-B670-2A6BDE28D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5" y="1994308"/>
            <a:ext cx="6022428" cy="310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822919-A866-682B-0E9F-2ADA4479056F}"/>
              </a:ext>
            </a:extLst>
          </p:cNvPr>
          <p:cNvSpPr txBox="1"/>
          <p:nvPr/>
        </p:nvSpPr>
        <p:spPr>
          <a:xfrm>
            <a:off x="804042" y="711340"/>
            <a:ext cx="10583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virtual environment is a tool that helps to keep dependencies required by different projects separate by creating an isolated virtual environment for them.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8" name="Picture 4" descr="Getting Started with Conda. Just the basics. What is Conda? Why… | by David  R. Pugh | Towards Data Science">
            <a:extLst>
              <a:ext uri="{FF2B5EF4-FFF2-40B4-BE49-F238E27FC236}">
                <a16:creationId xmlns:a16="http://schemas.microsoft.com/office/drawing/2014/main" id="{84EB1844-D757-CD9D-571B-2BFB4F2E4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517" y="2174546"/>
            <a:ext cx="4459507" cy="299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355EE5-D4C2-EE2B-145E-70AAF4A28A9A}"/>
              </a:ext>
            </a:extLst>
          </p:cNvPr>
          <p:cNvSpPr txBox="1"/>
          <p:nvPr/>
        </p:nvSpPr>
        <p:spPr>
          <a:xfrm>
            <a:off x="1077310" y="5673012"/>
            <a:ext cx="103106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Anaconda is a distribution of the Python and R programming languages for scientific computing, that aims to simplify package management and deployment. The distribution includes data-science packages suitable for Windows, Linux, and macOS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11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Using a scheduler</a:t>
            </a:r>
          </a:p>
        </p:txBody>
      </p:sp>
      <p:pic>
        <p:nvPicPr>
          <p:cNvPr id="5122" name="Picture 2" descr="Slurm Workload Manager - Wikipedia">
            <a:extLst>
              <a:ext uri="{FF2B5EF4-FFF2-40B4-BE49-F238E27FC236}">
                <a16:creationId xmlns:a16="http://schemas.microsoft.com/office/drawing/2014/main" id="{201BABD2-DF99-C249-6221-40FFF35EA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855" y="1716737"/>
            <a:ext cx="2658898" cy="243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erver - Definition and details">
            <a:extLst>
              <a:ext uri="{FF2B5EF4-FFF2-40B4-BE49-F238E27FC236}">
                <a16:creationId xmlns:a16="http://schemas.microsoft.com/office/drawing/2014/main" id="{E8E3FCD6-B2C1-74A1-E4EE-2E15B561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236" y="1924705"/>
            <a:ext cx="2377140" cy="201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esktop computer - Wikipedia">
            <a:extLst>
              <a:ext uri="{FF2B5EF4-FFF2-40B4-BE49-F238E27FC236}">
                <a16:creationId xmlns:a16="http://schemas.microsoft.com/office/drawing/2014/main" id="{B3CD0022-2CE4-C77E-9050-24F00F215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22" y="2249462"/>
            <a:ext cx="2278169" cy="164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01723E-B08A-BBAA-C767-1301A42298AA}"/>
              </a:ext>
            </a:extLst>
          </p:cNvPr>
          <p:cNvCxnSpPr/>
          <p:nvPr/>
        </p:nvCxnSpPr>
        <p:spPr>
          <a:xfrm>
            <a:off x="2669628" y="2933041"/>
            <a:ext cx="13348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6B892D-BAE8-6EAB-FFB3-D7E51664289C}"/>
              </a:ext>
            </a:extLst>
          </p:cNvPr>
          <p:cNvCxnSpPr/>
          <p:nvPr/>
        </p:nvCxnSpPr>
        <p:spPr>
          <a:xfrm>
            <a:off x="7562194" y="2875889"/>
            <a:ext cx="13348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D45EE6-8B8D-2A78-37D7-B7C6655A12C2}"/>
              </a:ext>
            </a:extLst>
          </p:cNvPr>
          <p:cNvSpPr txBox="1"/>
          <p:nvPr/>
        </p:nvSpPr>
        <p:spPr>
          <a:xfrm>
            <a:off x="241738" y="760712"/>
            <a:ext cx="10951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Queues incoming jobs and tasks, allocates resources, dispatches nodes and monitors the status of jobs, tasks, and nodes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93E6E7-8841-0999-D884-CCA40260AE12}"/>
              </a:ext>
            </a:extLst>
          </p:cNvPr>
          <p:cNvSpPr txBox="1"/>
          <p:nvPr/>
        </p:nvSpPr>
        <p:spPr>
          <a:xfrm>
            <a:off x="0" y="4498374"/>
            <a:ext cx="7735613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#!/bin/bash -l</a:t>
            </a:r>
          </a:p>
          <a:p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#SBATCH --account </a:t>
            </a:r>
            <a:r>
              <a:rPr lang="en-GB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clasenf</a:t>
            </a:r>
            <a:endParaRPr lang="en-GB" sz="1200" dirty="0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#SBATCH --partition=core</a:t>
            </a:r>
          </a:p>
          <a:p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#SBATCH --</a:t>
            </a:r>
            <a:r>
              <a:rPr lang="en-GB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ntasks</a:t>
            </a:r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=10</a:t>
            </a:r>
          </a:p>
          <a:p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#SBATCH --time=2-00:00:00</a:t>
            </a:r>
          </a:p>
          <a:p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#SBATCH --job-name=local-compress</a:t>
            </a:r>
          </a:p>
          <a:p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#SBATCH --mail-user=frederick.1.clasen@kcl.ac.uk</a:t>
            </a:r>
          </a:p>
          <a:p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#SBATCH --mail-type=ALL</a:t>
            </a:r>
          </a:p>
          <a:p>
            <a:b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</a:br>
            <a:endParaRPr lang="en-GB" sz="1200" dirty="0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tar -</a:t>
            </a:r>
            <a:r>
              <a:rPr lang="en-GB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zcvf</a:t>
            </a:r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GB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meteor_ref.tar.gz</a:t>
            </a:r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/</a:t>
            </a:r>
            <a:r>
              <a:rPr lang="en-GB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proj</a:t>
            </a:r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/uppstore2019028/projects/metagenome/</a:t>
            </a:r>
            <a:r>
              <a:rPr lang="en-GB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meteor_ref</a:t>
            </a:r>
            <a:endParaRPr lang="en-GB" sz="1200" dirty="0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27110E0-1F0D-1AF1-F46F-EDCC8696366E}"/>
              </a:ext>
            </a:extLst>
          </p:cNvPr>
          <p:cNvSpPr/>
          <p:nvPr/>
        </p:nvSpPr>
        <p:spPr>
          <a:xfrm>
            <a:off x="7819697" y="4498374"/>
            <a:ext cx="189186" cy="14084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D648F74-D77A-8681-C371-B684D60A75D8}"/>
              </a:ext>
            </a:extLst>
          </p:cNvPr>
          <p:cNvSpPr/>
          <p:nvPr/>
        </p:nvSpPr>
        <p:spPr>
          <a:xfrm>
            <a:off x="7819697" y="6097288"/>
            <a:ext cx="189186" cy="52474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670A16-966A-D3B7-212B-6609695D997E}"/>
              </a:ext>
            </a:extLst>
          </p:cNvPr>
          <p:cNvSpPr txBox="1"/>
          <p:nvPr/>
        </p:nvSpPr>
        <p:spPr>
          <a:xfrm>
            <a:off x="8092967" y="4905744"/>
            <a:ext cx="290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Commands that tell the scheduler what to do, for example, how many resources to use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3FBFA-916C-7701-A6C8-505B5A98B46C}"/>
              </a:ext>
            </a:extLst>
          </p:cNvPr>
          <p:cNvSpPr txBox="1"/>
          <p:nvPr/>
        </p:nvSpPr>
        <p:spPr>
          <a:xfrm>
            <a:off x="8092967" y="6198757"/>
            <a:ext cx="2902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Jobs/pipelines/commands to run</a:t>
            </a:r>
          </a:p>
        </p:txBody>
      </p:sp>
    </p:spTree>
    <p:extLst>
      <p:ext uri="{BB962C8B-B14F-4D97-AF65-F5344CB8AC3E}">
        <p14:creationId xmlns:p14="http://schemas.microsoft.com/office/powerpoint/2010/main" val="298968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Pipeline overview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31EC5BB-6BC2-AE26-4ADE-7E08CA55753B}"/>
              </a:ext>
            </a:extLst>
          </p:cNvPr>
          <p:cNvSpPr/>
          <p:nvPr/>
        </p:nvSpPr>
        <p:spPr>
          <a:xfrm>
            <a:off x="82296" y="1362456"/>
            <a:ext cx="3931920" cy="40076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6A1188-CC45-4529-9A70-4356CAA6D0EC}"/>
              </a:ext>
            </a:extLst>
          </p:cNvPr>
          <p:cNvSpPr/>
          <p:nvPr/>
        </p:nvSpPr>
        <p:spPr>
          <a:xfrm>
            <a:off x="4120896" y="1362456"/>
            <a:ext cx="3931920" cy="40076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DC969F7-EF49-739F-7382-051DB1A10495}"/>
              </a:ext>
            </a:extLst>
          </p:cNvPr>
          <p:cNvSpPr/>
          <p:nvPr/>
        </p:nvSpPr>
        <p:spPr>
          <a:xfrm>
            <a:off x="8159496" y="1362456"/>
            <a:ext cx="3931920" cy="40076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EB9BBD-00BD-04DB-A401-B5427C8916B6}"/>
              </a:ext>
            </a:extLst>
          </p:cNvPr>
          <p:cNvSpPr txBox="1"/>
          <p:nvPr/>
        </p:nvSpPr>
        <p:spPr>
          <a:xfrm>
            <a:off x="91440" y="1487865"/>
            <a:ext cx="3922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Dataset and setup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BF1A9-6BF7-8454-D642-95156A663DEB}"/>
              </a:ext>
            </a:extLst>
          </p:cNvPr>
          <p:cNvSpPr txBox="1"/>
          <p:nvPr/>
        </p:nvSpPr>
        <p:spPr>
          <a:xfrm>
            <a:off x="4134612" y="1487865"/>
            <a:ext cx="3922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BDD81-46F5-E62C-FF0A-E20819C399EE}"/>
              </a:ext>
            </a:extLst>
          </p:cNvPr>
          <p:cNvSpPr txBox="1"/>
          <p:nvPr/>
        </p:nvSpPr>
        <p:spPr>
          <a:xfrm>
            <a:off x="8269224" y="1487865"/>
            <a:ext cx="3922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2E8F9-A065-4711-3787-61AE5BF5933E}"/>
              </a:ext>
            </a:extLst>
          </p:cNvPr>
          <p:cNvSpPr txBox="1"/>
          <p:nvPr/>
        </p:nvSpPr>
        <p:spPr>
          <a:xfrm>
            <a:off x="86868" y="2013384"/>
            <a:ext cx="39227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Dataset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https://www.nature.com/articles/nature13568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 shared location on CREATE that everyone can access</a:t>
            </a:r>
          </a:p>
          <a:p>
            <a:pPr marL="342900" indent="-342900">
              <a:buFontTx/>
              <a:buChar char="-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Metaphlan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database in shared directory on CREATE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Symbolic links to their own directory</a:t>
            </a:r>
          </a:p>
          <a:p>
            <a:pPr marL="342900" indent="-342900">
              <a:buFontTx/>
              <a:buChar char="-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repo with the code necessary to run all the steps</a:t>
            </a:r>
          </a:p>
        </p:txBody>
      </p:sp>
      <p:pic>
        <p:nvPicPr>
          <p:cNvPr id="1026" name="Picture 2" descr="Conda — CRC User documentation">
            <a:extLst>
              <a:ext uri="{FF2B5EF4-FFF2-40B4-BE49-F238E27FC236}">
                <a16:creationId xmlns:a16="http://schemas.microsoft.com/office/drawing/2014/main" id="{7910A9CD-F3D0-9803-751C-EAEB54DF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28" y="3596472"/>
            <a:ext cx="4139184" cy="166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9C5229-531D-1AAB-0F2F-2C2FF7F5C251}"/>
              </a:ext>
            </a:extLst>
          </p:cNvPr>
          <p:cNvSpPr txBox="1"/>
          <p:nvPr/>
        </p:nvSpPr>
        <p:spPr>
          <a:xfrm>
            <a:off x="4134612" y="2013384"/>
            <a:ext cx="3922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single sample to view output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Entire dataset with batch submission with SLURM (all scripts available) </a:t>
            </a:r>
          </a:p>
        </p:txBody>
      </p:sp>
      <p:pic>
        <p:nvPicPr>
          <p:cNvPr id="1028" name="Picture 4" descr="GitHub - biobakery/MetaPhlAn: MetaPhlAn is a computational tool for  profiling the composition of microbial communities from metagenomic shotgun  sequencing data">
            <a:extLst>
              <a:ext uri="{FF2B5EF4-FFF2-40B4-BE49-F238E27FC236}">
                <a16:creationId xmlns:a16="http://schemas.microsoft.com/office/drawing/2014/main" id="{C1D51A89-8829-C65F-84F3-736F9C8AAE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7" b="6862"/>
          <a:stretch/>
        </p:blipFill>
        <p:spPr bwMode="auto">
          <a:xfrm>
            <a:off x="4221480" y="3858950"/>
            <a:ext cx="2642616" cy="104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EF9CA4-075E-A7B3-31EB-9A2EA4C7CE13}"/>
              </a:ext>
            </a:extLst>
          </p:cNvPr>
          <p:cNvSpPr txBox="1"/>
          <p:nvPr/>
        </p:nvSpPr>
        <p:spPr>
          <a:xfrm>
            <a:off x="8164068" y="2059395"/>
            <a:ext cx="3922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 local machine – not on CREATE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Output from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metaphlan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will be available on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Simple comparative analysis</a:t>
            </a:r>
          </a:p>
        </p:txBody>
      </p:sp>
      <p:pic>
        <p:nvPicPr>
          <p:cNvPr id="1030" name="Picture 6" descr="R (programming language) - Wikipedia">
            <a:extLst>
              <a:ext uri="{FF2B5EF4-FFF2-40B4-BE49-F238E27FC236}">
                <a16:creationId xmlns:a16="http://schemas.microsoft.com/office/drawing/2014/main" id="{90142EC4-F2E0-8C26-9C1F-E148849D0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878" y="3829266"/>
            <a:ext cx="1769156" cy="137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Slurm Workload Manager - Wikipedia">
            <a:extLst>
              <a:ext uri="{FF2B5EF4-FFF2-40B4-BE49-F238E27FC236}">
                <a16:creationId xmlns:a16="http://schemas.microsoft.com/office/drawing/2014/main" id="{C84B0B20-3778-6005-EE3C-B5583D814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096" y="3909341"/>
            <a:ext cx="1036708" cy="94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30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30598</TotalTime>
  <Words>1250</Words>
  <Application>Microsoft Macintosh PowerPoint</Application>
  <PresentationFormat>Widescreen</PresentationFormat>
  <Paragraphs>210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Andale Mono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Frederick Clasen</dc:creator>
  <cp:lastModifiedBy>Frederick Clasen</cp:lastModifiedBy>
  <cp:revision>24</cp:revision>
  <dcterms:created xsi:type="dcterms:W3CDTF">2023-06-07T09:23:02Z</dcterms:created>
  <dcterms:modified xsi:type="dcterms:W3CDTF">2023-10-30T09:52:16Z</dcterms:modified>
</cp:coreProperties>
</file>