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62" r:id="rId3"/>
    <p:sldId id="311" r:id="rId4"/>
    <p:sldId id="285" r:id="rId5"/>
    <p:sldId id="286" r:id="rId6"/>
    <p:sldId id="288" r:id="rId7"/>
    <p:sldId id="287" r:id="rId8"/>
    <p:sldId id="312" r:id="rId9"/>
    <p:sldId id="313" r:id="rId10"/>
    <p:sldId id="289" r:id="rId11"/>
    <p:sldId id="284" r:id="rId12"/>
    <p:sldId id="293" r:id="rId13"/>
    <p:sldId id="290" r:id="rId14"/>
    <p:sldId id="291" r:id="rId15"/>
    <p:sldId id="292" r:id="rId16"/>
    <p:sldId id="325" r:id="rId17"/>
    <p:sldId id="294" r:id="rId18"/>
    <p:sldId id="295" r:id="rId19"/>
    <p:sldId id="298" r:id="rId20"/>
    <p:sldId id="297" r:id="rId21"/>
    <p:sldId id="299" r:id="rId22"/>
    <p:sldId id="300" r:id="rId23"/>
    <p:sldId id="301" r:id="rId24"/>
    <p:sldId id="323" r:id="rId25"/>
    <p:sldId id="328" r:id="rId26"/>
    <p:sldId id="302" r:id="rId27"/>
    <p:sldId id="303" r:id="rId28"/>
    <p:sldId id="326" r:id="rId29"/>
    <p:sldId id="304" r:id="rId30"/>
    <p:sldId id="329" r:id="rId31"/>
    <p:sldId id="305" r:id="rId32"/>
    <p:sldId id="306" r:id="rId33"/>
    <p:sldId id="307" r:id="rId34"/>
    <p:sldId id="308" r:id="rId35"/>
    <p:sldId id="309" r:id="rId36"/>
    <p:sldId id="310" r:id="rId37"/>
    <p:sldId id="327" r:id="rId38"/>
    <p:sldId id="314" r:id="rId39"/>
    <p:sldId id="316" r:id="rId40"/>
    <p:sldId id="315" r:id="rId41"/>
    <p:sldId id="318" r:id="rId42"/>
    <p:sldId id="319" r:id="rId43"/>
    <p:sldId id="320" r:id="rId44"/>
    <p:sldId id="321" r:id="rId45"/>
    <p:sldId id="322" r:id="rId46"/>
    <p:sldId id="32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1"/>
    <p:restoredTop sz="96318"/>
  </p:normalViewPr>
  <p:slideViewPr>
    <p:cSldViewPr snapToGrid="0">
      <p:cViewPr varScale="1">
        <p:scale>
          <a:sx n="130" d="100"/>
          <a:sy n="130" d="100"/>
        </p:scale>
        <p:origin x="384" y="184"/>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79A9-4D8B-B243-8673-A727FAB74B19}" type="datetimeFigureOut">
              <a:rPr lang="en-US" smtClean="0"/>
              <a:t>10/11/23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E7AA-E4F3-FA4E-8D35-49880D02CD3F}" type="slidenum">
              <a:rPr lang="en-US" smtClean="0"/>
              <a:t>‹#›</a:t>
            </a:fld>
            <a:endParaRPr lang="en-US"/>
          </a:p>
        </p:txBody>
      </p:sp>
    </p:spTree>
    <p:extLst>
      <p:ext uri="{BB962C8B-B14F-4D97-AF65-F5344CB8AC3E}">
        <p14:creationId xmlns:p14="http://schemas.microsoft.com/office/powerpoint/2010/main" val="27947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E14-2A7F-0E62-2286-E7D7796DA3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DB995E-20B2-D1DB-6645-90434A992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33DE7-E2E3-27C9-834C-A93833E8ADED}"/>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5" name="Footer Placeholder 4">
            <a:extLst>
              <a:ext uri="{FF2B5EF4-FFF2-40B4-BE49-F238E27FC236}">
                <a16:creationId xmlns:a16="http://schemas.microsoft.com/office/drawing/2014/main" id="{89C2C3E0-674D-EDDB-8782-54D42BD2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4D00-D065-29F9-F578-176D4F63BACB}"/>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704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16F3-A999-4598-ACB3-21B1D3C4E0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9AC03-677B-BDE5-5373-5B1B2A709B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0D5A6-28DD-1A02-FFCC-8211965AD15A}"/>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5" name="Footer Placeholder 4">
            <a:extLst>
              <a:ext uri="{FF2B5EF4-FFF2-40B4-BE49-F238E27FC236}">
                <a16:creationId xmlns:a16="http://schemas.microsoft.com/office/drawing/2014/main" id="{590B4125-64A4-D531-B5B6-CF85F3D33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920A-CE9A-6B3E-4B5E-495E90FDE3F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8929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8D67-CB66-3B27-A201-BCB31214DF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39EDC-3D75-2FAC-691C-6CC6B220AF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B2189-BC6F-2994-F271-479DBC32EDD1}"/>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5" name="Footer Placeholder 4">
            <a:extLst>
              <a:ext uri="{FF2B5EF4-FFF2-40B4-BE49-F238E27FC236}">
                <a16:creationId xmlns:a16="http://schemas.microsoft.com/office/drawing/2014/main" id="{76782238-C66C-498D-B012-4816B5CBB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A6638-3A00-A14B-B1CC-86BFBBF9F26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938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070-A11F-671A-769F-8CA427315A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B9F7BA-102F-479D-A258-B734BCF595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CB5D57-D21F-8F51-3A12-937E57637224}"/>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5" name="Footer Placeholder 4">
            <a:extLst>
              <a:ext uri="{FF2B5EF4-FFF2-40B4-BE49-F238E27FC236}">
                <a16:creationId xmlns:a16="http://schemas.microsoft.com/office/drawing/2014/main" id="{15A87627-80C7-09CF-AE13-213702D4B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C9F2-FF95-BF9C-3231-4523B6B35F7C}"/>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187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84A-F6C6-A9F7-90C0-AFA5BB65E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1D86EB-77AD-C01F-A7AA-B617FB6C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31C727-E202-CDC4-5BFD-3983281B380A}"/>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5" name="Footer Placeholder 4">
            <a:extLst>
              <a:ext uri="{FF2B5EF4-FFF2-40B4-BE49-F238E27FC236}">
                <a16:creationId xmlns:a16="http://schemas.microsoft.com/office/drawing/2014/main" id="{BFBA7068-3315-C521-AECB-14126875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34D1-7E13-E4AF-D158-3A20E46109D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38108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6A8-C829-8220-6A15-99286101CF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62724A-126C-0529-9623-6552C06902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7C6EE-996C-488A-6B01-FBA50AE6B2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AE3074-DAF8-7F8A-126D-C2B06D1FFBE0}"/>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6" name="Footer Placeholder 5">
            <a:extLst>
              <a:ext uri="{FF2B5EF4-FFF2-40B4-BE49-F238E27FC236}">
                <a16:creationId xmlns:a16="http://schemas.microsoft.com/office/drawing/2014/main" id="{3055BBB2-BAC6-A119-317E-7A0E1A68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20ED-0F13-CC4F-4580-44AFA37CA2B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31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0AD9-1AA6-3E53-9964-35784DAAE4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4D44C-8123-3CC9-C74C-170793B5E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B8ADFB-07DA-E1C8-0D00-9C33284B1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0EFDB1-398E-77DF-376A-3588672B5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23951C-AF7A-B357-E7E9-CA013D4F04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EA6CA3-A439-50D2-DAA7-220D238CD26B}"/>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8" name="Footer Placeholder 7">
            <a:extLst>
              <a:ext uri="{FF2B5EF4-FFF2-40B4-BE49-F238E27FC236}">
                <a16:creationId xmlns:a16="http://schemas.microsoft.com/office/drawing/2014/main" id="{41D5F21F-120B-74D9-8C31-EEF28A7C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55AC0-9346-ECB5-ECFB-4140D2EFDF8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62181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4A2-BEBD-60EC-FDD4-5E85F974E7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52217-80A6-E72E-170B-9C2639087066}"/>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4" name="Footer Placeholder 3">
            <a:extLst>
              <a:ext uri="{FF2B5EF4-FFF2-40B4-BE49-F238E27FC236}">
                <a16:creationId xmlns:a16="http://schemas.microsoft.com/office/drawing/2014/main" id="{6920F36A-2AC4-369E-7D6E-1E5EE120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608D8-5DC5-8D3C-6A31-3DEC53E7103F}"/>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540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7264-CECE-0464-2AB4-8F5754DA6BF7}"/>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3" name="Footer Placeholder 2">
            <a:extLst>
              <a:ext uri="{FF2B5EF4-FFF2-40B4-BE49-F238E27FC236}">
                <a16:creationId xmlns:a16="http://schemas.microsoft.com/office/drawing/2014/main" id="{670D6BAA-054B-E309-F79B-1AB9B2D59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28CBA-F036-A5BE-DBD8-A5104FF0BA2E}"/>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580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5777-67B2-61CD-270F-A497FE76A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EC1F05-35BA-84BE-193E-81182DC39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D4246F-4FB4-58E0-8722-D44DF170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C7F08-5144-EAC3-74E7-C8B633906065}"/>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6" name="Footer Placeholder 5">
            <a:extLst>
              <a:ext uri="{FF2B5EF4-FFF2-40B4-BE49-F238E27FC236}">
                <a16:creationId xmlns:a16="http://schemas.microsoft.com/office/drawing/2014/main" id="{6BB341A2-D41C-18FE-A579-246F526A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E18D-C81B-E414-073D-936CE430929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921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31D-E21F-B069-DE0E-05EC41737E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6030E3-3E4C-93A1-1631-92C8AC005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39CD-CF5B-9865-CAFD-B87AFD882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4556-47B9-429F-D2F2-76688A1A976F}"/>
              </a:ext>
            </a:extLst>
          </p:cNvPr>
          <p:cNvSpPr>
            <a:spLocks noGrp="1"/>
          </p:cNvSpPr>
          <p:nvPr>
            <p:ph type="dt" sz="half" idx="10"/>
          </p:nvPr>
        </p:nvSpPr>
        <p:spPr/>
        <p:txBody>
          <a:bodyPr/>
          <a:lstStyle/>
          <a:p>
            <a:fld id="{1EEB538C-FDA8-984E-84B8-B05C676A140B}" type="datetimeFigureOut">
              <a:rPr lang="en-US" smtClean="0"/>
              <a:t>10/11/23</a:t>
            </a:fld>
            <a:endParaRPr lang="en-US"/>
          </a:p>
        </p:txBody>
      </p:sp>
      <p:sp>
        <p:nvSpPr>
          <p:cNvPr id="6" name="Footer Placeholder 5">
            <a:extLst>
              <a:ext uri="{FF2B5EF4-FFF2-40B4-BE49-F238E27FC236}">
                <a16:creationId xmlns:a16="http://schemas.microsoft.com/office/drawing/2014/main" id="{C6A47E57-053D-31F3-AC39-45BCB689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2D81-2D29-A37E-D62D-683F77AB011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452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4B56-A37D-0095-B4DA-0B9A13284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3B3A94-2B57-9C10-15F6-F11F340FB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183821-4817-8B53-FA42-CDE3F43E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538C-FDA8-984E-84B8-B05C676A140B}" type="datetimeFigureOut">
              <a:rPr lang="en-US" smtClean="0"/>
              <a:t>10/11/23</a:t>
            </a:fld>
            <a:endParaRPr lang="en-US"/>
          </a:p>
        </p:txBody>
      </p:sp>
      <p:sp>
        <p:nvSpPr>
          <p:cNvPr id="5" name="Footer Placeholder 4">
            <a:extLst>
              <a:ext uri="{FF2B5EF4-FFF2-40B4-BE49-F238E27FC236}">
                <a16:creationId xmlns:a16="http://schemas.microsoft.com/office/drawing/2014/main" id="{77D6A55A-7BC1-3872-874F-519E9BEB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9A1CF-BB25-AA28-8B17-3E4137B92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3B7A-AC6C-5347-BECC-B7B86F22468B}" type="slidenum">
              <a:rPr lang="en-US" smtClean="0"/>
              <a:t>‹#›</a:t>
            </a:fld>
            <a:endParaRPr lang="en-US"/>
          </a:p>
        </p:txBody>
      </p:sp>
    </p:spTree>
    <p:extLst>
      <p:ext uri="{BB962C8B-B14F-4D97-AF65-F5344CB8AC3E}">
        <p14:creationId xmlns:p14="http://schemas.microsoft.com/office/powerpoint/2010/main" val="30625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1.Clasen@kcl.ac.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Linux_distribution" TargetMode="External"/><Relationship Id="rId3" Type="http://schemas.openxmlformats.org/officeDocument/2006/relationships/hyperlink" Target="https://en.wikipedia.org/wiki/Unix-like"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Package_manager"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GNU_Project" TargetMode="External"/><Relationship Id="rId1" Type="http://schemas.openxmlformats.org/officeDocument/2006/relationships/slideLayout" Target="../slideLayouts/slideLayout1.xml"/><Relationship Id="rId6" Type="http://schemas.openxmlformats.org/officeDocument/2006/relationships/hyperlink" Target="https://en.wikipedia.org/wiki/Linux#cite_note-15" TargetMode="External"/><Relationship Id="rId11" Type="http://schemas.openxmlformats.org/officeDocument/2006/relationships/hyperlink" Target="https://en.wikipedia.org/wiki/Linux#cite_note-18" TargetMode="External"/><Relationship Id="rId5" Type="http://schemas.openxmlformats.org/officeDocument/2006/relationships/hyperlink" Target="https://en.wikipedia.org/wiki/Linux_kernel" TargetMode="External"/><Relationship Id="rId15" Type="http://schemas.openxmlformats.org/officeDocument/2006/relationships/hyperlink" Target="https://en.wikipedia.org/wiki/Library_(computing)" TargetMode="External"/><Relationship Id="rId10" Type="http://schemas.openxmlformats.org/officeDocument/2006/relationships/hyperlink" Target="https://en.wikipedia.org/wiki/Linux#cite_note-17"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en.wikipedia.org/wiki/Linux#cite_note-16" TargetMode="External"/><Relationship Id="rId14" Type="http://schemas.openxmlformats.org/officeDocument/2006/relationships/hyperlink" Target="https://en.wikipedia.org/wiki/System_softwar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Linux_distribution" TargetMode="External"/><Relationship Id="rId18" Type="http://schemas.openxmlformats.org/officeDocument/2006/relationships/hyperlink" Target="https://en.wikipedia.org/wiki/Computer_multitasking" TargetMode="External"/><Relationship Id="rId26" Type="http://schemas.openxmlformats.org/officeDocument/2006/relationships/hyperlink" Target="https://en.wikipedia.org/wiki/Package_management_system" TargetMode="External"/><Relationship Id="rId3" Type="http://schemas.openxmlformats.org/officeDocument/2006/relationships/hyperlink" Target="https://en.wikipedia.org/wiki/Unix-like" TargetMode="External"/><Relationship Id="rId21" Type="http://schemas.openxmlformats.org/officeDocument/2006/relationships/hyperlink" Target="https://en.wikipedia.org/wiki/Computer_hardware"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Package_manager" TargetMode="External"/><Relationship Id="rId17" Type="http://schemas.openxmlformats.org/officeDocument/2006/relationships/hyperlink" Target="https://en.wikipedia.org/wiki/Unix" TargetMode="External"/><Relationship Id="rId25" Type="http://schemas.openxmlformats.org/officeDocument/2006/relationships/hyperlink" Target="https://en.wikipedia.org/wiki/Linux_distribution#cite_note-1"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GNU_Project" TargetMode="External"/><Relationship Id="rId20" Type="http://schemas.openxmlformats.org/officeDocument/2006/relationships/hyperlink" Target="https://en.wikipedia.org/wiki/AT%26T_Corporation" TargetMode="External"/><Relationship Id="rId29" Type="http://schemas.openxmlformats.org/officeDocument/2006/relationships/hyperlink" Target="https://en.wikipedia.org/wiki/GNU_Project#cite_note-3" TargetMode="External"/><Relationship Id="rId1" Type="http://schemas.openxmlformats.org/officeDocument/2006/relationships/slideLayout" Target="../slideLayouts/slideLayout1.xml"/><Relationship Id="rId6" Type="http://schemas.openxmlformats.org/officeDocument/2006/relationships/hyperlink" Target="https://en.wikipedia.org/wiki/Linux#cite_note-15" TargetMode="External"/><Relationship Id="rId11" Type="http://schemas.openxmlformats.org/officeDocument/2006/relationships/hyperlink" Target="https://en.wikipedia.org/wiki/Linux#cite_note-18" TargetMode="External"/><Relationship Id="rId24" Type="http://schemas.openxmlformats.org/officeDocument/2006/relationships/hyperlink" Target="https://en.wikipedia.org/wiki/Computer_program" TargetMode="External"/><Relationship Id="rId32" Type="http://schemas.openxmlformats.org/officeDocument/2006/relationships/hyperlink" Target="https://en.wikipedia.org/wiki/Richard_Stallman" TargetMode="External"/><Relationship Id="rId5" Type="http://schemas.openxmlformats.org/officeDocument/2006/relationships/hyperlink" Target="https://en.wikipedia.org/wiki/Linux_kernel" TargetMode="External"/><Relationship Id="rId15" Type="http://schemas.openxmlformats.org/officeDocument/2006/relationships/hyperlink" Target="https://en.wikipedia.org/wiki/Library_(computing)" TargetMode="External"/><Relationship Id="rId23" Type="http://schemas.openxmlformats.org/officeDocument/2006/relationships/hyperlink" Target="https://en.wikipedia.org/wiki/Daemon_(computing)" TargetMode="External"/><Relationship Id="rId28" Type="http://schemas.openxmlformats.org/officeDocument/2006/relationships/hyperlink" Target="https://en.wikipedia.org/wiki/File:En-gnu.ogg" TargetMode="External"/><Relationship Id="rId10" Type="http://schemas.openxmlformats.org/officeDocument/2006/relationships/hyperlink" Target="https://en.wikipedia.org/wiki/Linux#cite_note-17" TargetMode="External"/><Relationship Id="rId19" Type="http://schemas.openxmlformats.org/officeDocument/2006/relationships/hyperlink" Target="https://en.wikipedia.org/wiki/Multi-user_software" TargetMode="External"/><Relationship Id="rId31" Type="http://schemas.openxmlformats.org/officeDocument/2006/relationships/hyperlink" Target="https://en.wikipedia.org/wiki/Mass_collaboration"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en.wikipedia.org/wiki/Linux#cite_note-16" TargetMode="External"/><Relationship Id="rId14" Type="http://schemas.openxmlformats.org/officeDocument/2006/relationships/hyperlink" Target="https://en.wikipedia.org/wiki/System_software" TargetMode="External"/><Relationship Id="rId22" Type="http://schemas.openxmlformats.org/officeDocument/2006/relationships/hyperlink" Target="https://en.wikipedia.org/wiki/Software" TargetMode="External"/><Relationship Id="rId27" Type="http://schemas.openxmlformats.org/officeDocument/2006/relationships/hyperlink" Target="https://en.wikipedia.org/wiki/Help:IPA/English" TargetMode="External"/><Relationship Id="rId30" Type="http://schemas.openxmlformats.org/officeDocument/2006/relationships/hyperlink" Target="https://en.wikipedia.org/wiki/Free_softwar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n Thomas Guy statue | Feature from King's College London">
            <a:extLst>
              <a:ext uri="{FF2B5EF4-FFF2-40B4-BE49-F238E27FC236}">
                <a16:creationId xmlns:a16="http://schemas.microsoft.com/office/drawing/2014/main" id="{EF5A9652-425E-2A8F-5479-A682C90EF60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9B2346-E29E-5B12-9713-AA5BE7AC7AEB}"/>
              </a:ext>
            </a:extLst>
          </p:cNvPr>
          <p:cNvSpPr txBox="1"/>
          <p:nvPr/>
        </p:nvSpPr>
        <p:spPr>
          <a:xfrm>
            <a:off x="0" y="990600"/>
            <a:ext cx="12192000" cy="3170099"/>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MSc in Microbiome in Health and Disease</a:t>
            </a:r>
          </a:p>
          <a:p>
            <a:pPr algn="ctr"/>
            <a:endParaRPr lang="en-US" sz="3600" b="1" u="sng"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M2: Introduction to Linux</a:t>
            </a:r>
          </a:p>
          <a:p>
            <a:pPr algn="ctr"/>
            <a:endParaRPr lang="en-US" sz="36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Frederick Clasen</a:t>
            </a:r>
          </a:p>
          <a:p>
            <a:pPr algn="ct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hlinkClick r:id="rId3"/>
              </a:rPr>
              <a:t>frederick.1.clasen@kcl.ac.uk</a:t>
            </a:r>
            <a:r>
              <a:rPr lang="en-US" sz="2800" dirty="0">
                <a:latin typeface="Arial" panose="020B0604020202020204" pitchFamily="34" charset="0"/>
                <a:cs typeface="Arial" panose="020B0604020202020204" pitchFamily="34" charset="0"/>
              </a:rPr>
              <a:t>)</a:t>
            </a:r>
          </a:p>
        </p:txBody>
      </p:sp>
      <p:pic>
        <p:nvPicPr>
          <p:cNvPr id="3076" name="Picture 4" descr="King's College London logo transparent PNG - StickPNG">
            <a:extLst>
              <a:ext uri="{FF2B5EF4-FFF2-40B4-BE49-F238E27FC236}">
                <a16:creationId xmlns:a16="http://schemas.microsoft.com/office/drawing/2014/main" id="{E01107CB-DBA9-DF88-6FCA-219493928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4480649"/>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6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High performance computing (HPC)</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11629505" cy="181588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set of computing servers that can be used in parallel to significantly improve computing power and decrease processing time</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analysis of large amounts of data and/or complex calculations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Several institutions have on-site HPC systems (KCL – CREATE HPC), but cloud-based HPC systems are becoming more popular (Amazon Web Services (AWS), Google Cloud </a:t>
            </a:r>
            <a:r>
              <a:rPr lang="en-US" sz="1600" dirty="0" err="1">
                <a:latin typeface="Arial" panose="020B0604020202020204" pitchFamily="34" charset="0"/>
                <a:cs typeface="Arial" panose="020B0604020202020204" pitchFamily="34" charset="0"/>
              </a:rPr>
              <a:t>etc</a:t>
            </a:r>
            <a:r>
              <a:rPr lang="en-US" sz="16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DA4D3B09-6954-EB70-9610-2C0A94755E5B}"/>
              </a:ext>
            </a:extLst>
          </p:cNvPr>
          <p:cNvSpPr txBox="1"/>
          <p:nvPr/>
        </p:nvSpPr>
        <p:spPr>
          <a:xfrm>
            <a:off x="0" y="2639366"/>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HPC architecture</a:t>
            </a:r>
            <a:endParaRPr lang="en-US" sz="3200" i="1" u="sng" dirty="0">
              <a:latin typeface="Arial" panose="020B0604020202020204" pitchFamily="34" charset="0"/>
              <a:cs typeface="Arial" panose="020B0604020202020204" pitchFamily="34" charset="0"/>
            </a:endParaRPr>
          </a:p>
        </p:txBody>
      </p:sp>
      <p:sp>
        <p:nvSpPr>
          <p:cNvPr id="9" name="Rectangle: Rounded Corners 3">
            <a:extLst>
              <a:ext uri="{FF2B5EF4-FFF2-40B4-BE49-F238E27FC236}">
                <a16:creationId xmlns:a16="http://schemas.microsoft.com/office/drawing/2014/main" id="{3544DB8B-8599-0174-8356-DDB23FD98563}"/>
              </a:ext>
            </a:extLst>
          </p:cNvPr>
          <p:cNvSpPr/>
          <p:nvPr/>
        </p:nvSpPr>
        <p:spPr>
          <a:xfrm>
            <a:off x="5036269" y="4111314"/>
            <a:ext cx="1909821" cy="497712"/>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Login node</a:t>
            </a:r>
          </a:p>
        </p:txBody>
      </p:sp>
      <p:sp>
        <p:nvSpPr>
          <p:cNvPr id="10" name="Rectangle: Rounded Corners 6">
            <a:extLst>
              <a:ext uri="{FF2B5EF4-FFF2-40B4-BE49-F238E27FC236}">
                <a16:creationId xmlns:a16="http://schemas.microsoft.com/office/drawing/2014/main" id="{E723E2FB-BA13-0D86-7942-3AF26FEF1E45}"/>
              </a:ext>
            </a:extLst>
          </p:cNvPr>
          <p:cNvSpPr/>
          <p:nvPr/>
        </p:nvSpPr>
        <p:spPr>
          <a:xfrm>
            <a:off x="2512983" y="5707894"/>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cxnSp>
        <p:nvCxnSpPr>
          <p:cNvPr id="17" name="Straight Connector 16">
            <a:extLst>
              <a:ext uri="{FF2B5EF4-FFF2-40B4-BE49-F238E27FC236}">
                <a16:creationId xmlns:a16="http://schemas.microsoft.com/office/drawing/2014/main" id="{94E7D801-ACEA-0D84-8832-4DFAB6F206D4}"/>
              </a:ext>
            </a:extLst>
          </p:cNvPr>
          <p:cNvCxnSpPr>
            <a:cxnSpLocks/>
            <a:stCxn id="9" idx="2"/>
            <a:endCxn id="29" idx="0"/>
          </p:cNvCxnSpPr>
          <p:nvPr/>
        </p:nvCxnSpPr>
        <p:spPr>
          <a:xfrm>
            <a:off x="5991180" y="4609026"/>
            <a:ext cx="0" cy="110422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159778E-101D-3DFC-39AB-5924EE13F17B}"/>
              </a:ext>
            </a:extLst>
          </p:cNvPr>
          <p:cNvCxnSpPr>
            <a:cxnSpLocks/>
            <a:stCxn id="25" idx="2"/>
            <a:endCxn id="9" idx="0"/>
          </p:cNvCxnSpPr>
          <p:nvPr/>
        </p:nvCxnSpPr>
        <p:spPr>
          <a:xfrm>
            <a:off x="5988432" y="3901300"/>
            <a:ext cx="2748" cy="21001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9064DD9-77C7-17D4-F447-26C686A30936}"/>
              </a:ext>
            </a:extLst>
          </p:cNvPr>
          <p:cNvSpPr/>
          <p:nvPr/>
        </p:nvSpPr>
        <p:spPr>
          <a:xfrm>
            <a:off x="10048383" y="5768929"/>
            <a:ext cx="1124026" cy="523220"/>
          </a:xfrm>
          <a:prstGeom prst="rect">
            <a:avLst/>
          </a:prstGeom>
        </p:spPr>
        <p:txBody>
          <a:bodyPr wrap="square">
            <a:spAutoFit/>
          </a:bodyPr>
          <a:lstStyle/>
          <a:p>
            <a:r>
              <a:rPr lang="en-US" sz="2800" dirty="0">
                <a:latin typeface="Arial" panose="020B0604020202020204" pitchFamily="34" charset="0"/>
              </a:rPr>
              <a:t>x 100</a:t>
            </a:r>
            <a:endParaRPr lang="en-US" sz="2800" dirty="0"/>
          </a:p>
        </p:txBody>
      </p:sp>
      <p:pic>
        <p:nvPicPr>
          <p:cNvPr id="25" name="Graphic 24" descr="Programmer">
            <a:extLst>
              <a:ext uri="{FF2B5EF4-FFF2-40B4-BE49-F238E27FC236}">
                <a16:creationId xmlns:a16="http://schemas.microsoft.com/office/drawing/2014/main" id="{8E52E6A0-453B-B91B-9FC9-67A091C1AB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8606" y="3221649"/>
            <a:ext cx="679651" cy="679651"/>
          </a:xfrm>
          <a:prstGeom prst="rect">
            <a:avLst/>
          </a:prstGeom>
        </p:spPr>
      </p:pic>
      <p:sp>
        <p:nvSpPr>
          <p:cNvPr id="29" name="Rectangle: Rounded Corners 6">
            <a:extLst>
              <a:ext uri="{FF2B5EF4-FFF2-40B4-BE49-F238E27FC236}">
                <a16:creationId xmlns:a16="http://schemas.microsoft.com/office/drawing/2014/main" id="{D3B85D93-7444-15AB-3054-7E3BF94202D2}"/>
              </a:ext>
            </a:extLst>
          </p:cNvPr>
          <p:cNvSpPr/>
          <p:nvPr/>
        </p:nvSpPr>
        <p:spPr>
          <a:xfrm>
            <a:off x="5036269" y="5713255"/>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sp>
        <p:nvSpPr>
          <p:cNvPr id="30" name="Rectangle: Rounded Corners 6">
            <a:extLst>
              <a:ext uri="{FF2B5EF4-FFF2-40B4-BE49-F238E27FC236}">
                <a16:creationId xmlns:a16="http://schemas.microsoft.com/office/drawing/2014/main" id="{504DF645-B6F3-2978-604A-E78522681424}"/>
              </a:ext>
            </a:extLst>
          </p:cNvPr>
          <p:cNvSpPr/>
          <p:nvPr/>
        </p:nvSpPr>
        <p:spPr>
          <a:xfrm>
            <a:off x="7536583" y="5707893"/>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cxnSp>
        <p:nvCxnSpPr>
          <p:cNvPr id="34" name="Elbow Connector 33">
            <a:extLst>
              <a:ext uri="{FF2B5EF4-FFF2-40B4-BE49-F238E27FC236}">
                <a16:creationId xmlns:a16="http://schemas.microsoft.com/office/drawing/2014/main" id="{CC957FBA-10CD-6D1D-818D-82570EF141E4}"/>
              </a:ext>
            </a:extLst>
          </p:cNvPr>
          <p:cNvCxnSpPr>
            <a:stCxn id="9" idx="2"/>
            <a:endCxn id="10" idx="0"/>
          </p:cNvCxnSpPr>
          <p:nvPr/>
        </p:nvCxnSpPr>
        <p:spPr>
          <a:xfrm rot="5400000">
            <a:off x="4180103" y="3896817"/>
            <a:ext cx="1098868" cy="2523286"/>
          </a:xfrm>
          <a:prstGeom prst="bentConnector3">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A9BAFF-3509-7022-F3DF-13796480EDE0}"/>
              </a:ext>
            </a:extLst>
          </p:cNvPr>
          <p:cNvCxnSpPr>
            <a:cxnSpLocks/>
            <a:stCxn id="9" idx="2"/>
            <a:endCxn id="30" idx="0"/>
          </p:cNvCxnSpPr>
          <p:nvPr/>
        </p:nvCxnSpPr>
        <p:spPr>
          <a:xfrm rot="16200000" flipH="1">
            <a:off x="6691904" y="3908302"/>
            <a:ext cx="1098867" cy="2500314"/>
          </a:xfrm>
          <a:prstGeom prst="bentConnector3">
            <a:avLst>
              <a:gd name="adj1"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B354B3D-6B82-E0C7-FA04-0D1F1FF067AD}"/>
              </a:ext>
            </a:extLst>
          </p:cNvPr>
          <p:cNvSpPr/>
          <p:nvPr/>
        </p:nvSpPr>
        <p:spPr>
          <a:xfrm>
            <a:off x="4843093" y="4973793"/>
            <a:ext cx="2505814" cy="369332"/>
          </a:xfrm>
          <a:prstGeom prst="rect">
            <a:avLst/>
          </a:prstGeom>
          <a:solidFill>
            <a:schemeClr val="accent2"/>
          </a:solidFill>
        </p:spPr>
        <p:txBody>
          <a:bodyPr wrap="square">
            <a:spAutoFit/>
          </a:bodyPr>
          <a:lstStyle/>
          <a:p>
            <a:pPr algn="ctr"/>
            <a:r>
              <a:rPr lang="en-US" dirty="0">
                <a:solidFill>
                  <a:srgbClr val="333333"/>
                </a:solidFill>
                <a:latin typeface="Arial" panose="020B0604020202020204" pitchFamily="34" charset="0"/>
              </a:rPr>
              <a:t>Grid Engine Scheduler</a:t>
            </a:r>
            <a:endParaRPr lang="en-US" dirty="0"/>
          </a:p>
        </p:txBody>
      </p:sp>
    </p:spTree>
    <p:extLst>
      <p:ext uri="{BB962C8B-B14F-4D97-AF65-F5344CB8AC3E}">
        <p14:creationId xmlns:p14="http://schemas.microsoft.com/office/powerpoint/2010/main" val="212276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sp>
        <p:nvSpPr>
          <p:cNvPr id="9" name="TextBox 8">
            <a:extLst>
              <a:ext uri="{FF2B5EF4-FFF2-40B4-BE49-F238E27FC236}">
                <a16:creationId xmlns:a16="http://schemas.microsoft.com/office/drawing/2014/main" id="{5FB9AAC0-521B-7BE4-758C-6C0BD1FC94F2}"/>
              </a:ext>
            </a:extLst>
          </p:cNvPr>
          <p:cNvSpPr txBox="1"/>
          <p:nvPr/>
        </p:nvSpPr>
        <p:spPr>
          <a:xfrm>
            <a:off x="2713412" y="1671123"/>
            <a:ext cx="6192289" cy="1754326"/>
          </a:xfrm>
          <a:prstGeom prst="rect">
            <a:avLst/>
          </a:prstGeom>
          <a:noFill/>
        </p:spPr>
        <p:txBody>
          <a:bodyPr wrap="square">
            <a:spAutoFit/>
          </a:bodyPr>
          <a:lstStyle/>
          <a:p>
            <a:pPr algn="ctr"/>
            <a:r>
              <a:rPr lang="en-US" dirty="0"/>
              <a:t>Why do we use this platform:</a:t>
            </a:r>
          </a:p>
          <a:p>
            <a:pPr algn="ctr"/>
            <a:endParaRPr lang="en-US" dirty="0"/>
          </a:p>
          <a:p>
            <a:pPr algn="ctr"/>
            <a:r>
              <a:rPr lang="en-US" dirty="0">
                <a:solidFill>
                  <a:srgbClr val="FF0000"/>
                </a:solidFill>
              </a:rPr>
              <a:t>You cannot break anything!</a:t>
            </a:r>
          </a:p>
          <a:p>
            <a:pPr algn="ctr"/>
            <a:endParaRPr lang="en-US" dirty="0">
              <a:solidFill>
                <a:srgbClr val="FF0000"/>
              </a:solidFill>
            </a:endParaRPr>
          </a:p>
          <a:p>
            <a:pPr algn="ctr"/>
            <a:r>
              <a:rPr lang="en-US" dirty="0"/>
              <a:t>If you start by using CLI on either your own machine or on the HPC you can easily make a mistake that cannot be revoked</a:t>
            </a:r>
          </a:p>
        </p:txBody>
      </p:sp>
    </p:spTree>
    <p:extLst>
      <p:ext uri="{BB962C8B-B14F-4D97-AF65-F5344CB8AC3E}">
        <p14:creationId xmlns:p14="http://schemas.microsoft.com/office/powerpoint/2010/main" val="68018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pic>
        <p:nvPicPr>
          <p:cNvPr id="5" name="Picture 4" descr="A screenshot of a login page&#10;&#10;Description automatically generated">
            <a:extLst>
              <a:ext uri="{FF2B5EF4-FFF2-40B4-BE49-F238E27FC236}">
                <a16:creationId xmlns:a16="http://schemas.microsoft.com/office/drawing/2014/main" id="{261E0194-A817-5AB6-7895-7B72FECFDB93}"/>
              </a:ext>
            </a:extLst>
          </p:cNvPr>
          <p:cNvPicPr>
            <a:picLocks noChangeAspect="1"/>
          </p:cNvPicPr>
          <p:nvPr/>
        </p:nvPicPr>
        <p:blipFill>
          <a:blip r:embed="rId2"/>
          <a:stretch>
            <a:fillRect/>
          </a:stretch>
        </p:blipFill>
        <p:spPr>
          <a:xfrm>
            <a:off x="2723031" y="1872415"/>
            <a:ext cx="6745937" cy="4766411"/>
          </a:xfrm>
          <a:prstGeom prst="rect">
            <a:avLst/>
          </a:prstGeom>
        </p:spPr>
      </p:pic>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spTree>
    <p:extLst>
      <p:ext uri="{BB962C8B-B14F-4D97-AF65-F5344CB8AC3E}">
        <p14:creationId xmlns:p14="http://schemas.microsoft.com/office/powerpoint/2010/main" val="17467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4" name="Picture 3" descr="A screenshot of a login form&#10;&#10;Description automatically generated">
            <a:extLst>
              <a:ext uri="{FF2B5EF4-FFF2-40B4-BE49-F238E27FC236}">
                <a16:creationId xmlns:a16="http://schemas.microsoft.com/office/drawing/2014/main" id="{AE537820-8C90-2FC9-89B1-33CAEBEE9D68}"/>
              </a:ext>
            </a:extLst>
          </p:cNvPr>
          <p:cNvPicPr>
            <a:picLocks noChangeAspect="1"/>
          </p:cNvPicPr>
          <p:nvPr/>
        </p:nvPicPr>
        <p:blipFill>
          <a:blip r:embed="rId2"/>
          <a:stretch>
            <a:fillRect/>
          </a:stretch>
        </p:blipFill>
        <p:spPr>
          <a:xfrm>
            <a:off x="3017520" y="1771036"/>
            <a:ext cx="5893724" cy="4618444"/>
          </a:xfrm>
          <a:prstGeom prst="rect">
            <a:avLst/>
          </a:prstGeom>
        </p:spPr>
      </p:pic>
    </p:spTree>
    <p:extLst>
      <p:ext uri="{BB962C8B-B14F-4D97-AF65-F5344CB8AC3E}">
        <p14:creationId xmlns:p14="http://schemas.microsoft.com/office/powerpoint/2010/main" val="279245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8" name="Picture 7" descr="A screenshot of a computer&#10;&#10;Description automatically generated">
            <a:extLst>
              <a:ext uri="{FF2B5EF4-FFF2-40B4-BE49-F238E27FC236}">
                <a16:creationId xmlns:a16="http://schemas.microsoft.com/office/drawing/2014/main" id="{C622718A-EE81-888F-E29D-58D7F9AE3750}"/>
              </a:ext>
            </a:extLst>
          </p:cNvPr>
          <p:cNvPicPr>
            <a:picLocks noChangeAspect="1"/>
          </p:cNvPicPr>
          <p:nvPr/>
        </p:nvPicPr>
        <p:blipFill>
          <a:blip r:embed="rId2"/>
          <a:stretch>
            <a:fillRect/>
          </a:stretch>
        </p:blipFill>
        <p:spPr>
          <a:xfrm>
            <a:off x="1637607" y="1677857"/>
            <a:ext cx="7772400" cy="4032084"/>
          </a:xfrm>
          <a:prstGeom prst="rect">
            <a:avLst/>
          </a:prstGeom>
        </p:spPr>
      </p:pic>
    </p:spTree>
    <p:extLst>
      <p:ext uri="{BB962C8B-B14F-4D97-AF65-F5344CB8AC3E}">
        <p14:creationId xmlns:p14="http://schemas.microsoft.com/office/powerpoint/2010/main" val="405796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10" name="Picture 9" descr="A screenshot of a computer&#10;&#10;Description automatically generated">
            <a:extLst>
              <a:ext uri="{FF2B5EF4-FFF2-40B4-BE49-F238E27FC236}">
                <a16:creationId xmlns:a16="http://schemas.microsoft.com/office/drawing/2014/main" id="{93CA5ED9-03B1-B72B-DF6A-58352A1AA6E4}"/>
              </a:ext>
            </a:extLst>
          </p:cNvPr>
          <p:cNvPicPr>
            <a:picLocks noChangeAspect="1"/>
          </p:cNvPicPr>
          <p:nvPr/>
        </p:nvPicPr>
        <p:blipFill>
          <a:blip r:embed="rId2"/>
          <a:stretch>
            <a:fillRect/>
          </a:stretch>
        </p:blipFill>
        <p:spPr>
          <a:xfrm>
            <a:off x="1636851" y="1704427"/>
            <a:ext cx="8491167" cy="4400370"/>
          </a:xfrm>
          <a:prstGeom prst="rect">
            <a:avLst/>
          </a:prstGeom>
        </p:spPr>
      </p:pic>
    </p:spTree>
    <p:extLst>
      <p:ext uri="{BB962C8B-B14F-4D97-AF65-F5344CB8AC3E}">
        <p14:creationId xmlns:p14="http://schemas.microsoft.com/office/powerpoint/2010/main" val="49825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19239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pic>
        <p:nvPicPr>
          <p:cNvPr id="4" name="Picture 3" descr="A screenshot of a computer&#10;&#10;Description automatically generated">
            <a:extLst>
              <a:ext uri="{FF2B5EF4-FFF2-40B4-BE49-F238E27FC236}">
                <a16:creationId xmlns:a16="http://schemas.microsoft.com/office/drawing/2014/main" id="{2C382C33-0B04-C40C-6260-E1F2F902F0B0}"/>
              </a:ext>
            </a:extLst>
          </p:cNvPr>
          <p:cNvPicPr>
            <a:picLocks noChangeAspect="1"/>
          </p:cNvPicPr>
          <p:nvPr/>
        </p:nvPicPr>
        <p:blipFill>
          <a:blip r:embed="rId2"/>
          <a:stretch>
            <a:fillRect/>
          </a:stretch>
        </p:blipFill>
        <p:spPr>
          <a:xfrm>
            <a:off x="2209798" y="2773946"/>
            <a:ext cx="7772400" cy="3557027"/>
          </a:xfrm>
          <a:prstGeom prst="rect">
            <a:avLst/>
          </a:prstGeom>
          <a:ln>
            <a:solidFill>
              <a:schemeClr val="tx1">
                <a:lumMod val="95000"/>
                <a:lumOff val="5000"/>
              </a:schemeClr>
            </a:solidFill>
          </a:ln>
        </p:spPr>
      </p:pic>
      <p:sp>
        <p:nvSpPr>
          <p:cNvPr id="8" name="TextBox 7">
            <a:extLst>
              <a:ext uri="{FF2B5EF4-FFF2-40B4-BE49-F238E27FC236}">
                <a16:creationId xmlns:a16="http://schemas.microsoft.com/office/drawing/2014/main" id="{FD2B7AE8-5AEB-8D4A-2A05-413B95C87F2E}"/>
              </a:ext>
            </a:extLst>
          </p:cNvPr>
          <p:cNvSpPr txBox="1"/>
          <p:nvPr/>
        </p:nvSpPr>
        <p:spPr>
          <a:xfrm>
            <a:off x="2935083" y="1508545"/>
            <a:ext cx="6105698" cy="923330"/>
          </a:xfrm>
          <a:prstGeom prst="rect">
            <a:avLst/>
          </a:prstGeom>
          <a:noFill/>
        </p:spPr>
        <p:txBody>
          <a:bodyPr wrap="square">
            <a:spAutoFit/>
          </a:bodyPr>
          <a:lstStyle/>
          <a:p>
            <a:pPr algn="ctr"/>
            <a:r>
              <a:rPr lang="en-US" dirty="0"/>
              <a:t>All the information we will follow is here:</a:t>
            </a:r>
          </a:p>
          <a:p>
            <a:pPr algn="ctr"/>
            <a:endParaRPr lang="en-US" dirty="0"/>
          </a:p>
          <a:p>
            <a:pPr algn="ctr"/>
            <a:r>
              <a:rPr lang="en-US" dirty="0"/>
              <a:t>https://</a:t>
            </a:r>
            <a:r>
              <a:rPr lang="en-US" dirty="0" err="1"/>
              <a:t>docs.er.kcl.ac.uk</a:t>
            </a:r>
            <a:r>
              <a:rPr lang="en-US" dirty="0"/>
              <a:t>/CREATE/access/</a:t>
            </a:r>
          </a:p>
        </p:txBody>
      </p:sp>
    </p:spTree>
    <p:extLst>
      <p:ext uri="{BB962C8B-B14F-4D97-AF65-F5344CB8AC3E}">
        <p14:creationId xmlns:p14="http://schemas.microsoft.com/office/powerpoint/2010/main" val="238941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pic>
        <p:nvPicPr>
          <p:cNvPr id="7" name="Picture 6" descr="A screenshot of a computer program&#10;&#10;Description automatically generated">
            <a:extLst>
              <a:ext uri="{FF2B5EF4-FFF2-40B4-BE49-F238E27FC236}">
                <a16:creationId xmlns:a16="http://schemas.microsoft.com/office/drawing/2014/main" id="{FC9A876D-36D9-D4AE-E274-F146047ACBEF}"/>
              </a:ext>
            </a:extLst>
          </p:cNvPr>
          <p:cNvPicPr>
            <a:picLocks noChangeAspect="1"/>
          </p:cNvPicPr>
          <p:nvPr/>
        </p:nvPicPr>
        <p:blipFill rotWithShape="1">
          <a:blip r:embed="rId2"/>
          <a:srcRect b="27897"/>
          <a:stretch/>
        </p:blipFill>
        <p:spPr>
          <a:xfrm>
            <a:off x="2090189" y="2546150"/>
            <a:ext cx="7772400" cy="2566178"/>
          </a:xfrm>
          <a:prstGeom prst="rect">
            <a:avLst/>
          </a:prstGeom>
        </p:spPr>
      </p:pic>
      <p:sp>
        <p:nvSpPr>
          <p:cNvPr id="8" name="Rectangle 7">
            <a:extLst>
              <a:ext uri="{FF2B5EF4-FFF2-40B4-BE49-F238E27FC236}">
                <a16:creationId xmlns:a16="http://schemas.microsoft.com/office/drawing/2014/main" id="{47E2CE65-29B4-342A-6DC8-42B4B839716A}"/>
              </a:ext>
            </a:extLst>
          </p:cNvPr>
          <p:cNvSpPr/>
          <p:nvPr/>
        </p:nvSpPr>
        <p:spPr>
          <a:xfrm>
            <a:off x="4114800" y="4729942"/>
            <a:ext cx="1047404" cy="224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06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BA093AAE-7661-6A0B-AF0B-B6148F06BE10}"/>
              </a:ext>
            </a:extLst>
          </p:cNvPr>
          <p:cNvPicPr>
            <a:picLocks noChangeAspect="1"/>
          </p:cNvPicPr>
          <p:nvPr/>
        </p:nvPicPr>
        <p:blipFill>
          <a:blip r:embed="rId2"/>
          <a:stretch>
            <a:fillRect/>
          </a:stretch>
        </p:blipFill>
        <p:spPr>
          <a:xfrm>
            <a:off x="1928552" y="2677968"/>
            <a:ext cx="7772400" cy="2884098"/>
          </a:xfrm>
          <a:prstGeom prst="rect">
            <a:avLst/>
          </a:prstGeom>
        </p:spPr>
      </p:pic>
    </p:spTree>
    <p:extLst>
      <p:ext uri="{BB962C8B-B14F-4D97-AF65-F5344CB8AC3E}">
        <p14:creationId xmlns:p14="http://schemas.microsoft.com/office/powerpoint/2010/main" val="358120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and agenda</a:t>
            </a:r>
          </a:p>
        </p:txBody>
      </p:sp>
      <p:sp>
        <p:nvSpPr>
          <p:cNvPr id="4" name="TextBox 3">
            <a:extLst>
              <a:ext uri="{FF2B5EF4-FFF2-40B4-BE49-F238E27FC236}">
                <a16:creationId xmlns:a16="http://schemas.microsoft.com/office/drawing/2014/main" id="{F2420E62-E419-9E40-171C-41AC62CBFA87}"/>
              </a:ext>
            </a:extLst>
          </p:cNvPr>
          <p:cNvSpPr txBox="1"/>
          <p:nvPr/>
        </p:nvSpPr>
        <p:spPr>
          <a:xfrm>
            <a:off x="1" y="1413556"/>
            <a:ext cx="12191999" cy="6001643"/>
          </a:xfrm>
          <a:prstGeom prst="rect">
            <a:avLst/>
          </a:prstGeom>
          <a:noFill/>
        </p:spPr>
        <p:txBody>
          <a:bodyPr wrap="square">
            <a:spAutoFit/>
          </a:bodyPr>
          <a:lstStyle/>
          <a:p>
            <a:endParaRPr lang="en-US" sz="2400" u="sng"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Day 1: 10 October</a:t>
            </a:r>
          </a:p>
          <a:p>
            <a:pPr marL="342900" indent="-342900">
              <a:buAutoNum type="arabicPeriod"/>
            </a:pPr>
            <a:r>
              <a:rPr lang="en-US" sz="2400" dirty="0">
                <a:latin typeface="Arial" panose="020B0604020202020204" pitchFamily="34" charset="0"/>
                <a:cs typeface="Arial" panose="020B0604020202020204" pitchFamily="34" charset="0"/>
              </a:rPr>
              <a:t>Linux overview</a:t>
            </a:r>
          </a:p>
          <a:p>
            <a:pPr marL="342900" indent="-342900">
              <a:buAutoNum type="arabicPeriod"/>
            </a:pPr>
            <a:r>
              <a:rPr lang="en-US" sz="2400" dirty="0">
                <a:latin typeface="Arial" panose="020B0604020202020204" pitchFamily="34" charset="0"/>
                <a:cs typeface="Arial" panose="020B0604020202020204" pitchFamily="34" charset="0"/>
              </a:rPr>
              <a:t>Setup accounts for CREATE HPC</a:t>
            </a:r>
          </a:p>
          <a:p>
            <a:pPr marL="342900" indent="-342900">
              <a:buFontTx/>
              <a:buAutoNum type="arabicPeriod"/>
            </a:pPr>
            <a:r>
              <a:rPr lang="en-US" sz="2400" dirty="0">
                <a:latin typeface="Arial" panose="020B0604020202020204" pitchFamily="34" charset="0"/>
                <a:cs typeface="Arial" panose="020B0604020202020204" pitchFamily="34" charset="0"/>
              </a:rPr>
              <a:t>Create accounts for </a:t>
            </a:r>
            <a:r>
              <a:rPr lang="en-US" sz="2400" dirty="0" err="1">
                <a:latin typeface="Arial" panose="020B0604020202020204" pitchFamily="34" charset="0"/>
                <a:cs typeface="Arial" panose="020B0604020202020204" pitchFamily="34" charset="0"/>
              </a:rPr>
              <a:t>Cocalc</a:t>
            </a:r>
            <a:r>
              <a:rPr lang="en-US" sz="2400" dirty="0">
                <a:latin typeface="Arial" panose="020B0604020202020204" pitchFamily="34" charset="0"/>
                <a:cs typeface="Arial" panose="020B0604020202020204" pitchFamily="34" charset="0"/>
              </a:rPr>
              <a:t> to exercise terminal commands and scripting</a:t>
            </a:r>
          </a:p>
          <a:p>
            <a:pPr marL="342900" indent="-342900">
              <a:buAutoNum type="arabicPeriod"/>
            </a:pPr>
            <a:endParaRPr lang="en-US" sz="2400"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Day 2: 11 October</a:t>
            </a:r>
          </a:p>
          <a:p>
            <a:pPr marL="342900" indent="-342900">
              <a:buAutoNum type="arabicPeriod"/>
            </a:pPr>
            <a:r>
              <a:rPr lang="en-US" sz="2400" dirty="0">
                <a:latin typeface="Arial" panose="020B0604020202020204" pitchFamily="34" charset="0"/>
                <a:cs typeface="Arial" panose="020B0604020202020204" pitchFamily="34" charset="0"/>
              </a:rPr>
              <a:t>Log in to CREATE, log out of CREATE</a:t>
            </a:r>
          </a:p>
          <a:p>
            <a:pPr marL="342900" indent="-342900">
              <a:buAutoNum type="arabicPeriod"/>
            </a:pPr>
            <a:r>
              <a:rPr lang="en-US" sz="2400" dirty="0">
                <a:latin typeface="Arial" panose="020B0604020202020204" pitchFamily="34" charset="0"/>
                <a:cs typeface="Arial" panose="020B0604020202020204" pitchFamily="34" charset="0"/>
              </a:rPr>
              <a:t>Basic introduction to Linux</a:t>
            </a:r>
          </a:p>
          <a:p>
            <a:pPr marL="342900" indent="-342900">
              <a:buAutoNum type="arabicPeriod"/>
            </a:pPr>
            <a:r>
              <a:rPr lang="en-US" sz="2400" dirty="0">
                <a:latin typeface="Arial" panose="020B0604020202020204" pitchFamily="34" charset="0"/>
                <a:cs typeface="Arial" panose="020B0604020202020204" pitchFamily="34" charset="0"/>
              </a:rPr>
              <a:t>Navigating paths and locations on Linux</a:t>
            </a:r>
          </a:p>
          <a:p>
            <a:pPr marL="342900" indent="-342900">
              <a:buAutoNum type="arabicPeriod"/>
            </a:pPr>
            <a:r>
              <a:rPr lang="en-US" sz="2400" dirty="0">
                <a:latin typeface="Arial" panose="020B0604020202020204" pitchFamily="34" charset="0"/>
                <a:cs typeface="Arial" panose="020B0604020202020204" pitchFamily="34" charset="0"/>
              </a:rPr>
              <a:t>Checking files and directories</a:t>
            </a:r>
          </a:p>
          <a:p>
            <a:pPr marL="342900" indent="-342900">
              <a:buAutoNum type="arabicPeriod"/>
            </a:pPr>
            <a:r>
              <a:rPr lang="en-US" sz="2400" dirty="0">
                <a:latin typeface="Arial" panose="020B0604020202020204" pitchFamily="34" charset="0"/>
                <a:cs typeface="Arial" panose="020B0604020202020204" pitchFamily="34" charset="0"/>
              </a:rPr>
              <a:t>Making, moving and deleting files and directories</a:t>
            </a:r>
          </a:p>
          <a:p>
            <a:pPr marL="342900" indent="-342900">
              <a:buAutoNum type="arabicPeriod"/>
            </a:pPr>
            <a:r>
              <a:rPr lang="en-US" sz="2400" dirty="0">
                <a:latin typeface="Arial" panose="020B0604020202020204" pitchFamily="34" charset="0"/>
                <a:cs typeface="Arial" panose="020B0604020202020204" pitchFamily="34" charset="0"/>
              </a:rPr>
              <a:t>Editing, viewing and saving files</a:t>
            </a:r>
          </a:p>
          <a:p>
            <a:pPr marL="342900" indent="-342900">
              <a:buAutoNum type="arabicPeriod"/>
            </a:pPr>
            <a:endParaRPr lang="en-US" sz="2400" dirty="0">
              <a:latin typeface="Arial" panose="020B0604020202020204" pitchFamily="34" charset="0"/>
              <a:cs typeface="Arial" panose="020B0604020202020204" pitchFamily="34" charset="0"/>
            </a:endParaRPr>
          </a:p>
          <a:p>
            <a:pPr marL="342900" indent="-342900">
              <a:buAutoNum type="arabicPeriod"/>
            </a:pPr>
            <a:endParaRPr lang="en-US" sz="2400" u="sng"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aphicFrame>
        <p:nvGraphicFramePr>
          <p:cNvPr id="6" name="Table 4">
            <a:extLst>
              <a:ext uri="{FF2B5EF4-FFF2-40B4-BE49-F238E27FC236}">
                <a16:creationId xmlns:a16="http://schemas.microsoft.com/office/drawing/2014/main" id="{9866F2B5-14C2-002B-638C-ECE547CE53B0}"/>
              </a:ext>
            </a:extLst>
          </p:cNvPr>
          <p:cNvGraphicFramePr>
            <a:graphicFrameLocks noGrp="1"/>
          </p:cNvGraphicFramePr>
          <p:nvPr>
            <p:extLst>
              <p:ext uri="{D42A27DB-BD31-4B8C-83A1-F6EECF244321}">
                <p14:modId xmlns:p14="http://schemas.microsoft.com/office/powerpoint/2010/main" val="8849895"/>
              </p:ext>
            </p:extLst>
          </p:nvPr>
        </p:nvGraphicFramePr>
        <p:xfrm>
          <a:off x="1512916" y="655055"/>
          <a:ext cx="9166168" cy="688662"/>
        </p:xfrm>
        <a:graphic>
          <a:graphicData uri="http://schemas.openxmlformats.org/drawingml/2006/table">
            <a:tbl>
              <a:tblPr firstRow="1" bandRow="1">
                <a:tableStyleId>{00A15C55-8517-42AA-B614-E9B94910E393}</a:tableStyleId>
              </a:tblPr>
              <a:tblGrid>
                <a:gridCol w="3441469">
                  <a:extLst>
                    <a:ext uri="{9D8B030D-6E8A-4147-A177-3AD203B41FA5}">
                      <a16:colId xmlns:a16="http://schemas.microsoft.com/office/drawing/2014/main" val="3997291311"/>
                    </a:ext>
                  </a:extLst>
                </a:gridCol>
                <a:gridCol w="1330037">
                  <a:extLst>
                    <a:ext uri="{9D8B030D-6E8A-4147-A177-3AD203B41FA5}">
                      <a16:colId xmlns:a16="http://schemas.microsoft.com/office/drawing/2014/main" val="2244741425"/>
                    </a:ext>
                  </a:extLst>
                </a:gridCol>
                <a:gridCol w="1101172">
                  <a:extLst>
                    <a:ext uri="{9D8B030D-6E8A-4147-A177-3AD203B41FA5}">
                      <a16:colId xmlns:a16="http://schemas.microsoft.com/office/drawing/2014/main" val="972574253"/>
                    </a:ext>
                  </a:extLst>
                </a:gridCol>
                <a:gridCol w="1838586">
                  <a:extLst>
                    <a:ext uri="{9D8B030D-6E8A-4147-A177-3AD203B41FA5}">
                      <a16:colId xmlns:a16="http://schemas.microsoft.com/office/drawing/2014/main" val="3292538345"/>
                    </a:ext>
                  </a:extLst>
                </a:gridCol>
                <a:gridCol w="814823">
                  <a:extLst>
                    <a:ext uri="{9D8B030D-6E8A-4147-A177-3AD203B41FA5}">
                      <a16:colId xmlns:a16="http://schemas.microsoft.com/office/drawing/2014/main" val="1654677015"/>
                    </a:ext>
                  </a:extLst>
                </a:gridCol>
                <a:gridCol w="640081">
                  <a:extLst>
                    <a:ext uri="{9D8B030D-6E8A-4147-A177-3AD203B41FA5}">
                      <a16:colId xmlns:a16="http://schemas.microsoft.com/office/drawing/2014/main" val="1911759832"/>
                    </a:ext>
                  </a:extLst>
                </a:gridCol>
              </a:tblGrid>
              <a:tr h="229554">
                <a:tc>
                  <a:txBody>
                    <a:bodyPr/>
                    <a:lstStyle/>
                    <a:p>
                      <a:pPr algn="l" fontAlgn="t"/>
                      <a:r>
                        <a:rPr lang="en-GB" sz="1100" b="1" i="0" u="none" strike="noStrike" dirty="0">
                          <a:solidFill>
                            <a:schemeClr val="tx1"/>
                          </a:solidFill>
                          <a:effectLst/>
                          <a:latin typeface="Arial" panose="020B0604020202020204" pitchFamily="34" charset="0"/>
                          <a:cs typeface="Arial" panose="020B0604020202020204" pitchFamily="34" charset="0"/>
                        </a:rPr>
                        <a:t>Description</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Activity Type</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Date</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Day</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Start</a:t>
                      </a:r>
                    </a:p>
                  </a:txBody>
                  <a:tcPr marL="9525" marR="9525" marT="9525" marB="0"/>
                </a:tc>
                <a:tc>
                  <a:txBody>
                    <a:bodyPr/>
                    <a:lstStyle/>
                    <a:p>
                      <a:pPr algn="l" fontAlgn="t"/>
                      <a:r>
                        <a:rPr lang="en-GB" sz="1100" b="1" i="0" u="none" strike="noStrike" dirty="0">
                          <a:solidFill>
                            <a:schemeClr val="tx1"/>
                          </a:solidFill>
                          <a:effectLst/>
                          <a:latin typeface="Arial" panose="020B0604020202020204" pitchFamily="34" charset="0"/>
                          <a:cs typeface="Arial" panose="020B0604020202020204" pitchFamily="34" charset="0"/>
                        </a:rPr>
                        <a:t>Finish</a:t>
                      </a:r>
                    </a:p>
                  </a:txBody>
                  <a:tcPr marL="9525" marR="9525" marT="9525" marB="0"/>
                </a:tc>
                <a:extLst>
                  <a:ext uri="{0D108BD9-81ED-4DB2-BD59-A6C34878D82A}">
                    <a16:rowId xmlns:a16="http://schemas.microsoft.com/office/drawing/2014/main" val="727118263"/>
                  </a:ext>
                </a:extLst>
              </a:tr>
              <a:tr h="229554">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Introduction to programming with Linux</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Workshop</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10-Oct-23</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Tuesday</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12:00</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14:00</a:t>
                      </a:r>
                    </a:p>
                  </a:txBody>
                  <a:tcPr marL="9525" marR="9525" marT="9525" marB="0">
                    <a:solidFill>
                      <a:schemeClr val="accent2">
                        <a:lumMod val="40000"/>
                        <a:lumOff val="60000"/>
                      </a:schemeClr>
                    </a:solidFill>
                  </a:tcPr>
                </a:tc>
                <a:extLst>
                  <a:ext uri="{0D108BD9-81ED-4DB2-BD59-A6C34878D82A}">
                    <a16:rowId xmlns:a16="http://schemas.microsoft.com/office/drawing/2014/main" val="1553650776"/>
                  </a:ext>
                </a:extLst>
              </a:tr>
              <a:tr h="229554">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Introduction to programming with Linux</a:t>
                      </a:r>
                    </a:p>
                  </a:txBody>
                  <a:tcPr marL="9525" marR="9525" marT="9525" marB="0">
                    <a:solidFill>
                      <a:schemeClr val="accent2">
                        <a:lumMod val="40000"/>
                        <a:lumOff val="60000"/>
                      </a:schemeClr>
                    </a:solidFill>
                  </a:tcPr>
                </a:tc>
                <a:tc>
                  <a:txBody>
                    <a:bodyPr/>
                    <a:lstStyle/>
                    <a:p>
                      <a:pPr algn="l" fontAlgn="t"/>
                      <a:r>
                        <a:rPr lang="en-GB" sz="1100" b="0" i="0" u="none" strike="noStrike">
                          <a:solidFill>
                            <a:schemeClr val="tx1"/>
                          </a:solidFill>
                          <a:effectLst/>
                          <a:latin typeface="Arial" panose="020B0604020202020204" pitchFamily="34" charset="0"/>
                          <a:cs typeface="Arial" panose="020B0604020202020204" pitchFamily="34" charset="0"/>
                        </a:rPr>
                        <a:t>Workshop</a:t>
                      </a:r>
                    </a:p>
                  </a:txBody>
                  <a:tcPr marL="9525" marR="9525" marT="9525" marB="0">
                    <a:solidFill>
                      <a:schemeClr val="accent2">
                        <a:lumMod val="40000"/>
                        <a:lumOff val="60000"/>
                      </a:schemeClr>
                    </a:solidFill>
                  </a:tcPr>
                </a:tc>
                <a:tc>
                  <a:txBody>
                    <a:bodyPr/>
                    <a:lstStyle/>
                    <a:p>
                      <a:pPr algn="l" fontAlgn="t"/>
                      <a:r>
                        <a:rPr lang="en-GB" sz="1100" b="0" i="0" u="none" strike="noStrike">
                          <a:solidFill>
                            <a:schemeClr val="tx1"/>
                          </a:solidFill>
                          <a:effectLst/>
                          <a:latin typeface="Arial" panose="020B0604020202020204" pitchFamily="34" charset="0"/>
                          <a:cs typeface="Arial" panose="020B0604020202020204" pitchFamily="34" charset="0"/>
                        </a:rPr>
                        <a:t>11-Oct-23</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Wednesday</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12:00</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17:00</a:t>
                      </a:r>
                    </a:p>
                  </a:txBody>
                  <a:tcPr marL="9525" marR="9525" marT="9525" marB="0">
                    <a:solidFill>
                      <a:schemeClr val="accent2">
                        <a:lumMod val="40000"/>
                        <a:lumOff val="60000"/>
                      </a:schemeClr>
                    </a:solidFill>
                  </a:tcPr>
                </a:tc>
                <a:extLst>
                  <a:ext uri="{0D108BD9-81ED-4DB2-BD59-A6C34878D82A}">
                    <a16:rowId xmlns:a16="http://schemas.microsoft.com/office/drawing/2014/main" val="1343729016"/>
                  </a:ext>
                </a:extLst>
              </a:tr>
            </a:tbl>
          </a:graphicData>
        </a:graphic>
      </p:graphicFrame>
    </p:spTree>
    <p:extLst>
      <p:ext uri="{BB962C8B-B14F-4D97-AF65-F5344CB8AC3E}">
        <p14:creationId xmlns:p14="http://schemas.microsoft.com/office/powerpoint/2010/main" val="913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8EC96AE-3CC6-9AEB-FAC8-5A473EF606A3}"/>
              </a:ext>
            </a:extLst>
          </p:cNvPr>
          <p:cNvSpPr txBox="1"/>
          <p:nvPr/>
        </p:nvSpPr>
        <p:spPr>
          <a:xfrm>
            <a:off x="4399510" y="2263432"/>
            <a:ext cx="3447705" cy="369332"/>
          </a:xfrm>
          <a:prstGeom prst="rect">
            <a:avLst/>
          </a:prstGeom>
          <a:noFill/>
        </p:spPr>
        <p:txBody>
          <a:bodyPr wrap="square">
            <a:spAutoFit/>
          </a:bodyPr>
          <a:lstStyle/>
          <a:p>
            <a:r>
              <a:rPr lang="en-GB" b="0" i="0" dirty="0">
                <a:solidFill>
                  <a:srgbClr val="36464E"/>
                </a:solidFill>
                <a:effectLst/>
                <a:latin typeface="Roboto Mono" panose="020F0502020204030204" pitchFamily="34" charset="0"/>
              </a:rPr>
              <a:t>cat ~/.</a:t>
            </a:r>
            <a:r>
              <a:rPr lang="en-GB" b="0" i="0" dirty="0" err="1">
                <a:solidFill>
                  <a:srgbClr val="36464E"/>
                </a:solidFill>
                <a:effectLst/>
                <a:latin typeface="Roboto Mono" panose="020F0502020204030204" pitchFamily="34" charset="0"/>
              </a:rPr>
              <a:t>ssh</a:t>
            </a:r>
            <a:r>
              <a:rPr lang="en-GB" b="0" i="0" dirty="0">
                <a:solidFill>
                  <a:srgbClr val="36464E"/>
                </a:solidFill>
                <a:effectLst/>
                <a:latin typeface="Roboto Mono" panose="020F0502020204030204" pitchFamily="34" charset="0"/>
              </a:rPr>
              <a:t>/</a:t>
            </a:r>
            <a:r>
              <a:rPr lang="en-GB" b="0" i="0" dirty="0" err="1">
                <a:solidFill>
                  <a:srgbClr val="36464E"/>
                </a:solidFill>
                <a:effectLst/>
                <a:latin typeface="Roboto Mono" panose="020F0502020204030204" pitchFamily="34" charset="0"/>
              </a:rPr>
              <a:t>id_rsa.pub</a:t>
            </a:r>
            <a:endParaRPr lang="en-US" dirty="0"/>
          </a:p>
        </p:txBody>
      </p:sp>
      <p:pic>
        <p:nvPicPr>
          <p:cNvPr id="10" name="Picture 9">
            <a:extLst>
              <a:ext uri="{FF2B5EF4-FFF2-40B4-BE49-F238E27FC236}">
                <a16:creationId xmlns:a16="http://schemas.microsoft.com/office/drawing/2014/main" id="{F8AF1E78-62E3-FA92-DA7B-5FCFD0E0AFF5}"/>
              </a:ext>
            </a:extLst>
          </p:cNvPr>
          <p:cNvPicPr>
            <a:picLocks noChangeAspect="1"/>
          </p:cNvPicPr>
          <p:nvPr/>
        </p:nvPicPr>
        <p:blipFill>
          <a:blip r:embed="rId2"/>
          <a:stretch>
            <a:fillRect/>
          </a:stretch>
        </p:blipFill>
        <p:spPr>
          <a:xfrm>
            <a:off x="847108" y="2802876"/>
            <a:ext cx="10782397" cy="1179324"/>
          </a:xfrm>
          <a:prstGeom prst="rect">
            <a:avLst/>
          </a:prstGeom>
        </p:spPr>
      </p:pic>
      <p:sp>
        <p:nvSpPr>
          <p:cNvPr id="11" name="TextBox 10">
            <a:extLst>
              <a:ext uri="{FF2B5EF4-FFF2-40B4-BE49-F238E27FC236}">
                <a16:creationId xmlns:a16="http://schemas.microsoft.com/office/drawing/2014/main" id="{A6E4DDF6-1928-3C35-77D2-EC71D9C2E726}"/>
              </a:ext>
            </a:extLst>
          </p:cNvPr>
          <p:cNvSpPr txBox="1"/>
          <p:nvPr/>
        </p:nvSpPr>
        <p:spPr>
          <a:xfrm>
            <a:off x="3582785" y="4218175"/>
            <a:ext cx="6591993" cy="369332"/>
          </a:xfrm>
          <a:prstGeom prst="rect">
            <a:avLst/>
          </a:prstGeom>
          <a:noFill/>
        </p:spPr>
        <p:txBody>
          <a:bodyPr wrap="square">
            <a:spAutoFit/>
          </a:bodyPr>
          <a:lstStyle/>
          <a:p>
            <a:r>
              <a:rPr lang="en-GB" b="0" i="0" dirty="0">
                <a:solidFill>
                  <a:srgbClr val="36464E"/>
                </a:solidFill>
                <a:effectLst/>
                <a:latin typeface="Roboto Mono" panose="020F0502020204030204" pitchFamily="34" charset="0"/>
              </a:rPr>
              <a:t>Copy the highlighte</a:t>
            </a:r>
            <a:r>
              <a:rPr lang="en-GB" dirty="0">
                <a:solidFill>
                  <a:srgbClr val="36464E"/>
                </a:solidFill>
                <a:latin typeface="Roboto Mono" panose="020F0502020204030204" pitchFamily="34" charset="0"/>
              </a:rPr>
              <a:t>d part to a text file</a:t>
            </a:r>
            <a:endParaRPr lang="en-US" dirty="0"/>
          </a:p>
        </p:txBody>
      </p:sp>
      <p:pic>
        <p:nvPicPr>
          <p:cNvPr id="15" name="Picture 14">
            <a:extLst>
              <a:ext uri="{FF2B5EF4-FFF2-40B4-BE49-F238E27FC236}">
                <a16:creationId xmlns:a16="http://schemas.microsoft.com/office/drawing/2014/main" id="{4BB2209F-F5C3-3095-8853-3118226B614F}"/>
              </a:ext>
            </a:extLst>
          </p:cNvPr>
          <p:cNvPicPr>
            <a:picLocks noChangeAspect="1"/>
          </p:cNvPicPr>
          <p:nvPr/>
        </p:nvPicPr>
        <p:blipFill>
          <a:blip r:embed="rId3"/>
          <a:stretch>
            <a:fillRect/>
          </a:stretch>
        </p:blipFill>
        <p:spPr>
          <a:xfrm>
            <a:off x="861822" y="4823482"/>
            <a:ext cx="10786386" cy="1044026"/>
          </a:xfrm>
          <a:prstGeom prst="rect">
            <a:avLst/>
          </a:prstGeom>
        </p:spPr>
      </p:pic>
    </p:spTree>
    <p:extLst>
      <p:ext uri="{BB962C8B-B14F-4D97-AF65-F5344CB8AC3E}">
        <p14:creationId xmlns:p14="http://schemas.microsoft.com/office/powerpoint/2010/main" val="25085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Windows users</a:t>
            </a:r>
            <a:endParaRPr lang="en-US" sz="3200" i="1" u="sng" dirty="0">
              <a:latin typeface="Arial" panose="020B0604020202020204" pitchFamily="34" charset="0"/>
              <a:cs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8078D09F-4C42-B0D6-C717-68A3D0842F3B}"/>
              </a:ext>
            </a:extLst>
          </p:cNvPr>
          <p:cNvPicPr>
            <a:picLocks noChangeAspect="1"/>
          </p:cNvPicPr>
          <p:nvPr/>
        </p:nvPicPr>
        <p:blipFill>
          <a:blip r:embed="rId2"/>
          <a:stretch>
            <a:fillRect/>
          </a:stretch>
        </p:blipFill>
        <p:spPr>
          <a:xfrm>
            <a:off x="3111728" y="2240709"/>
            <a:ext cx="5968539" cy="4415938"/>
          </a:xfrm>
          <a:prstGeom prst="rect">
            <a:avLst/>
          </a:prstGeom>
        </p:spPr>
      </p:pic>
    </p:spTree>
    <p:extLst>
      <p:ext uri="{BB962C8B-B14F-4D97-AF65-F5344CB8AC3E}">
        <p14:creationId xmlns:p14="http://schemas.microsoft.com/office/powerpoint/2010/main" val="406787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Windows users</a:t>
            </a:r>
            <a:endParaRPr lang="en-US" sz="3200" i="1" u="sng"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5557E606-A3B2-4178-B451-CDA293DDBCD0}"/>
              </a:ext>
            </a:extLst>
          </p:cNvPr>
          <p:cNvPicPr>
            <a:picLocks noChangeAspect="1"/>
          </p:cNvPicPr>
          <p:nvPr/>
        </p:nvPicPr>
        <p:blipFill>
          <a:blip r:embed="rId2"/>
          <a:stretch>
            <a:fillRect/>
          </a:stretch>
        </p:blipFill>
        <p:spPr>
          <a:xfrm>
            <a:off x="2209798" y="2648759"/>
            <a:ext cx="7772400" cy="3031718"/>
          </a:xfrm>
          <a:prstGeom prst="rect">
            <a:avLst/>
          </a:prstGeom>
        </p:spPr>
      </p:pic>
    </p:spTree>
    <p:extLst>
      <p:ext uri="{BB962C8B-B14F-4D97-AF65-F5344CB8AC3E}">
        <p14:creationId xmlns:p14="http://schemas.microsoft.com/office/powerpoint/2010/main" val="130784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All users</a:t>
            </a:r>
            <a:endParaRPr lang="en-US" sz="3200" i="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09FEEBD-53F2-F06A-6BD5-97409B4174BB}"/>
              </a:ext>
            </a:extLst>
          </p:cNvPr>
          <p:cNvSpPr txBox="1"/>
          <p:nvPr/>
        </p:nvSpPr>
        <p:spPr>
          <a:xfrm>
            <a:off x="3192088" y="2414230"/>
            <a:ext cx="5486400" cy="923330"/>
          </a:xfrm>
          <a:prstGeom prst="rect">
            <a:avLst/>
          </a:prstGeom>
          <a:noFill/>
        </p:spPr>
        <p:txBody>
          <a:bodyPr wrap="square">
            <a:spAutoFit/>
          </a:bodyPr>
          <a:lstStyle/>
          <a:p>
            <a:pPr algn="ctr"/>
            <a:r>
              <a:rPr lang="en-US" dirty="0"/>
              <a:t>Go to:</a:t>
            </a:r>
          </a:p>
          <a:p>
            <a:pPr algn="ctr"/>
            <a:endParaRPr lang="en-US" dirty="0"/>
          </a:p>
          <a:p>
            <a:pPr algn="ctr"/>
            <a:r>
              <a:rPr lang="en-US" dirty="0"/>
              <a:t>https://</a:t>
            </a:r>
            <a:r>
              <a:rPr lang="en-US" dirty="0" err="1"/>
              <a:t>portal.er.kcl.ac.uk</a:t>
            </a:r>
            <a:r>
              <a:rPr lang="en-US" dirty="0"/>
              <a:t>/access/</a:t>
            </a:r>
            <a:r>
              <a:rPr lang="en-US" dirty="0" err="1"/>
              <a:t>ssh</a:t>
            </a:r>
            <a:endParaRPr lang="en-US" dirty="0"/>
          </a:p>
        </p:txBody>
      </p:sp>
    </p:spTree>
    <p:extLst>
      <p:ext uri="{BB962C8B-B14F-4D97-AF65-F5344CB8AC3E}">
        <p14:creationId xmlns:p14="http://schemas.microsoft.com/office/powerpoint/2010/main" val="1027568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252988"/>
            <a:ext cx="12192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End of day 1</a:t>
            </a:r>
          </a:p>
        </p:txBody>
      </p:sp>
    </p:spTree>
    <p:extLst>
      <p:ext uri="{BB962C8B-B14F-4D97-AF65-F5344CB8AC3E}">
        <p14:creationId xmlns:p14="http://schemas.microsoft.com/office/powerpoint/2010/main" val="1783999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DB7D1-F179-F40F-2020-3B55AD0D72BF}"/>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of yesterday</a:t>
            </a:r>
          </a:p>
        </p:txBody>
      </p:sp>
      <p:sp>
        <p:nvSpPr>
          <p:cNvPr id="4" name="TextBox 3">
            <a:extLst>
              <a:ext uri="{FF2B5EF4-FFF2-40B4-BE49-F238E27FC236}">
                <a16:creationId xmlns:a16="http://schemas.microsoft.com/office/drawing/2014/main" id="{312ABC93-0834-92A1-2A54-A2079BA2F8AC}"/>
              </a:ext>
            </a:extLst>
          </p:cNvPr>
          <p:cNvSpPr txBox="1"/>
          <p:nvPr/>
        </p:nvSpPr>
        <p:spPr>
          <a:xfrm>
            <a:off x="0" y="1609200"/>
            <a:ext cx="12192000"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Linux is a Unix-like operating system that allows easy communication with the kernel through Shell through the command line interface (CLI)</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Several bioinformatics and systems biology tools are developed for the command line and the OS of most HPC systems are Linux</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Set up your public keys (unique ID to your machine) so that you can access CREATE</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Those that were not here – I will do this for you today individually</a:t>
            </a:r>
          </a:p>
          <a:p>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6921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commands – general overview</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585216"/>
            <a:ext cx="12191999" cy="369332"/>
          </a:xfrm>
          <a:prstGeom prst="rect">
            <a:avLst/>
          </a:prstGeom>
          <a:noFill/>
        </p:spPr>
        <p:txBody>
          <a:bodyPr wrap="square">
            <a:spAutoFit/>
          </a:bodyPr>
          <a:lstStyle/>
          <a:p>
            <a:pPr algn="ctr"/>
            <a:r>
              <a:rPr lang="en-US" dirty="0"/>
              <a:t>”Small programs that do one thing well”</a:t>
            </a:r>
          </a:p>
        </p:txBody>
      </p:sp>
      <p:pic>
        <p:nvPicPr>
          <p:cNvPr id="1028" name="Picture 4" descr="Unix/Linux Command Cheat Sheet | FOSSwire">
            <a:extLst>
              <a:ext uri="{FF2B5EF4-FFF2-40B4-BE49-F238E27FC236}">
                <a16:creationId xmlns:a16="http://schemas.microsoft.com/office/drawing/2014/main" id="{D6EBED58-348E-650C-9D9E-E44AD56B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92" y="1132584"/>
            <a:ext cx="4261081" cy="551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80BA4B-FA2F-2FC0-823E-BE038A2B3BBA}"/>
              </a:ext>
            </a:extLst>
          </p:cNvPr>
          <p:cNvSpPr txBox="1"/>
          <p:nvPr/>
        </p:nvSpPr>
        <p:spPr>
          <a:xfrm>
            <a:off x="4887882" y="1539323"/>
            <a:ext cx="6198524" cy="369332"/>
          </a:xfrm>
          <a:prstGeom prst="rect">
            <a:avLst/>
          </a:prstGeom>
          <a:noFill/>
        </p:spPr>
        <p:txBody>
          <a:bodyPr wrap="square">
            <a:spAutoFit/>
          </a:bodyPr>
          <a:lstStyle/>
          <a:p>
            <a:pPr algn="ctr"/>
            <a:r>
              <a:rPr lang="en-US" dirty="0">
                <a:latin typeface="Courier New" panose="02070309020205020404" pitchFamily="49" charset="0"/>
                <a:cs typeface="Courier New" panose="02070309020205020404" pitchFamily="49" charset="0"/>
              </a:rPr>
              <a:t>command [OPTION][arg1…</a:t>
            </a:r>
            <a:r>
              <a:rPr lang="en-US" dirty="0" err="1">
                <a:latin typeface="Courier New" panose="02070309020205020404" pitchFamily="49" charset="0"/>
                <a:cs typeface="Courier New" panose="02070309020205020404" pitchFamily="49" charset="0"/>
              </a:rPr>
              <a:t>argn</a:t>
            </a:r>
            <a:r>
              <a:rPr lang="en-US"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6FDD85AA-9A12-FD66-E32D-E6836952F9EA}"/>
              </a:ext>
            </a:extLst>
          </p:cNvPr>
          <p:cNvSpPr txBox="1"/>
          <p:nvPr/>
        </p:nvSpPr>
        <p:spPr>
          <a:xfrm>
            <a:off x="4887882" y="2308764"/>
            <a:ext cx="6198524" cy="1754326"/>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To see options and syntax for the command</a:t>
            </a:r>
          </a:p>
          <a:p>
            <a:pPr algn="ctr"/>
            <a:r>
              <a:rPr lang="en-US" dirty="0">
                <a:latin typeface="Courier New" panose="02070309020205020404" pitchFamily="49" charset="0"/>
                <a:cs typeface="Courier New" panose="02070309020205020404" pitchFamily="49" charset="0"/>
              </a:rPr>
              <a:t>command –h</a:t>
            </a:r>
          </a:p>
          <a:p>
            <a:pPr algn="ctr"/>
            <a:endParaRPr lang="en-US" dirty="0">
              <a:latin typeface="Courier New" panose="02070309020205020404" pitchFamily="49" charset="0"/>
              <a:cs typeface="Courier New" panose="02070309020205020404" pitchFamily="49" charset="0"/>
            </a:endParaRPr>
          </a:p>
          <a:p>
            <a:pPr algn="ctr"/>
            <a:r>
              <a:rPr lang="en-US" b="1" u="sng" dirty="0">
                <a:latin typeface="Arial" panose="020B0604020202020204" pitchFamily="34" charset="0"/>
                <a:cs typeface="Arial" panose="020B0604020202020204" pitchFamily="34" charset="0"/>
              </a:rPr>
              <a:t>OR</a:t>
            </a:r>
          </a:p>
          <a:p>
            <a:pPr algn="ctr"/>
            <a:endParaRPr lang="en-US" b="1" u="sng" dirty="0">
              <a:latin typeface="Arial" panose="020B0604020202020204" pitchFamily="34" charset="0"/>
              <a:cs typeface="Arial" panose="020B0604020202020204" pitchFamily="34" charset="0"/>
            </a:endParaRPr>
          </a:p>
          <a:p>
            <a:pPr algn="ctr"/>
            <a:r>
              <a:rPr lang="en-US" dirty="0">
                <a:latin typeface="Courier New" panose="02070309020205020404" pitchFamily="49" charset="0"/>
                <a:cs typeface="Courier New" panose="02070309020205020404" pitchFamily="49" charset="0"/>
              </a:rPr>
              <a:t>command --help</a:t>
            </a:r>
          </a:p>
        </p:txBody>
      </p:sp>
    </p:spTree>
    <p:extLst>
      <p:ext uri="{BB962C8B-B14F-4D97-AF65-F5344CB8AC3E}">
        <p14:creationId xmlns:p14="http://schemas.microsoft.com/office/powerpoint/2010/main" val="354901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Tree>
    <p:extLst>
      <p:ext uri="{BB962C8B-B14F-4D97-AF65-F5344CB8AC3E}">
        <p14:creationId xmlns:p14="http://schemas.microsoft.com/office/powerpoint/2010/main" val="327915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
        <p:nvSpPr>
          <p:cNvPr id="3" name="TextBox 2">
            <a:extLst>
              <a:ext uri="{FF2B5EF4-FFF2-40B4-BE49-F238E27FC236}">
                <a16:creationId xmlns:a16="http://schemas.microsoft.com/office/drawing/2014/main" id="{55D27D0A-E8D4-DF7B-F5F9-3D86B065A8B6}"/>
              </a:ext>
            </a:extLst>
          </p:cNvPr>
          <p:cNvSpPr txBox="1"/>
          <p:nvPr/>
        </p:nvSpPr>
        <p:spPr>
          <a:xfrm>
            <a:off x="127461" y="1776706"/>
            <a:ext cx="12192000" cy="369332"/>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 totally made-up example:</a:t>
            </a:r>
          </a:p>
        </p:txBody>
      </p:sp>
      <p:pic>
        <p:nvPicPr>
          <p:cNvPr id="6" name="Picture 5" descr="A black text on a white background&#10;&#10;Description automatically generated">
            <a:extLst>
              <a:ext uri="{FF2B5EF4-FFF2-40B4-BE49-F238E27FC236}">
                <a16:creationId xmlns:a16="http://schemas.microsoft.com/office/drawing/2014/main" id="{68076DEB-2161-6F71-C038-C3E8F1DC87DD}"/>
              </a:ext>
            </a:extLst>
          </p:cNvPr>
          <p:cNvPicPr>
            <a:picLocks noChangeAspect="1"/>
          </p:cNvPicPr>
          <p:nvPr/>
        </p:nvPicPr>
        <p:blipFill>
          <a:blip r:embed="rId2"/>
          <a:stretch>
            <a:fillRect/>
          </a:stretch>
        </p:blipFill>
        <p:spPr>
          <a:xfrm>
            <a:off x="127461" y="3367114"/>
            <a:ext cx="3683000" cy="154940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E49E9390-7BCA-0763-4617-D34FEC5B85A4}"/>
              </a:ext>
            </a:extLst>
          </p:cNvPr>
          <p:cNvPicPr>
            <a:picLocks noChangeAspect="1"/>
          </p:cNvPicPr>
          <p:nvPr/>
        </p:nvPicPr>
        <p:blipFill>
          <a:blip r:embed="rId3"/>
          <a:stretch>
            <a:fillRect/>
          </a:stretch>
        </p:blipFill>
        <p:spPr>
          <a:xfrm>
            <a:off x="2777252" y="3367114"/>
            <a:ext cx="3384653" cy="3340625"/>
          </a:xfrm>
          <a:prstGeom prst="rect">
            <a:avLst/>
          </a:prstGeom>
        </p:spPr>
      </p:pic>
      <p:sp>
        <p:nvSpPr>
          <p:cNvPr id="13" name="TextBox 12">
            <a:extLst>
              <a:ext uri="{FF2B5EF4-FFF2-40B4-BE49-F238E27FC236}">
                <a16:creationId xmlns:a16="http://schemas.microsoft.com/office/drawing/2014/main" id="{A3E43CDC-D74D-CEC9-1FD8-960443E91ED3}"/>
              </a:ext>
            </a:extLst>
          </p:cNvPr>
          <p:cNvSpPr txBox="1"/>
          <p:nvPr/>
        </p:nvSpPr>
        <p:spPr>
          <a:xfrm>
            <a:off x="0" y="2611550"/>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The folder that I am currently in</a:t>
            </a:r>
          </a:p>
        </p:txBody>
      </p:sp>
      <p:sp>
        <p:nvSpPr>
          <p:cNvPr id="14" name="TextBox 13">
            <a:extLst>
              <a:ext uri="{FF2B5EF4-FFF2-40B4-BE49-F238E27FC236}">
                <a16:creationId xmlns:a16="http://schemas.microsoft.com/office/drawing/2014/main" id="{C088648A-27D8-C7C3-2AF8-BE23516319E9}"/>
              </a:ext>
            </a:extLst>
          </p:cNvPr>
          <p:cNvSpPr txBox="1"/>
          <p:nvPr/>
        </p:nvSpPr>
        <p:spPr>
          <a:xfrm>
            <a:off x="2920539" y="2666166"/>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All subfolders and files in /home/user</a:t>
            </a:r>
          </a:p>
        </p:txBody>
      </p:sp>
      <p:sp>
        <p:nvSpPr>
          <p:cNvPr id="15" name="TextBox 14">
            <a:extLst>
              <a:ext uri="{FF2B5EF4-FFF2-40B4-BE49-F238E27FC236}">
                <a16:creationId xmlns:a16="http://schemas.microsoft.com/office/drawing/2014/main" id="{CACF30E3-2343-3622-68A4-6199077E8C1B}"/>
              </a:ext>
            </a:extLst>
          </p:cNvPr>
          <p:cNvSpPr txBox="1"/>
          <p:nvPr/>
        </p:nvSpPr>
        <p:spPr>
          <a:xfrm>
            <a:off x="7296776" y="3663925"/>
            <a:ext cx="4767763" cy="2308324"/>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Absolute path:</a:t>
            </a:r>
          </a:p>
          <a:p>
            <a:pPr algn="ctr"/>
            <a:r>
              <a:rPr lang="en-US" dirty="0">
                <a:latin typeface="Courier New" panose="02070309020205020404" pitchFamily="49" charset="0"/>
                <a:cs typeface="Courier New" panose="02070309020205020404" pitchFamily="49" charset="0"/>
              </a:rPr>
              <a:t>/home/user/dir3/dir3.1/file4.tab</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Relative path:</a:t>
            </a:r>
          </a:p>
          <a:p>
            <a:pPr algn="ctr"/>
            <a:r>
              <a:rPr lang="en-US" dirty="0">
                <a:latin typeface="Courier New" panose="02070309020205020404" pitchFamily="49" charset="0"/>
                <a:cs typeface="Courier New" panose="02070309020205020404" pitchFamily="49" charset="0"/>
              </a:rPr>
              <a:t>dir3/dir3.1/file4.tab</a:t>
            </a:r>
          </a:p>
          <a:p>
            <a:pPr algn="ctr"/>
            <a:endParaRPr lang="en-US" dirty="0">
              <a:latin typeface="Courier New" panose="02070309020205020404" pitchFamily="49" charset="0"/>
              <a:cs typeface="Courier New" panose="02070309020205020404" pitchFamily="49" charset="0"/>
            </a:endParaRPr>
          </a:p>
          <a:p>
            <a:pPr algn="ctr"/>
            <a:r>
              <a:rPr lang="en-US" dirty="0">
                <a:latin typeface="Arial" panose="020B0604020202020204" pitchFamily="34" charset="0"/>
                <a:cs typeface="Arial" panose="020B0604020202020204" pitchFamily="34" charset="0"/>
              </a:rPr>
              <a:t>What would the relative and absolute path of file5 be?</a:t>
            </a:r>
          </a:p>
        </p:txBody>
      </p:sp>
      <p:cxnSp>
        <p:nvCxnSpPr>
          <p:cNvPr id="17" name="Elbow Connector 16">
            <a:extLst>
              <a:ext uri="{FF2B5EF4-FFF2-40B4-BE49-F238E27FC236}">
                <a16:creationId xmlns:a16="http://schemas.microsoft.com/office/drawing/2014/main" id="{7B628003-37E6-738F-EDDF-C4343DF219F3}"/>
              </a:ext>
            </a:extLst>
          </p:cNvPr>
          <p:cNvCxnSpPr>
            <a:endCxn id="15" idx="1"/>
          </p:cNvCxnSpPr>
          <p:nvPr/>
        </p:nvCxnSpPr>
        <p:spPr>
          <a:xfrm flipV="1">
            <a:off x="5011271" y="4818087"/>
            <a:ext cx="2285505" cy="955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1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
        <p:nvSpPr>
          <p:cNvPr id="3" name="TextBox 2">
            <a:extLst>
              <a:ext uri="{FF2B5EF4-FFF2-40B4-BE49-F238E27FC236}">
                <a16:creationId xmlns:a16="http://schemas.microsoft.com/office/drawing/2014/main" id="{55D27D0A-E8D4-DF7B-F5F9-3D86B065A8B6}"/>
              </a:ext>
            </a:extLst>
          </p:cNvPr>
          <p:cNvSpPr txBox="1"/>
          <p:nvPr/>
        </p:nvSpPr>
        <p:spPr>
          <a:xfrm>
            <a:off x="127461" y="1776706"/>
            <a:ext cx="12192000" cy="369332"/>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 totally made-up example:</a:t>
            </a:r>
          </a:p>
        </p:txBody>
      </p:sp>
      <p:pic>
        <p:nvPicPr>
          <p:cNvPr id="10" name="Picture 9" descr="A close-up of a sign&#10;&#10;Description automatically generated">
            <a:extLst>
              <a:ext uri="{FF2B5EF4-FFF2-40B4-BE49-F238E27FC236}">
                <a16:creationId xmlns:a16="http://schemas.microsoft.com/office/drawing/2014/main" id="{9CA4522A-7627-FC22-3938-C88360037783}"/>
              </a:ext>
            </a:extLst>
          </p:cNvPr>
          <p:cNvPicPr>
            <a:picLocks noChangeAspect="1"/>
          </p:cNvPicPr>
          <p:nvPr/>
        </p:nvPicPr>
        <p:blipFill>
          <a:blip r:embed="rId2"/>
          <a:stretch>
            <a:fillRect/>
          </a:stretch>
        </p:blipFill>
        <p:spPr>
          <a:xfrm>
            <a:off x="127461" y="3454022"/>
            <a:ext cx="2327640" cy="538741"/>
          </a:xfrm>
          <a:prstGeom prst="rect">
            <a:avLst/>
          </a:prstGeom>
        </p:spPr>
      </p:pic>
      <p:pic>
        <p:nvPicPr>
          <p:cNvPr id="12" name="Picture 11" descr="A close-up of a computer code&#10;&#10;Description automatically generated">
            <a:extLst>
              <a:ext uri="{FF2B5EF4-FFF2-40B4-BE49-F238E27FC236}">
                <a16:creationId xmlns:a16="http://schemas.microsoft.com/office/drawing/2014/main" id="{E300F38D-52D5-A8BD-7936-31B8254F1AF4}"/>
              </a:ext>
            </a:extLst>
          </p:cNvPr>
          <p:cNvPicPr>
            <a:picLocks noChangeAspect="1"/>
          </p:cNvPicPr>
          <p:nvPr/>
        </p:nvPicPr>
        <p:blipFill>
          <a:blip r:embed="rId3"/>
          <a:stretch>
            <a:fillRect/>
          </a:stretch>
        </p:blipFill>
        <p:spPr>
          <a:xfrm>
            <a:off x="2529013" y="3522469"/>
            <a:ext cx="3136227" cy="1477328"/>
          </a:xfrm>
          <a:prstGeom prst="rect">
            <a:avLst/>
          </a:prstGeom>
        </p:spPr>
      </p:pic>
      <p:sp>
        <p:nvSpPr>
          <p:cNvPr id="13" name="TextBox 12">
            <a:extLst>
              <a:ext uri="{FF2B5EF4-FFF2-40B4-BE49-F238E27FC236}">
                <a16:creationId xmlns:a16="http://schemas.microsoft.com/office/drawing/2014/main" id="{A3E43CDC-D74D-CEC9-1FD8-960443E91ED3}"/>
              </a:ext>
            </a:extLst>
          </p:cNvPr>
          <p:cNvSpPr txBox="1"/>
          <p:nvPr/>
        </p:nvSpPr>
        <p:spPr>
          <a:xfrm>
            <a:off x="0" y="2611550"/>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The folder that I am currently in</a:t>
            </a:r>
          </a:p>
        </p:txBody>
      </p:sp>
      <p:sp>
        <p:nvSpPr>
          <p:cNvPr id="14" name="TextBox 13">
            <a:extLst>
              <a:ext uri="{FF2B5EF4-FFF2-40B4-BE49-F238E27FC236}">
                <a16:creationId xmlns:a16="http://schemas.microsoft.com/office/drawing/2014/main" id="{C088648A-27D8-C7C3-2AF8-BE23516319E9}"/>
              </a:ext>
            </a:extLst>
          </p:cNvPr>
          <p:cNvSpPr txBox="1"/>
          <p:nvPr/>
        </p:nvSpPr>
        <p:spPr>
          <a:xfrm>
            <a:off x="2920539" y="2666166"/>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All subfolders and files in /home/user/dir3</a:t>
            </a:r>
          </a:p>
        </p:txBody>
      </p:sp>
      <p:sp>
        <p:nvSpPr>
          <p:cNvPr id="15" name="TextBox 14">
            <a:extLst>
              <a:ext uri="{FF2B5EF4-FFF2-40B4-BE49-F238E27FC236}">
                <a16:creationId xmlns:a16="http://schemas.microsoft.com/office/drawing/2014/main" id="{CACF30E3-2343-3622-68A4-6199077E8C1B}"/>
              </a:ext>
            </a:extLst>
          </p:cNvPr>
          <p:cNvSpPr txBox="1"/>
          <p:nvPr/>
        </p:nvSpPr>
        <p:spPr>
          <a:xfrm>
            <a:off x="7296776" y="3663925"/>
            <a:ext cx="4767763" cy="1477328"/>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Absolute path:</a:t>
            </a:r>
          </a:p>
          <a:p>
            <a:pPr algn="ctr"/>
            <a:r>
              <a:rPr lang="en-US" dirty="0">
                <a:latin typeface="Courier New" panose="02070309020205020404" pitchFamily="49" charset="0"/>
                <a:cs typeface="Courier New" panose="02070309020205020404" pitchFamily="49" charset="0"/>
              </a:rPr>
              <a:t>/home/user/dir3/dir3.1/file4.tab</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Relative path:</a:t>
            </a:r>
          </a:p>
          <a:p>
            <a:pPr algn="ctr"/>
            <a:r>
              <a:rPr lang="en-US" dirty="0">
                <a:latin typeface="Courier New" panose="02070309020205020404" pitchFamily="49" charset="0"/>
                <a:cs typeface="Courier New" panose="02070309020205020404" pitchFamily="49" charset="0"/>
              </a:rPr>
              <a:t>dir3.1/file4.tab</a:t>
            </a:r>
          </a:p>
        </p:txBody>
      </p:sp>
      <p:cxnSp>
        <p:nvCxnSpPr>
          <p:cNvPr id="17" name="Elbow Connector 16">
            <a:extLst>
              <a:ext uri="{FF2B5EF4-FFF2-40B4-BE49-F238E27FC236}">
                <a16:creationId xmlns:a16="http://schemas.microsoft.com/office/drawing/2014/main" id="{7B628003-37E6-738F-EDDF-C4343DF219F3}"/>
              </a:ext>
            </a:extLst>
          </p:cNvPr>
          <p:cNvCxnSpPr>
            <a:cxnSpLocks/>
            <a:endCxn id="15" idx="1"/>
          </p:cNvCxnSpPr>
          <p:nvPr/>
        </p:nvCxnSpPr>
        <p:spPr>
          <a:xfrm flipV="1">
            <a:off x="5338256" y="4402589"/>
            <a:ext cx="1958520" cy="194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2D5029-DEC2-F0B3-945F-A124E2DFB78E}"/>
              </a:ext>
            </a:extLst>
          </p:cNvPr>
          <p:cNvSpPr txBox="1"/>
          <p:nvPr/>
        </p:nvSpPr>
        <p:spPr>
          <a:xfrm>
            <a:off x="1469811" y="5962288"/>
            <a:ext cx="9695410" cy="369332"/>
          </a:xfrm>
          <a:prstGeom prst="rect">
            <a:avLst/>
          </a:prstGeom>
          <a:noFill/>
        </p:spPr>
        <p:txBody>
          <a:bodyPr wrap="square">
            <a:spAutoFit/>
          </a:bodyPr>
          <a:lstStyle/>
          <a:p>
            <a:pPr algn="ctr"/>
            <a:r>
              <a:rPr lang="en-US" dirty="0">
                <a:solidFill>
                  <a:srgbClr val="C00000"/>
                </a:solidFill>
                <a:latin typeface="Arial" panose="020B0604020202020204" pitchFamily="34" charset="0"/>
                <a:cs typeface="Arial" panose="020B0604020202020204" pitchFamily="34" charset="0"/>
              </a:rPr>
              <a:t>The absolute path for any file will remain the same whereas the relative path can change</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52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Objectives of introduction to Linux workshop</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12192000" cy="5632311"/>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The goal of this workshop is for you to be comfortable enough to start using Linux for the purpose of running computational biology tools and to use an HPC environment. </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goal is </a:t>
            </a:r>
            <a:r>
              <a:rPr lang="en-US" sz="2400" b="1" dirty="0">
                <a:latin typeface="Arial" panose="020B0604020202020204" pitchFamily="34" charset="0"/>
                <a:cs typeface="Arial" panose="020B0604020202020204" pitchFamily="34" charset="0"/>
              </a:rPr>
              <a:t>NOT</a:t>
            </a:r>
            <a:r>
              <a:rPr lang="en-US" sz="2400" dirty="0">
                <a:latin typeface="Arial" panose="020B0604020202020204" pitchFamily="34" charset="0"/>
                <a:cs typeface="Arial" panose="020B0604020202020204" pitchFamily="34" charset="0"/>
              </a:rPr>
              <a:t> for you to be a Linux expert or to be fluent in Linux.</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You will not be explicitly be tested on using Linux</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specific objectives are:</a:t>
            </a:r>
          </a:p>
          <a:p>
            <a:pPr marL="342900" indent="-342900" algn="just">
              <a:buAutoNum type="arabicPeriod"/>
            </a:pPr>
            <a:endParaRPr lang="en-US" sz="2400" dirty="0">
              <a:latin typeface="Arial" panose="020B0604020202020204" pitchFamily="34" charset="0"/>
              <a:cs typeface="Arial" panose="020B0604020202020204" pitchFamily="34" charset="0"/>
            </a:endParaRPr>
          </a:p>
          <a:p>
            <a:pPr marL="342900" indent="-342900" algn="just">
              <a:buAutoNum type="arabicPeriod"/>
            </a:pPr>
            <a:r>
              <a:rPr lang="en-US" sz="2400" dirty="0">
                <a:latin typeface="Arial" panose="020B0604020202020204" pitchFamily="34" charset="0"/>
                <a:cs typeface="Arial" panose="020B0604020202020204" pitchFamily="34" charset="0"/>
              </a:rPr>
              <a:t>To broadly understand the Linux architecture and how the command line differs from a graphical interface</a:t>
            </a:r>
          </a:p>
          <a:p>
            <a:pPr marL="342900" indent="-342900" algn="just">
              <a:buAutoNum type="arabicPeriod"/>
            </a:pPr>
            <a:r>
              <a:rPr lang="en-US" sz="2400" dirty="0">
                <a:latin typeface="Arial" panose="020B0604020202020204" pitchFamily="34" charset="0"/>
                <a:cs typeface="Arial" panose="020B0604020202020204" pitchFamily="34" charset="0"/>
              </a:rPr>
              <a:t>To understand why we use Linux in bioinformatics/systems biology</a:t>
            </a:r>
          </a:p>
          <a:p>
            <a:pPr marL="342900" indent="-342900" algn="just">
              <a:buAutoNum type="arabicPeriod"/>
            </a:pPr>
            <a:r>
              <a:rPr lang="en-US" sz="2400" dirty="0">
                <a:latin typeface="Arial" panose="020B0604020202020204" pitchFamily="34" charset="0"/>
                <a:cs typeface="Arial" panose="020B0604020202020204" pitchFamily="34" charset="0"/>
              </a:rPr>
              <a:t>To be able to navigate yourself in the Linux filesystem </a:t>
            </a:r>
          </a:p>
          <a:p>
            <a:pPr marL="342900" indent="-342900" algn="just">
              <a:buAutoNum type="arabicPeriod"/>
            </a:pPr>
            <a:r>
              <a:rPr lang="en-US" sz="2400" dirty="0">
                <a:latin typeface="Arial" panose="020B0604020202020204" pitchFamily="34" charset="0"/>
                <a:cs typeface="Arial" panose="020B0604020202020204" pitchFamily="34" charset="0"/>
              </a:rPr>
              <a:t>To be able to edit files in the Linux environment </a:t>
            </a:r>
          </a:p>
          <a:p>
            <a:pPr marL="342900" indent="-342900" algn="just">
              <a:buAutoNum type="arabicPeriod"/>
            </a:pPr>
            <a:r>
              <a:rPr lang="en-US" sz="2400" dirty="0">
                <a:latin typeface="Arial" panose="020B0604020202020204" pitchFamily="34" charset="0"/>
                <a:cs typeface="Arial" panose="020B0604020202020204" pitchFamily="34" charset="0"/>
              </a:rPr>
              <a:t>To be able to perform simple bash scripting</a:t>
            </a:r>
          </a:p>
        </p:txBody>
      </p:sp>
    </p:spTree>
    <p:extLst>
      <p:ext uri="{BB962C8B-B14F-4D97-AF65-F5344CB8AC3E}">
        <p14:creationId xmlns:p14="http://schemas.microsoft.com/office/powerpoint/2010/main" val="693855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workshop</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1933665"/>
            <a:ext cx="12192000"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Please open </a:t>
            </a:r>
            <a:r>
              <a:rPr lang="en-US" dirty="0" err="1">
                <a:latin typeface="Arial" panose="020B0604020202020204" pitchFamily="34" charset="0"/>
                <a:cs typeface="Arial" panose="020B0604020202020204" pitchFamily="34" charset="0"/>
              </a:rPr>
              <a:t>Cocalc</a:t>
            </a:r>
            <a:r>
              <a:rPr lang="en-US" dirty="0">
                <a:latin typeface="Arial" panose="020B0604020202020204" pitchFamily="34" charset="0"/>
                <a:cs typeface="Arial" panose="020B0604020202020204" pitchFamily="34" charset="0"/>
              </a:rPr>
              <a:t> and a terminal in </a:t>
            </a:r>
            <a:r>
              <a:rPr lang="en-US" dirty="0" err="1">
                <a:latin typeface="Arial" panose="020B0604020202020204" pitchFamily="34" charset="0"/>
                <a:cs typeface="Arial" panose="020B0604020202020204" pitchFamily="34" charset="0"/>
              </a:rPr>
              <a:t>Cocal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589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Check and create new files and directories</a:t>
            </a:r>
          </a:p>
        </p:txBody>
      </p:sp>
      <p:sp>
        <p:nvSpPr>
          <p:cNvPr id="5" name="TextBox 4">
            <a:extLst>
              <a:ext uri="{FF2B5EF4-FFF2-40B4-BE49-F238E27FC236}">
                <a16:creationId xmlns:a16="http://schemas.microsoft.com/office/drawing/2014/main" id="{0053786F-1429-8EE4-3D6F-B89AE583545A}"/>
              </a:ext>
            </a:extLst>
          </p:cNvPr>
          <p:cNvSpPr txBox="1"/>
          <p:nvPr/>
        </p:nvSpPr>
        <p:spPr>
          <a:xfrm>
            <a:off x="0" y="1494122"/>
            <a:ext cx="4347410"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List all files in current directory</a:t>
            </a:r>
          </a:p>
          <a:p>
            <a:r>
              <a:rPr lang="en-US" dirty="0">
                <a:latin typeface="Courier New" panose="02070309020205020404" pitchFamily="49" charset="0"/>
                <a:cs typeface="Courier New" panose="02070309020205020404" pitchFamily="49" charset="0"/>
              </a:rPr>
              <a:t>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options for ls and use some options</a:t>
            </a:r>
          </a:p>
          <a:p>
            <a:r>
              <a:rPr lang="en-US" dirty="0">
                <a:latin typeface="Courier New" panose="02070309020205020404" pitchFamily="49" charset="0"/>
                <a:cs typeface="Courier New" panose="02070309020205020404" pitchFamily="49" charset="0"/>
              </a:rPr>
              <a:t>ls –-help</a:t>
            </a:r>
          </a:p>
          <a:p>
            <a:r>
              <a:rPr lang="en-US" dirty="0">
                <a:latin typeface="Courier New" panose="02070309020205020404" pitchFamily="49" charset="0"/>
                <a:cs typeface="Courier New" panose="02070309020205020404" pitchFamily="49" charset="0"/>
              </a:rPr>
              <a:t>ls -a</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Create files</a:t>
            </a:r>
          </a:p>
          <a:p>
            <a:r>
              <a:rPr lang="en-US" dirty="0">
                <a:latin typeface="Courier New" panose="02070309020205020404" pitchFamily="49" charset="0"/>
                <a:cs typeface="Courier New" panose="02070309020205020404" pitchFamily="49" charset="0"/>
              </a:rPr>
              <a:t>touch file1.txt</a:t>
            </a:r>
          </a:p>
          <a:p>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touch file2.txt file3.txt</a:t>
            </a:r>
          </a:p>
          <a:p>
            <a:r>
              <a:rPr lang="en-US" dirty="0">
                <a:latin typeface="Courier New" panose="02070309020205020404" pitchFamily="49" charset="0"/>
                <a:cs typeface="Courier New" panose="02070309020205020404" pitchFamily="49" charset="0"/>
              </a:rPr>
              <a:t>ls</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Create new directory</a:t>
            </a:r>
          </a:p>
          <a:p>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dir1</a:t>
            </a:r>
          </a:p>
          <a:p>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ls -l</a:t>
            </a:r>
          </a:p>
        </p:txBody>
      </p:sp>
      <p:sp>
        <p:nvSpPr>
          <p:cNvPr id="6" name="TextBox 5">
            <a:extLst>
              <a:ext uri="{FF2B5EF4-FFF2-40B4-BE49-F238E27FC236}">
                <a16:creationId xmlns:a16="http://schemas.microsoft.com/office/drawing/2014/main" id="{3900ABC1-FF2B-1688-9DB2-CC057D9D7D30}"/>
              </a:ext>
            </a:extLst>
          </p:cNvPr>
          <p:cNvSpPr txBox="1"/>
          <p:nvPr/>
        </p:nvSpPr>
        <p:spPr>
          <a:xfrm>
            <a:off x="4628148" y="1494122"/>
            <a:ext cx="4347410"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current path</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Change into new directory</a:t>
            </a:r>
          </a:p>
          <a:p>
            <a:r>
              <a:rPr lang="en-US" dirty="0">
                <a:latin typeface="Courier New" panose="02070309020205020404" pitchFamily="49" charset="0"/>
                <a:cs typeface="Courier New" panose="02070309020205020404" pitchFamily="49" charset="0"/>
              </a:rPr>
              <a:t>cd dir1</a:t>
            </a:r>
          </a:p>
          <a:p>
            <a:r>
              <a:rPr lang="en-US" dirty="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 back to previous directory</a:t>
            </a:r>
          </a:p>
          <a:p>
            <a:r>
              <a:rPr lang="en-US" dirty="0">
                <a:latin typeface="Courier New" panose="02070309020205020404" pitchFamily="49" charset="0"/>
                <a:cs typeface="Courier New" panose="02070309020205020404" pitchFamily="49" charset="0"/>
              </a:rPr>
              <a:t>cd ..</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ls</a:t>
            </a:r>
          </a:p>
        </p:txBody>
      </p:sp>
    </p:spTree>
    <p:extLst>
      <p:ext uri="{BB962C8B-B14F-4D97-AF65-F5344CB8AC3E}">
        <p14:creationId xmlns:p14="http://schemas.microsoft.com/office/powerpoint/2010/main" val="79564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Exercise</a:t>
            </a:r>
          </a:p>
        </p:txBody>
      </p:sp>
      <p:sp>
        <p:nvSpPr>
          <p:cNvPr id="5" name="TextBox 4">
            <a:extLst>
              <a:ext uri="{FF2B5EF4-FFF2-40B4-BE49-F238E27FC236}">
                <a16:creationId xmlns:a16="http://schemas.microsoft.com/office/drawing/2014/main" id="{0053786F-1429-8EE4-3D6F-B89AE583545A}"/>
              </a:ext>
            </a:extLst>
          </p:cNvPr>
          <p:cNvSpPr txBox="1"/>
          <p:nvPr/>
        </p:nvSpPr>
        <p:spPr>
          <a:xfrm>
            <a:off x="0" y="1253490"/>
            <a:ext cx="11518232"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 Create a new directory within </a:t>
            </a:r>
            <a:r>
              <a:rPr lang="en-US" b="1" dirty="0">
                <a:latin typeface="Arial" panose="020B0604020202020204" pitchFamily="34" charset="0"/>
                <a:cs typeface="Arial" panose="020B0604020202020204" pitchFamily="34" charset="0"/>
              </a:rPr>
              <a:t>dir1</a:t>
            </a:r>
            <a:r>
              <a:rPr lang="en-US" dirty="0">
                <a:latin typeface="Arial" panose="020B0604020202020204" pitchFamily="34" charset="0"/>
                <a:cs typeface="Arial" panose="020B0604020202020204" pitchFamily="34" charset="0"/>
              </a:rPr>
              <a:t> with the name </a:t>
            </a:r>
            <a:r>
              <a:rPr lang="en-US" b="1" dirty="0">
                <a:latin typeface="Arial" panose="020B0604020202020204" pitchFamily="34" charset="0"/>
                <a:cs typeface="Arial" panose="020B0604020202020204" pitchFamily="34" charset="0"/>
              </a:rPr>
              <a:t>dir2</a:t>
            </a:r>
            <a:r>
              <a:rPr lang="en-US" dirty="0">
                <a:latin typeface="Arial" panose="020B0604020202020204" pitchFamily="34" charset="0"/>
                <a:cs typeface="Arial" panose="020B0604020202020204" pitchFamily="34" charset="0"/>
              </a:rPr>
              <a:t> and then create a file named </a:t>
            </a:r>
            <a:r>
              <a:rPr lang="en-US" b="1" dirty="0">
                <a:latin typeface="Arial" panose="020B0604020202020204" pitchFamily="34" charset="0"/>
                <a:cs typeface="Arial" panose="020B0604020202020204" pitchFamily="34" charset="0"/>
              </a:rPr>
              <a:t>file1.txt </a:t>
            </a:r>
            <a:r>
              <a:rPr lang="en-US" dirty="0">
                <a:latin typeface="Arial" panose="020B0604020202020204" pitchFamily="34" charset="0"/>
                <a:cs typeface="Arial" panose="020B0604020202020204" pitchFamily="34" charset="0"/>
              </a:rPr>
              <a:t>within this new directory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Task 2: Navigate yourself back to </a:t>
            </a:r>
            <a:r>
              <a:rPr lang="en-US" b="1" dirty="0">
                <a:latin typeface="Arial" panose="020B0604020202020204" pitchFamily="34" charset="0"/>
                <a:cs typeface="Arial" panose="020B0604020202020204" pitchFamily="34" charset="0"/>
              </a:rPr>
              <a:t>/home/user </a:t>
            </a:r>
            <a:r>
              <a:rPr lang="en-US" dirty="0">
                <a:latin typeface="Arial" panose="020B0604020202020204" pitchFamily="34" charset="0"/>
                <a:cs typeface="Arial" panose="020B0604020202020204" pitchFamily="34" charset="0"/>
              </a:rPr>
              <a:t>and then use the command </a:t>
            </a:r>
            <a:r>
              <a:rPr lang="en-US" b="1" dirty="0">
                <a:latin typeface="Arial" panose="020B0604020202020204" pitchFamily="34" charset="0"/>
                <a:cs typeface="Arial" panose="020B0604020202020204" pitchFamily="34" charset="0"/>
              </a:rPr>
              <a:t>tree</a:t>
            </a:r>
            <a:r>
              <a:rPr lang="en-US" dirty="0">
                <a:latin typeface="Arial" panose="020B0604020202020204" pitchFamily="34" charset="0"/>
                <a:cs typeface="Arial" panose="020B0604020202020204" pitchFamily="34" charset="0"/>
              </a:rPr>
              <a:t> to view the directory structure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Bonus: Create a new directory within </a:t>
            </a:r>
            <a:r>
              <a:rPr lang="en-US" b="1" dirty="0">
                <a:latin typeface="Arial" panose="020B0604020202020204" pitchFamily="34" charset="0"/>
                <a:cs typeface="Arial" panose="020B0604020202020204" pitchFamily="34" charset="0"/>
              </a:rPr>
              <a:t>dir1</a:t>
            </a:r>
            <a:r>
              <a:rPr lang="en-US" dirty="0">
                <a:latin typeface="Arial" panose="020B0604020202020204" pitchFamily="34" charset="0"/>
                <a:cs typeface="Arial" panose="020B0604020202020204" pitchFamily="34" charset="0"/>
              </a:rPr>
              <a:t> called </a:t>
            </a:r>
            <a:r>
              <a:rPr lang="en-US" b="1" dirty="0">
                <a:latin typeface="Arial" panose="020B0604020202020204" pitchFamily="34" charset="0"/>
                <a:cs typeface="Arial" panose="020B0604020202020204" pitchFamily="34" charset="0"/>
              </a:rPr>
              <a:t>dir3</a:t>
            </a:r>
            <a:r>
              <a:rPr lang="en-US" dirty="0">
                <a:latin typeface="Arial" panose="020B0604020202020204" pitchFamily="34" charset="0"/>
                <a:cs typeface="Arial" panose="020B0604020202020204" pitchFamily="34" charset="0"/>
              </a:rPr>
              <a:t> while your working directory is </a:t>
            </a:r>
            <a:r>
              <a:rPr lang="en-US" b="1" dirty="0">
                <a:latin typeface="Arial" panose="020B0604020202020204" pitchFamily="34" charset="0"/>
                <a:cs typeface="Arial" panose="020B0604020202020204" pitchFamily="34" charset="0"/>
              </a:rPr>
              <a:t>/home/user</a:t>
            </a:r>
          </a:p>
        </p:txBody>
      </p:sp>
    </p:spTree>
    <p:extLst>
      <p:ext uri="{BB962C8B-B14F-4D97-AF65-F5344CB8AC3E}">
        <p14:creationId xmlns:p14="http://schemas.microsoft.com/office/powerpoint/2010/main" val="1413544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Copying, moving and deleting files and directories</a:t>
            </a:r>
          </a:p>
        </p:txBody>
      </p:sp>
      <p:pic>
        <p:nvPicPr>
          <p:cNvPr id="4" name="Picture 3" descr="A screenshot of a computer code&#10;&#10;Description automatically generated">
            <a:extLst>
              <a:ext uri="{FF2B5EF4-FFF2-40B4-BE49-F238E27FC236}">
                <a16:creationId xmlns:a16="http://schemas.microsoft.com/office/drawing/2014/main" id="{CAF11A9B-1DDB-728E-EBD8-7519C355796B}"/>
              </a:ext>
            </a:extLst>
          </p:cNvPr>
          <p:cNvPicPr>
            <a:picLocks noChangeAspect="1"/>
          </p:cNvPicPr>
          <p:nvPr/>
        </p:nvPicPr>
        <p:blipFill>
          <a:blip r:embed="rId2"/>
          <a:stretch>
            <a:fillRect/>
          </a:stretch>
        </p:blipFill>
        <p:spPr>
          <a:xfrm>
            <a:off x="320842" y="1590414"/>
            <a:ext cx="5615985" cy="4512845"/>
          </a:xfrm>
          <a:prstGeom prst="rect">
            <a:avLst/>
          </a:prstGeom>
          <a:ln>
            <a:solidFill>
              <a:srgbClr val="003C61"/>
            </a:solidFill>
          </a:ln>
        </p:spPr>
      </p:pic>
      <p:sp>
        <p:nvSpPr>
          <p:cNvPr id="7" name="TextBox 6">
            <a:extLst>
              <a:ext uri="{FF2B5EF4-FFF2-40B4-BE49-F238E27FC236}">
                <a16:creationId xmlns:a16="http://schemas.microsoft.com/office/drawing/2014/main" id="{BE2299B6-1856-2077-A93E-4E9BB2503EA5}"/>
              </a:ext>
            </a:extLst>
          </p:cNvPr>
          <p:cNvSpPr txBox="1"/>
          <p:nvPr/>
        </p:nvSpPr>
        <p:spPr>
          <a:xfrm>
            <a:off x="240631" y="1060661"/>
            <a:ext cx="577640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Your directory structure will now look similar to this</a:t>
            </a:r>
          </a:p>
        </p:txBody>
      </p:sp>
      <p:sp>
        <p:nvSpPr>
          <p:cNvPr id="8" name="TextBox 7">
            <a:extLst>
              <a:ext uri="{FF2B5EF4-FFF2-40B4-BE49-F238E27FC236}">
                <a16:creationId xmlns:a16="http://schemas.microsoft.com/office/drawing/2014/main" id="{5470EBD9-6115-793F-BFF8-7A41483B2275}"/>
              </a:ext>
            </a:extLst>
          </p:cNvPr>
          <p:cNvSpPr txBox="1"/>
          <p:nvPr/>
        </p:nvSpPr>
        <p:spPr>
          <a:xfrm>
            <a:off x="7074568" y="969125"/>
            <a:ext cx="4347410" cy="57554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dir1, copy file1.txt to dir1 and view dir1 again</a:t>
            </a:r>
          </a:p>
          <a:p>
            <a:r>
              <a:rPr lang="en-US" dirty="0">
                <a:latin typeface="Courier New" panose="02070309020205020404" pitchFamily="49" charset="0"/>
                <a:cs typeface="Courier New" panose="02070309020205020404" pitchFamily="49" charset="0"/>
              </a:rPr>
              <a:t>ls dir1</a:t>
            </a:r>
          </a:p>
          <a:p>
            <a:r>
              <a:rPr lang="en-US" dirty="0">
                <a:latin typeface="Courier New" panose="02070309020205020404" pitchFamily="49" charset="0"/>
                <a:cs typeface="Courier New" panose="02070309020205020404" pitchFamily="49" charset="0"/>
              </a:rPr>
              <a:t>cp file1.txt dir1/</a:t>
            </a:r>
          </a:p>
          <a:p>
            <a:r>
              <a:rPr lang="en-US" dirty="0">
                <a:latin typeface="Courier New" panose="02070309020205020404" pitchFamily="49" charset="0"/>
                <a:cs typeface="Courier New" panose="02070309020205020404" pitchFamily="49" charset="0"/>
              </a:rPr>
              <a:t>ls dir1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Move file2.txt to dir1</a:t>
            </a:r>
          </a:p>
          <a:p>
            <a:r>
              <a:rPr lang="en-US" dirty="0">
                <a:latin typeface="Courier New" panose="02070309020205020404" pitchFamily="49" charset="0"/>
                <a:cs typeface="Courier New" panose="02070309020205020404" pitchFamily="49" charset="0"/>
              </a:rPr>
              <a:t>mv file2.txt dir1/</a:t>
            </a:r>
          </a:p>
          <a:p>
            <a:r>
              <a:rPr lang="en-US" dirty="0">
                <a:latin typeface="Courier New" panose="02070309020205020404" pitchFamily="49" charset="0"/>
                <a:cs typeface="Courier New" panose="02070309020205020404" pitchFamily="49" charset="0"/>
              </a:rPr>
              <a:t>ls</a:t>
            </a:r>
          </a:p>
          <a:p>
            <a:r>
              <a:rPr lang="en-US" sz="1400" dirty="0">
                <a:latin typeface="Arial" panose="020B0604020202020204" pitchFamily="34" charset="0"/>
                <a:cs typeface="Arial" panose="020B0604020202020204" pitchFamily="34" charset="0"/>
              </a:rPr>
              <a:t>(file2.txt will now be gone)</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directory and copy all contents of dir1 to this directory</a:t>
            </a:r>
          </a:p>
          <a:p>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dir4</a:t>
            </a:r>
          </a:p>
          <a:p>
            <a:r>
              <a:rPr lang="en-US" dirty="0">
                <a:latin typeface="Courier New" panose="02070309020205020404" pitchFamily="49" charset="0"/>
                <a:cs typeface="Courier New" panose="02070309020205020404" pitchFamily="49" charset="0"/>
              </a:rPr>
              <a:t>cp –r dir1/ dir4/  </a:t>
            </a:r>
          </a:p>
          <a:p>
            <a:endParaRPr lang="en-US" dirty="0">
              <a:latin typeface="Courier New" panose="02070309020205020404" pitchFamily="49" charset="0"/>
              <a:cs typeface="Courier New" panose="02070309020205020404" pitchFamily="49" charset="0"/>
            </a:endParaRPr>
          </a:p>
          <a:p>
            <a:r>
              <a:rPr lang="en-US" sz="1400" dirty="0">
                <a:latin typeface="Arial" panose="020B0604020202020204" pitchFamily="34" charset="0"/>
                <a:cs typeface="Arial" panose="020B0604020202020204" pitchFamily="34" charset="0"/>
              </a:rPr>
              <a:t>(what happens if you do not use the –r flag?)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Delete file3.txt and delete dir4</a:t>
            </a:r>
            <a:endParaRPr lang="en-US" sz="1800"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rm file3.txt</a:t>
            </a:r>
          </a:p>
          <a:p>
            <a:r>
              <a:rPr lang="en-US" dirty="0">
                <a:latin typeface="Courier New" panose="02070309020205020404" pitchFamily="49" charset="0"/>
                <a:cs typeface="Courier New" panose="02070309020205020404" pitchFamily="49" charset="0"/>
              </a:rPr>
              <a:t>rm –r dir4/ </a:t>
            </a:r>
            <a:r>
              <a:rPr lang="en-US" b="1" u="sng"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dir4/</a:t>
            </a:r>
          </a:p>
        </p:txBody>
      </p:sp>
      <p:sp>
        <p:nvSpPr>
          <p:cNvPr id="9" name="TextBox 8">
            <a:extLst>
              <a:ext uri="{FF2B5EF4-FFF2-40B4-BE49-F238E27FC236}">
                <a16:creationId xmlns:a16="http://schemas.microsoft.com/office/drawing/2014/main" id="{BC2AFF31-95C7-D05D-FDCD-DB0C66CDA244}"/>
              </a:ext>
            </a:extLst>
          </p:cNvPr>
          <p:cNvSpPr txBox="1"/>
          <p:nvPr/>
        </p:nvSpPr>
        <p:spPr>
          <a:xfrm>
            <a:off x="240631" y="6263679"/>
            <a:ext cx="5776406" cy="369332"/>
          </a:xfrm>
          <a:prstGeom prst="rect">
            <a:avLst/>
          </a:prstGeom>
          <a:noFill/>
        </p:spPr>
        <p:txBody>
          <a:bodyPr wrap="square">
            <a:spAutoFit/>
          </a:bodyPr>
          <a:lstStyle/>
          <a:p>
            <a:r>
              <a:rPr lang="en-US" dirty="0">
                <a:solidFill>
                  <a:srgbClr val="C00000"/>
                </a:solidFill>
                <a:latin typeface="Arial" panose="020B0604020202020204" pitchFamily="34" charset="0"/>
                <a:cs typeface="Arial" panose="020B0604020202020204" pitchFamily="34" charset="0"/>
              </a:rPr>
              <a:t>Tip: use tab on your keyboard for autocompletion</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8723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wildcards</a:t>
            </a:r>
          </a:p>
        </p:txBody>
      </p:sp>
      <p:sp>
        <p:nvSpPr>
          <p:cNvPr id="8" name="TextBox 7">
            <a:extLst>
              <a:ext uri="{FF2B5EF4-FFF2-40B4-BE49-F238E27FC236}">
                <a16:creationId xmlns:a16="http://schemas.microsoft.com/office/drawing/2014/main" id="{5470EBD9-6115-793F-BFF8-7A41483B2275}"/>
              </a:ext>
            </a:extLst>
          </p:cNvPr>
          <p:cNvSpPr txBox="1"/>
          <p:nvPr/>
        </p:nvSpPr>
        <p:spPr>
          <a:xfrm>
            <a:off x="109303" y="888915"/>
            <a:ext cx="8181474" cy="363176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Create the following files</a:t>
            </a:r>
          </a:p>
          <a:p>
            <a:r>
              <a:rPr lang="en-US" dirty="0">
                <a:latin typeface="Courier New" panose="02070309020205020404" pitchFamily="49" charset="0"/>
                <a:cs typeface="Courier New" panose="02070309020205020404" pitchFamily="49" charset="0"/>
              </a:rPr>
              <a:t>touch test1.txt test2.txt file5.csv file6.csv</a:t>
            </a:r>
          </a:p>
          <a:p>
            <a:r>
              <a:rPr lang="en-US" dirty="0">
                <a:latin typeface="Courier New" panose="02070309020205020404" pitchFamily="49" charset="0"/>
                <a:cs typeface="Courier New" panose="02070309020205020404" pitchFamily="49" charset="0"/>
              </a:rPr>
              <a:t>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files that starts with test </a:t>
            </a:r>
          </a:p>
          <a:p>
            <a:r>
              <a:rPr lang="en-US" dirty="0">
                <a:latin typeface="Courier New" panose="02070309020205020404" pitchFamily="49" charset="0"/>
                <a:cs typeface="Courier New" panose="02070309020205020404" pitchFamily="49" charset="0"/>
              </a:rPr>
              <a:t>ls test*</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files that ends with csv</a:t>
            </a:r>
          </a:p>
          <a:p>
            <a:r>
              <a:rPr lang="en-US" dirty="0">
                <a:latin typeface="Courier New" panose="02070309020205020404" pitchFamily="49" charset="0"/>
                <a:cs typeface="Courier New" panose="02070309020205020404" pitchFamily="49" charset="0"/>
              </a:rPr>
              <a:t>ls *csv</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Remove all csv and text files</a:t>
            </a:r>
            <a:endParaRPr lang="en-US" sz="18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rm *.csv</a:t>
            </a:r>
          </a:p>
          <a:p>
            <a:r>
              <a:rPr lang="en-US" dirty="0">
                <a:latin typeface="Courier New" panose="02070309020205020404" pitchFamily="49" charset="0"/>
                <a:cs typeface="Courier New" panose="02070309020205020404" pitchFamily="49" charset="0"/>
              </a:rPr>
              <a:t>rm *.txt</a:t>
            </a:r>
          </a:p>
        </p:txBody>
      </p:sp>
    </p:spTree>
    <p:extLst>
      <p:ext uri="{BB962C8B-B14F-4D97-AF65-F5344CB8AC3E}">
        <p14:creationId xmlns:p14="http://schemas.microsoft.com/office/powerpoint/2010/main" val="4119652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4003820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954107"/>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a:t>
            </a:r>
          </a:p>
          <a:p>
            <a:pPr algn="ctr"/>
            <a:r>
              <a:rPr lang="en-US" sz="2400" u="sng" dirty="0">
                <a:latin typeface="Arial" panose="020B0604020202020204" pitchFamily="34" charset="0"/>
                <a:cs typeface="Arial" panose="020B0604020202020204" pitchFamily="34" charset="0"/>
              </a:rPr>
              <a:t>Nano </a:t>
            </a:r>
          </a:p>
        </p:txBody>
      </p:sp>
      <p:sp>
        <p:nvSpPr>
          <p:cNvPr id="7" name="TextBox 6">
            <a:extLst>
              <a:ext uri="{FF2B5EF4-FFF2-40B4-BE49-F238E27FC236}">
                <a16:creationId xmlns:a16="http://schemas.microsoft.com/office/drawing/2014/main" id="{BE2299B6-1856-2077-A93E-4E9BB2503EA5}"/>
              </a:ext>
            </a:extLst>
          </p:cNvPr>
          <p:cNvSpPr txBox="1"/>
          <p:nvPr/>
        </p:nvSpPr>
        <p:spPr>
          <a:xfrm>
            <a:off x="0" y="994696"/>
            <a:ext cx="12192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Linux have different tools available to view and edit files. We will try and cover the most widely used programs</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1765927"/>
            <a:ext cx="10306373"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clear everything in your /home/user directory except for the .term files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text file</a:t>
            </a:r>
          </a:p>
          <a:p>
            <a:r>
              <a:rPr lang="en-US" dirty="0">
                <a:latin typeface="Courier New" panose="02070309020205020404" pitchFamily="49" charset="0"/>
                <a:cs typeface="Courier New" panose="02070309020205020404" pitchFamily="49" charset="0"/>
              </a:rPr>
              <a:t>touch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 the contents of this file to the command line (should be nothing)</a:t>
            </a:r>
          </a:p>
          <a:p>
            <a:r>
              <a:rPr lang="en-US" dirty="0">
                <a:latin typeface="Courier New" panose="02070309020205020404" pitchFamily="49" charset="0"/>
                <a:cs typeface="Courier New" panose="02070309020205020404" pitchFamily="49" charset="0"/>
              </a:rPr>
              <a:t>cat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Open the file in nano and write 5 lines of random text</a:t>
            </a:r>
          </a:p>
          <a:p>
            <a:r>
              <a:rPr lang="en-US" dirty="0">
                <a:latin typeface="Courier New" panose="02070309020205020404" pitchFamily="49" charset="0"/>
                <a:cs typeface="Courier New" panose="02070309020205020404" pitchFamily="49" charset="0"/>
              </a:rPr>
              <a:t>nano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you edited the file do the following to save and exit nano</a:t>
            </a:r>
          </a:p>
          <a:p>
            <a:r>
              <a:rPr lang="en-US" dirty="0">
                <a:latin typeface="Arial" panose="020B0604020202020204" pitchFamily="34" charset="0"/>
                <a:cs typeface="Arial" panose="020B0604020202020204" pitchFamily="34" charset="0"/>
              </a:rPr>
              <a:t>Hit &lt;CONTROL&gt;+X</a:t>
            </a:r>
          </a:p>
          <a:p>
            <a:r>
              <a:rPr lang="en-US" dirty="0">
                <a:latin typeface="Arial" panose="020B0604020202020204" pitchFamily="34" charset="0"/>
                <a:cs typeface="Arial" panose="020B0604020202020204" pitchFamily="34" charset="0"/>
              </a:rPr>
              <a:t>Type Y </a:t>
            </a:r>
          </a:p>
          <a:p>
            <a:r>
              <a:rPr lang="en-US" dirty="0">
                <a:latin typeface="Arial" panose="020B0604020202020204" pitchFamily="34" charset="0"/>
                <a:cs typeface="Arial" panose="020B0604020202020204" pitchFamily="34" charset="0"/>
              </a:rPr>
              <a:t>Hit &lt;ENTER&gt;</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Print the contents of this file to the command line</a:t>
            </a:r>
          </a:p>
          <a:p>
            <a:r>
              <a:rPr lang="en-US" dirty="0">
                <a:latin typeface="Courier New" panose="02070309020205020404" pitchFamily="49" charset="0"/>
                <a:cs typeface="Courier New" panose="02070309020205020404" pitchFamily="49" charset="0"/>
              </a:rPr>
              <a:t>cat file1.txt</a:t>
            </a:r>
          </a:p>
        </p:txBody>
      </p:sp>
    </p:spTree>
    <p:extLst>
      <p:ext uri="{BB962C8B-B14F-4D97-AF65-F5344CB8AC3E}">
        <p14:creationId xmlns:p14="http://schemas.microsoft.com/office/powerpoint/2010/main" val="215963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954107"/>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a:t>
            </a:r>
          </a:p>
          <a:p>
            <a:pPr algn="ctr"/>
            <a:r>
              <a:rPr lang="en-US" sz="2400" u="sng" dirty="0">
                <a:latin typeface="Arial" panose="020B0604020202020204" pitchFamily="34" charset="0"/>
                <a:cs typeface="Arial" panose="020B0604020202020204" pitchFamily="34" charset="0"/>
              </a:rPr>
              <a:t>Vim </a:t>
            </a:r>
          </a:p>
        </p:txBody>
      </p:sp>
      <p:sp>
        <p:nvSpPr>
          <p:cNvPr id="7" name="TextBox 6">
            <a:extLst>
              <a:ext uri="{FF2B5EF4-FFF2-40B4-BE49-F238E27FC236}">
                <a16:creationId xmlns:a16="http://schemas.microsoft.com/office/drawing/2014/main" id="{BE2299B6-1856-2077-A93E-4E9BB2503EA5}"/>
              </a:ext>
            </a:extLst>
          </p:cNvPr>
          <p:cNvSpPr txBox="1"/>
          <p:nvPr/>
        </p:nvSpPr>
        <p:spPr>
          <a:xfrm>
            <a:off x="0" y="994696"/>
            <a:ext cx="12192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Linux have different tools available to view and edit files. We will try and cover the most widely used programs</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1765927"/>
            <a:ext cx="10306373" cy="452431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clear everything in your /home/user directory except for the .term files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text file</a:t>
            </a:r>
          </a:p>
          <a:p>
            <a:r>
              <a:rPr lang="en-US" dirty="0">
                <a:latin typeface="Courier New" panose="02070309020205020404" pitchFamily="49" charset="0"/>
                <a:cs typeface="Courier New" panose="02070309020205020404" pitchFamily="49" charset="0"/>
              </a:rPr>
              <a:t>touch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 the contents of this file to the command line (should be nothing)</a:t>
            </a:r>
          </a:p>
          <a:p>
            <a:r>
              <a:rPr lang="en-US" dirty="0">
                <a:latin typeface="Courier New" panose="02070309020205020404" pitchFamily="49" charset="0"/>
                <a:cs typeface="Courier New" panose="02070309020205020404" pitchFamily="49" charset="0"/>
              </a:rPr>
              <a:t>cat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Open the file in vim </a:t>
            </a:r>
          </a:p>
          <a:p>
            <a:r>
              <a:rPr lang="en-US" dirty="0">
                <a:latin typeface="Courier New" panose="02070309020205020404" pitchFamily="49" charset="0"/>
                <a:cs typeface="Courier New" panose="02070309020205020404" pitchFamily="49" charset="0"/>
              </a:rPr>
              <a:t>vi file1.txt</a:t>
            </a:r>
          </a:p>
          <a:p>
            <a:r>
              <a:rPr lang="en-US" dirty="0">
                <a:latin typeface="Arial" panose="020B0604020202020204" pitchFamily="34" charset="0"/>
                <a:cs typeface="Arial" panose="020B0604020202020204" pitchFamily="34" charset="0"/>
              </a:rPr>
              <a:t>To edit either hit the INSERT button or &lt;SHIFT&gt;+I</a:t>
            </a:r>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Write five lines of random words</a:t>
            </a:r>
          </a:p>
          <a:p>
            <a:r>
              <a:rPr lang="en-US" dirty="0">
                <a:latin typeface="Arial" panose="020B0604020202020204" pitchFamily="34" charset="0"/>
                <a:cs typeface="Arial" panose="020B0604020202020204" pitchFamily="34" charset="0"/>
              </a:rPr>
              <a:t>To close and save hit &lt;ESC&gt; and type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wq</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and hit &lt;ENTER&gt;</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Print the contents of this file to the command line</a:t>
            </a:r>
          </a:p>
          <a:p>
            <a:r>
              <a:rPr lang="en-US" dirty="0">
                <a:latin typeface="Courier New" panose="02070309020205020404" pitchFamily="49" charset="0"/>
                <a:cs typeface="Courier New" panose="02070309020205020404" pitchFamily="49" charset="0"/>
              </a:rPr>
              <a:t>cat file1.txt</a:t>
            </a:r>
          </a:p>
        </p:txBody>
      </p:sp>
    </p:spTree>
    <p:extLst>
      <p:ext uri="{BB962C8B-B14F-4D97-AF65-F5344CB8AC3E}">
        <p14:creationId xmlns:p14="http://schemas.microsoft.com/office/powerpoint/2010/main" val="2546448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 </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4494"/>
            <a:ext cx="10848814"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the contents of file1.txt with the less command (close by hitting ‘q’)</a:t>
            </a:r>
          </a:p>
          <a:p>
            <a:r>
              <a:rPr lang="en-US" dirty="0">
                <a:latin typeface="Courier New" panose="02070309020205020404" pitchFamily="49" charset="0"/>
                <a:cs typeface="Courier New" panose="02070309020205020404" pitchFamily="49" charset="0"/>
              </a:rPr>
              <a:t>less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head to print the first three lines of file1.txt</a:t>
            </a:r>
          </a:p>
          <a:p>
            <a:r>
              <a:rPr lang="en-US" dirty="0">
                <a:latin typeface="Courier New" panose="02070309020205020404" pitchFamily="49" charset="0"/>
                <a:cs typeface="Courier New" panose="02070309020205020404" pitchFamily="49" charset="0"/>
              </a:rPr>
              <a:t>head –n 3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Exercise: </a:t>
            </a:r>
          </a:p>
          <a:p>
            <a:endParaRPr lang="en-US" dirty="0">
              <a:latin typeface="Arial" panose="020B0604020202020204" pitchFamily="34" charset="0"/>
              <a:cs typeface="Arial" panose="020B0604020202020204" pitchFamily="34" charset="0"/>
            </a:endParaRPr>
          </a:p>
          <a:p>
            <a:pPr marL="342900" indent="-342900">
              <a:buAutoNum type="arabicPeriod"/>
            </a:pPr>
            <a:r>
              <a:rPr lang="en-US" dirty="0">
                <a:latin typeface="Arial" panose="020B0604020202020204" pitchFamily="34" charset="0"/>
                <a:cs typeface="Arial" panose="020B0604020202020204" pitchFamily="34" charset="0"/>
              </a:rPr>
              <a:t>Create a file names file2.txt and use nano to edit this file with 20 lines of random text</a:t>
            </a:r>
          </a:p>
          <a:p>
            <a:pPr marL="342900" indent="-342900">
              <a:buAutoNum type="arabicPeriod"/>
            </a:pPr>
            <a:r>
              <a:rPr lang="en-US" dirty="0">
                <a:latin typeface="Arial" panose="020B0604020202020204" pitchFamily="34" charset="0"/>
                <a:cs typeface="Arial" panose="020B0604020202020204" pitchFamily="34" charset="0"/>
              </a:rPr>
              <a:t>Use the head command to print the top lines (</a:t>
            </a:r>
            <a:r>
              <a:rPr lang="en-US" dirty="0">
                <a:latin typeface="Courier New" panose="02070309020205020404" pitchFamily="49" charset="0"/>
                <a:cs typeface="Courier New" panose="02070309020205020404" pitchFamily="49" charset="0"/>
              </a:rPr>
              <a:t>head file2.txt</a:t>
            </a:r>
            <a:r>
              <a:rPr lang="en-US" dirty="0">
                <a:latin typeface="Arial" panose="020B0604020202020204" pitchFamily="34" charset="0"/>
                <a:cs typeface="Arial" panose="020B0604020202020204" pitchFamily="34" charset="0"/>
              </a:rPr>
              <a:t>)</a:t>
            </a:r>
          </a:p>
          <a:p>
            <a:pPr marL="800100" lvl="1" indent="-342900">
              <a:buAutoNum type="arabicPeriod"/>
            </a:pPr>
            <a:r>
              <a:rPr lang="en-US" dirty="0">
                <a:latin typeface="Arial" panose="020B0604020202020204" pitchFamily="34" charset="0"/>
                <a:cs typeface="Arial" panose="020B0604020202020204" pitchFamily="34" charset="0"/>
              </a:rPr>
              <a:t>How many lines are printed on the command line?</a:t>
            </a:r>
          </a:p>
          <a:p>
            <a:pPr marL="342900" indent="-342900">
              <a:buAutoNum type="arabicPeriod"/>
            </a:pPr>
            <a:r>
              <a:rPr lang="en-US" dirty="0">
                <a:latin typeface="Arial" panose="020B0604020202020204" pitchFamily="34" charset="0"/>
                <a:cs typeface="Arial" panose="020B0604020202020204" pitchFamily="34" charset="0"/>
              </a:rPr>
              <a:t>Bonus: print the </a:t>
            </a:r>
            <a:r>
              <a:rPr lang="en-US" b="1" u="sng" dirty="0">
                <a:latin typeface="Arial" panose="020B0604020202020204" pitchFamily="34" charset="0"/>
                <a:cs typeface="Arial" panose="020B0604020202020204" pitchFamily="34" charset="0"/>
              </a:rPr>
              <a:t>last</a:t>
            </a:r>
            <a:r>
              <a:rPr lang="en-US" dirty="0">
                <a:latin typeface="Arial" panose="020B0604020202020204" pitchFamily="34" charset="0"/>
                <a:cs typeface="Arial" panose="020B0604020202020204" pitchFamily="34" charset="0"/>
              </a:rPr>
              <a:t> 5 lines of file2.txt (there is a command for that – look on the cheat sheet)</a:t>
            </a:r>
          </a:p>
        </p:txBody>
      </p:sp>
    </p:spTree>
    <p:extLst>
      <p:ext uri="{BB962C8B-B14F-4D97-AF65-F5344CB8AC3E}">
        <p14:creationId xmlns:p14="http://schemas.microsoft.com/office/powerpoint/2010/main" val="1820400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1430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What is Linux? – </a:t>
            </a:r>
            <a:r>
              <a:rPr lang="en-US" sz="3200" i="1" u="sng" dirty="0">
                <a:latin typeface="Arial" panose="020B0604020202020204" pitchFamily="34" charset="0"/>
                <a:cs typeface="Arial" panose="020B0604020202020204" pitchFamily="34" charset="0"/>
              </a:rPr>
              <a:t>according to Wikipedia</a:t>
            </a:r>
          </a:p>
        </p:txBody>
      </p:sp>
      <p:sp>
        <p:nvSpPr>
          <p:cNvPr id="5" name="TextBox 4">
            <a:extLst>
              <a:ext uri="{FF2B5EF4-FFF2-40B4-BE49-F238E27FC236}">
                <a16:creationId xmlns:a16="http://schemas.microsoft.com/office/drawing/2014/main" id="{2422E3FC-6E6C-34F9-64BB-E09A738DB985}"/>
              </a:ext>
            </a:extLst>
          </p:cNvPr>
          <p:cNvSpPr txBox="1"/>
          <p:nvPr/>
        </p:nvSpPr>
        <p:spPr>
          <a:xfrm>
            <a:off x="85898" y="2905715"/>
            <a:ext cx="12020204" cy="1200329"/>
          </a:xfrm>
          <a:prstGeom prst="rect">
            <a:avLst/>
          </a:prstGeom>
          <a:noFill/>
          <a:ln w="19050">
            <a:solidFill>
              <a:schemeClr val="tx1"/>
            </a:solidFill>
          </a:ln>
        </p:spPr>
        <p:txBody>
          <a:bodyPr wrap="square">
            <a:spAutoFit/>
          </a:bodyPr>
          <a:lstStyle/>
          <a:p>
            <a:pPr algn="just"/>
            <a:r>
              <a:rPr lang="en-GB" b="1" i="0" dirty="0">
                <a:solidFill>
                  <a:srgbClr val="202122"/>
                </a:solidFill>
                <a:effectLst/>
                <a:latin typeface="Arial" panose="020B0604020202020204" pitchFamily="34" charset="0"/>
              </a:rPr>
              <a:t>Linux</a:t>
            </a:r>
            <a:r>
              <a:rPr lang="en-GB" b="0" i="0" dirty="0">
                <a:solidFill>
                  <a:srgbClr val="202122"/>
                </a:solidFill>
                <a:effectLst/>
                <a:latin typeface="Arial" panose="020B0604020202020204" pitchFamily="34" charset="0"/>
              </a:rPr>
              <a:t> is a family of </a:t>
            </a:r>
            <a:r>
              <a:rPr lang="en-GB" b="0" i="0" u="none" strike="noStrike" dirty="0">
                <a:solidFill>
                  <a:srgbClr val="3366CC"/>
                </a:solidFill>
                <a:effectLst/>
                <a:latin typeface="Arial" panose="020B0604020202020204" pitchFamily="34" charset="0"/>
                <a:hlinkClick r:id="rId2" tooltip="Free and open-source software"/>
              </a:rPr>
              <a:t>open-source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3" tooltip="Unix-like"/>
              </a:rPr>
              <a:t>Unix-like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4" tooltip="Operating system"/>
              </a:rPr>
              <a:t>operating systems</a:t>
            </a:r>
            <a:r>
              <a:rPr lang="en-GB" b="0" i="0" dirty="0">
                <a:solidFill>
                  <a:srgbClr val="202122"/>
                </a:solidFill>
                <a:effectLst/>
                <a:latin typeface="Arial" panose="020B0604020202020204" pitchFamily="34" charset="0"/>
              </a:rPr>
              <a:t> based on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6"/>
              </a:rPr>
              <a:t>[12]</a:t>
            </a:r>
            <a:r>
              <a:rPr lang="en-GB" b="0" i="0" dirty="0">
                <a:solidFill>
                  <a:srgbClr val="202122"/>
                </a:solidFill>
                <a:effectLst/>
                <a:latin typeface="Arial" panose="020B0604020202020204" pitchFamily="34" charset="0"/>
              </a:rPr>
              <a:t> an </a:t>
            </a:r>
            <a:r>
              <a:rPr lang="en-GB" b="0" i="0" u="none" strike="noStrike" dirty="0">
                <a:solidFill>
                  <a:srgbClr val="3366CC"/>
                </a:solidFill>
                <a:effectLst/>
                <a:latin typeface="Arial" panose="020B0604020202020204" pitchFamily="34" charset="0"/>
                <a:hlinkClick r:id="rId7" tooltip="Kernel (operating system)"/>
              </a:rPr>
              <a:t>operating system kernel</a:t>
            </a:r>
            <a:r>
              <a:rPr lang="en-GB" b="0" i="0" dirty="0">
                <a:solidFill>
                  <a:srgbClr val="202122"/>
                </a:solidFill>
                <a:effectLst/>
                <a:latin typeface="Arial" panose="020B0604020202020204" pitchFamily="34" charset="0"/>
              </a:rPr>
              <a:t> first released on September 17, 1991, by </a:t>
            </a:r>
            <a:r>
              <a:rPr lang="en-GB" b="0" i="0" u="none" strike="noStrike" dirty="0">
                <a:solidFill>
                  <a:srgbClr val="3366CC"/>
                </a:solidFill>
                <a:effectLst/>
                <a:latin typeface="Arial" panose="020B0604020202020204" pitchFamily="34" charset="0"/>
                <a:hlinkClick r:id="rId8" tooltip="Linus Torvalds"/>
              </a:rPr>
              <a:t>Linus Torvalds</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9"/>
              </a:rPr>
              <a:t>[13]</a:t>
            </a:r>
            <a:r>
              <a:rPr lang="en-GB" b="0" i="0" u="none" strike="noStrike" baseline="30000" dirty="0">
                <a:solidFill>
                  <a:srgbClr val="3366CC"/>
                </a:solidFill>
                <a:effectLst/>
                <a:latin typeface="Arial" panose="020B0604020202020204" pitchFamily="34" charset="0"/>
                <a:hlinkClick r:id="rId10"/>
              </a:rPr>
              <a:t>[14]</a:t>
            </a:r>
            <a:r>
              <a:rPr lang="en-GB" b="0" i="0" u="none" strike="noStrike" baseline="30000" dirty="0">
                <a:solidFill>
                  <a:srgbClr val="3366CC"/>
                </a:solidFill>
                <a:effectLst/>
                <a:latin typeface="Arial" panose="020B0604020202020204" pitchFamily="34" charset="0"/>
                <a:hlinkClick r:id="rId11"/>
              </a:rPr>
              <a:t>[15]</a:t>
            </a:r>
            <a:r>
              <a:rPr lang="en-GB" b="0" i="0" dirty="0">
                <a:solidFill>
                  <a:srgbClr val="202122"/>
                </a:solidFill>
                <a:effectLst/>
                <a:latin typeface="Arial" panose="020B0604020202020204" pitchFamily="34" charset="0"/>
              </a:rPr>
              <a:t> Linux is typically </a:t>
            </a:r>
            <a:r>
              <a:rPr lang="en-GB" b="0" i="0" u="none" strike="noStrike" dirty="0">
                <a:solidFill>
                  <a:srgbClr val="3366CC"/>
                </a:solidFill>
                <a:effectLst/>
                <a:latin typeface="Arial" panose="020B0604020202020204" pitchFamily="34" charset="0"/>
                <a:hlinkClick r:id="rId12" tooltip="Package manager"/>
              </a:rPr>
              <a:t>packaged</a:t>
            </a:r>
            <a:r>
              <a:rPr lang="en-GB" b="0" i="0" dirty="0">
                <a:solidFill>
                  <a:srgbClr val="202122"/>
                </a:solidFill>
                <a:effectLst/>
                <a:latin typeface="Arial" panose="020B0604020202020204" pitchFamily="34" charset="0"/>
              </a:rPr>
              <a:t> as a </a:t>
            </a:r>
            <a:r>
              <a:rPr lang="en-GB" b="0" i="0" u="none" strike="noStrike" dirty="0">
                <a:solidFill>
                  <a:srgbClr val="3366CC"/>
                </a:solidFill>
                <a:effectLst/>
                <a:latin typeface="Arial" panose="020B0604020202020204" pitchFamily="34" charset="0"/>
                <a:hlinkClick r:id="rId13" tooltip="Linux distribution"/>
              </a:rPr>
              <a:t>Linux distribution</a:t>
            </a:r>
            <a:r>
              <a:rPr lang="en-GB" b="0" i="0" dirty="0">
                <a:solidFill>
                  <a:srgbClr val="202122"/>
                </a:solidFill>
                <a:effectLst/>
                <a:latin typeface="Arial" panose="020B0604020202020204" pitchFamily="34" charset="0"/>
              </a:rPr>
              <a:t> (distro), which includes the kernel and supporting </a:t>
            </a:r>
            <a:r>
              <a:rPr lang="en-GB" b="0" i="0" u="none" strike="noStrike" dirty="0">
                <a:solidFill>
                  <a:srgbClr val="3366CC"/>
                </a:solidFill>
                <a:effectLst/>
                <a:latin typeface="Arial" panose="020B0604020202020204" pitchFamily="34" charset="0"/>
                <a:hlinkClick r:id="rId14" tooltip="System software"/>
              </a:rPr>
              <a:t>system software</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Library (computing)"/>
              </a:rPr>
              <a:t>libraries</a:t>
            </a:r>
            <a:r>
              <a:rPr lang="en-GB" b="0" i="0" dirty="0">
                <a:solidFill>
                  <a:srgbClr val="202122"/>
                </a:solidFill>
                <a:effectLst/>
                <a:latin typeface="Arial" panose="020B0604020202020204" pitchFamily="34" charset="0"/>
              </a:rPr>
              <a:t>, many of which are provided by the </a:t>
            </a:r>
            <a:r>
              <a:rPr lang="en-GB" b="0" i="0" u="none" strike="noStrike" dirty="0">
                <a:solidFill>
                  <a:srgbClr val="3366CC"/>
                </a:solidFill>
                <a:effectLst/>
                <a:latin typeface="Arial" panose="020B0604020202020204" pitchFamily="34" charset="0"/>
                <a:hlinkClick r:id="rId16" tooltip="GNU Project"/>
              </a:rPr>
              <a:t>GNU Project</a:t>
            </a:r>
            <a:r>
              <a:rPr lang="en-GB"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294246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a:t>
            </a: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geekfile.txt</a:t>
            </a:r>
            <a:r>
              <a:rPr lang="en-US" dirty="0">
                <a:latin typeface="Arial" panose="020B0604020202020204" pitchFamily="34" charset="0"/>
                <a:cs typeface="Arial" panose="020B0604020202020204" pitchFamily="34" charset="0"/>
              </a:rPr>
              <a:t> that contains the following text:</a:t>
            </a:r>
          </a:p>
          <a:p>
            <a:endParaRPr lang="en-US" dirty="0">
              <a:latin typeface="Arial" panose="020B0604020202020204" pitchFamily="34" charset="0"/>
              <a:cs typeface="Arial" panose="020B0604020202020204" pitchFamily="34" charset="0"/>
            </a:endParaRP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great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opensource</a:t>
            </a:r>
          </a:p>
          <a:p>
            <a:r>
              <a:rPr lang="en-GB" dirty="0">
                <a:latin typeface="Courier New" panose="02070309020205020404" pitchFamily="49" charset="0"/>
                <a:cs typeface="Courier New" panose="02070309020205020404" pitchFamily="49" charset="0"/>
              </a:rPr>
              <a:t>learn operating system. </a:t>
            </a: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which one you choose. </a:t>
            </a: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easy to </a:t>
            </a:r>
            <a:r>
              <a:rPr lang="en-GB" dirty="0" err="1">
                <a:latin typeface="Courier New" panose="02070309020205020404" pitchFamily="49" charset="0"/>
                <a:cs typeface="Courier New" panose="02070309020205020404" pitchFamily="49" charset="0"/>
              </a:rPr>
              <a:t>learn.unix</a:t>
            </a:r>
            <a:r>
              <a:rPr lang="en-GB" dirty="0">
                <a:latin typeface="Courier New" panose="02070309020205020404" pitchFamily="49" charset="0"/>
                <a:cs typeface="Courier New" panose="02070309020205020404" pitchFamily="49" charset="0"/>
              </a:rPr>
              <a:t> is a powerful.</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2E0484DB-26FD-329C-E246-38E8382B53E4}"/>
              </a:ext>
            </a:extLst>
          </p:cNvPr>
          <p:cNvSpPr txBox="1"/>
          <p:nvPr/>
        </p:nvSpPr>
        <p:spPr>
          <a:xfrm>
            <a:off x="0" y="3429000"/>
            <a:ext cx="10306373"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contents of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Count the lines in </a:t>
            </a:r>
            <a:r>
              <a:rPr lang="en-US" dirty="0" err="1">
                <a:latin typeface="Arial" panose="020B0604020202020204" pitchFamily="34" charset="0"/>
                <a:cs typeface="Arial" panose="020B0604020202020204" pitchFamily="34" charset="0"/>
              </a:rPr>
              <a:t>geekfile.txt</a:t>
            </a:r>
            <a:r>
              <a:rPr lang="en-US" dirty="0">
                <a:latin typeface="Arial" panose="020B0604020202020204" pitchFamily="34" charset="0"/>
                <a:cs typeface="Arial" panose="020B0604020202020204" pitchFamily="34" charset="0"/>
              </a:rPr>
              <a:t> (-l flag counts lines)</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Search for the text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Search for the text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is” in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 is”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116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646330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Count the number of lines that have the word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in it:</a:t>
            </a:r>
          </a:p>
          <a:p>
            <a:r>
              <a:rPr lang="en-GB" dirty="0">
                <a:latin typeface="Courier New" panose="02070309020205020404" pitchFamily="49" charset="0"/>
                <a:cs typeface="Courier New" panose="02070309020205020404" pitchFamily="49" charset="0"/>
              </a:rPr>
              <a:t>grep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wc</a:t>
            </a:r>
            <a:r>
              <a:rPr lang="en-GB" dirty="0">
                <a:latin typeface="Courier New" panose="02070309020205020404" pitchFamily="49" charset="0"/>
                <a:cs typeface="Courier New" panose="02070309020205020404" pitchFamily="49" charset="0"/>
              </a:rPr>
              <a:t> –l</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There are however five occurrences of the word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To count the number of occurrences run the following command</a:t>
            </a:r>
          </a:p>
          <a:p>
            <a:r>
              <a:rPr lang="en-GB" dirty="0">
                <a:latin typeface="Courier New" panose="02070309020205020404" pitchFamily="49" charset="0"/>
                <a:cs typeface="Courier New" panose="02070309020205020404" pitchFamily="49" charset="0"/>
              </a:rPr>
              <a:t>grep –o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wc</a:t>
            </a:r>
            <a:r>
              <a:rPr lang="en-GB" dirty="0">
                <a:latin typeface="Courier New" panose="02070309020205020404" pitchFamily="49" charset="0"/>
                <a:cs typeface="Courier New" panose="02070309020205020404" pitchFamily="49" charset="0"/>
              </a:rPr>
              <a:t> –l</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Tip: deconstruct this command and first run the grep command to see the output and then run it together with the </a:t>
            </a:r>
            <a:r>
              <a:rPr lang="en-GB" dirty="0" err="1">
                <a:latin typeface="Arial" panose="020B0604020202020204" pitchFamily="34" charset="0"/>
                <a:cs typeface="Arial" panose="020B0604020202020204" pitchFamily="34" charset="0"/>
              </a:rPr>
              <a:t>wc</a:t>
            </a:r>
            <a:r>
              <a:rPr lang="en-GB" dirty="0">
                <a:latin typeface="Arial" panose="020B0604020202020204" pitchFamily="34" charset="0"/>
                <a:cs typeface="Arial" panose="020B0604020202020204" pitchFamily="34" charset="0"/>
              </a:rPr>
              <a:t> –l</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Replace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with </a:t>
            </a:r>
            <a:r>
              <a:rPr lang="en-GB" dirty="0" err="1">
                <a:latin typeface="Arial" panose="020B0604020202020204" pitchFamily="34" charset="0"/>
                <a:cs typeface="Arial" panose="020B0604020202020204" pitchFamily="34" charset="0"/>
              </a:rPr>
              <a:t>linux</a:t>
            </a:r>
            <a:r>
              <a:rPr lang="en-GB" dirty="0">
                <a:latin typeface="Arial" panose="020B0604020202020204" pitchFamily="34" charset="0"/>
                <a:cs typeface="Arial" panose="020B0604020202020204" pitchFamily="34" charset="0"/>
              </a:rPr>
              <a:t> using the command </a:t>
            </a:r>
            <a:r>
              <a:rPr lang="en-GB" dirty="0" err="1">
                <a:latin typeface="Arial" panose="020B0604020202020204" pitchFamily="34" charset="0"/>
                <a:cs typeface="Arial" panose="020B0604020202020204" pitchFamily="34" charset="0"/>
              </a:rPr>
              <a:t>sed</a:t>
            </a:r>
            <a:r>
              <a:rPr lang="en-GB" dirty="0">
                <a:latin typeface="Arial" panose="020B0604020202020204" pitchFamily="34" charset="0"/>
                <a:cs typeface="Arial" panose="020B0604020202020204" pitchFamily="34" charset="0"/>
              </a:rPr>
              <a:t> (s specified substitution)</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Note the output: it will only replace the first occurrence in each line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Save this to a new file:</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&gt; geekfile2.txt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Replace the second occurrence of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in each line</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/2’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Replace all occurrences of </a:t>
            </a:r>
            <a:r>
              <a:rPr lang="en-GB" dirty="0" err="1">
                <a:latin typeface="Arial" panose="020B0604020202020204" pitchFamily="34" charset="0"/>
                <a:cs typeface="Arial" panose="020B0604020202020204" pitchFamily="34" charset="0"/>
              </a:rPr>
              <a:t>unix</a:t>
            </a:r>
            <a:endParaRPr lang="en-GB" dirty="0">
              <a:latin typeface="Arial" panose="020B0604020202020204" pitchFamily="34" charset="0"/>
              <a:cs typeface="Arial" panose="020B0604020202020204" pitchFamily="34" charset="0"/>
            </a:endParaRP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/g’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860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480131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Like grep and sed, the awk command searches for patterns in a file line by line and performs some operations on each line. Specifically useful to split a document into columns.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gene_exp.txt</a:t>
            </a:r>
            <a:r>
              <a:rPr lang="en-US" dirty="0">
                <a:latin typeface="Arial" panose="020B0604020202020204" pitchFamily="34" charset="0"/>
                <a:cs typeface="Arial" panose="020B0604020202020204" pitchFamily="34" charset="0"/>
              </a:rPr>
              <a:t> with the following text</a:t>
            </a:r>
          </a:p>
          <a:p>
            <a:r>
              <a:rPr lang="en-GB" dirty="0">
                <a:latin typeface="Courier New" panose="02070309020205020404" pitchFamily="49" charset="0"/>
                <a:cs typeface="Courier New" panose="02070309020205020404" pitchFamily="49" charset="0"/>
              </a:rPr>
              <a:t>gene sample1 sample2 sample3</a:t>
            </a:r>
          </a:p>
          <a:p>
            <a:r>
              <a:rPr lang="en-GB" dirty="0">
                <a:latin typeface="Courier New" panose="02070309020205020404" pitchFamily="49" charset="0"/>
                <a:cs typeface="Courier New" panose="02070309020205020404" pitchFamily="49" charset="0"/>
              </a:rPr>
              <a:t>gene1 4 5 1</a:t>
            </a:r>
          </a:p>
          <a:p>
            <a:r>
              <a:rPr lang="en-GB" dirty="0">
                <a:latin typeface="Courier New" panose="02070309020205020404" pitchFamily="49" charset="0"/>
                <a:cs typeface="Courier New" panose="02070309020205020404" pitchFamily="49" charset="0"/>
              </a:rPr>
              <a:t>gene2 10 70 100</a:t>
            </a:r>
          </a:p>
          <a:p>
            <a:r>
              <a:rPr lang="en-GB" dirty="0">
                <a:latin typeface="Courier New" panose="02070309020205020404" pitchFamily="49" charset="0"/>
                <a:cs typeface="Courier New" panose="02070309020205020404" pitchFamily="49" charset="0"/>
              </a:rPr>
              <a:t>gene3 0 0 5</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Print the first column of the file </a:t>
            </a:r>
            <a:r>
              <a:rPr lang="en-GB" dirty="0" err="1">
                <a:latin typeface="Arial" panose="020B0604020202020204" pitchFamily="34" charset="0"/>
                <a:cs typeface="Arial" panose="020B0604020202020204" pitchFamily="34" charset="0"/>
              </a:rPr>
              <a:t>gene_exp.txt</a:t>
            </a:r>
            <a:endParaRPr lang="en-GB" dirty="0">
              <a:latin typeface="Arial" panose="020B0604020202020204" pitchFamily="34" charset="0"/>
              <a:cs typeface="Arial" panose="020B0604020202020204" pitchFamily="34" charset="0"/>
            </a:endParaRPr>
          </a:p>
          <a:p>
            <a:r>
              <a:rPr lang="en-GB" dirty="0">
                <a:latin typeface="Courier New" panose="02070309020205020404" pitchFamily="49" charset="0"/>
                <a:cs typeface="Courier New" panose="02070309020205020404" pitchFamily="49" charset="0"/>
              </a:rPr>
              <a:t>awk ‘{print $1}’ </a:t>
            </a:r>
            <a:r>
              <a:rPr lang="en-GB" dirty="0" err="1">
                <a:latin typeface="Courier New" panose="02070309020205020404" pitchFamily="49" charset="0"/>
                <a:cs typeface="Courier New" panose="02070309020205020404" pitchFamily="49" charset="0"/>
              </a:rPr>
              <a:t>gene_exp.txt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Print the first and second column of the file </a:t>
            </a:r>
            <a:r>
              <a:rPr lang="en-GB" dirty="0" err="1">
                <a:latin typeface="Arial" panose="020B0604020202020204" pitchFamily="34" charset="0"/>
                <a:cs typeface="Arial" panose="020B0604020202020204" pitchFamily="34" charset="0"/>
              </a:rPr>
              <a:t>gene_exp.txt</a:t>
            </a:r>
            <a:endParaRPr lang="en-GB" dirty="0">
              <a:latin typeface="Arial" panose="020B0604020202020204" pitchFamily="34" charset="0"/>
              <a:cs typeface="Arial" panose="020B0604020202020204" pitchFamily="34" charset="0"/>
            </a:endParaRPr>
          </a:p>
          <a:p>
            <a:r>
              <a:rPr lang="en-GB" dirty="0">
                <a:latin typeface="Courier New" panose="02070309020205020404" pitchFamily="49" charset="0"/>
                <a:cs typeface="Courier New" panose="02070309020205020404" pitchFamily="49" charset="0"/>
              </a:rPr>
              <a:t>awk ‘{print $1,$2}’ </a:t>
            </a:r>
            <a:r>
              <a:rPr lang="en-GB" dirty="0" err="1">
                <a:latin typeface="Courier New" panose="02070309020205020404" pitchFamily="49" charset="0"/>
                <a:cs typeface="Courier New" panose="02070309020205020404" pitchFamily="49" charset="0"/>
              </a:rPr>
              <a:t>gene_exp.txt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Exercise: use awk and grep to get the expression of gene2 for sample 3</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084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3643708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 short introduction to Bash scripting</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590931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All the commands use up to now is called Bash commands.</a:t>
            </a:r>
          </a:p>
          <a:p>
            <a:r>
              <a:rPr lang="en-US" dirty="0">
                <a:latin typeface="Arial" panose="020B0604020202020204" pitchFamily="34" charset="0"/>
                <a:cs typeface="Arial" panose="020B0604020202020204" pitchFamily="34" charset="0"/>
              </a:rPr>
              <a:t>Bash is a Unix shell and command language that is used as the default login shell for most Linux distros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All the commands used (and MUCH MUCH more) can be used in Bash scripts like a programming language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are only going to do one or two simple things to illustrate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test_bash.sh</a:t>
            </a:r>
            <a:r>
              <a:rPr lang="en-US" dirty="0">
                <a:latin typeface="Arial" panose="020B0604020202020204" pitchFamily="34" charset="0"/>
                <a:cs typeface="Arial" panose="020B0604020202020204" pitchFamily="34" charset="0"/>
              </a:rPr>
              <a:t> and open it in an editor (nano)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Write the following commands in the file:</a:t>
            </a:r>
          </a:p>
          <a:p>
            <a:r>
              <a:rPr lang="en-US" dirty="0">
                <a:latin typeface="Courier New" panose="02070309020205020404" pitchFamily="49" charset="0"/>
                <a:cs typeface="Courier New" panose="02070309020205020404" pitchFamily="49" charset="0"/>
              </a:rPr>
              <a:t>#!/bin/bash</a:t>
            </a:r>
          </a:p>
          <a:p>
            <a:r>
              <a:rPr lang="en-US" dirty="0">
                <a:latin typeface="Courier New" panose="02070309020205020404" pitchFamily="49" charset="0"/>
                <a:cs typeface="Courier New" panose="02070309020205020404" pitchFamily="49" charset="0"/>
              </a:rPr>
              <a:t># declare STRING variable</a:t>
            </a:r>
          </a:p>
          <a:p>
            <a:r>
              <a:rPr lang="en-US" dirty="0">
                <a:latin typeface="Courier New" panose="02070309020205020404" pitchFamily="49" charset="0"/>
                <a:cs typeface="Courier New" panose="02070309020205020404" pitchFamily="49" charset="0"/>
              </a:rPr>
              <a:t>STRING="Hello World"</a:t>
            </a:r>
          </a:p>
          <a:p>
            <a:r>
              <a:rPr lang="en-US" dirty="0">
                <a:latin typeface="Courier New" panose="02070309020205020404" pitchFamily="49" charset="0"/>
                <a:cs typeface="Courier New" panose="02070309020205020404" pitchFamily="49" charset="0"/>
              </a:rPr>
              <a:t># print variable on a screen</a:t>
            </a:r>
          </a:p>
          <a:p>
            <a:r>
              <a:rPr lang="en-US" dirty="0">
                <a:latin typeface="Courier New" panose="02070309020205020404" pitchFamily="49" charset="0"/>
                <a:cs typeface="Courier New" panose="02070309020205020404" pitchFamily="49" charset="0"/>
              </a:rPr>
              <a:t>echo $STRING</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Run this file using</a:t>
            </a:r>
          </a:p>
          <a:p>
            <a:r>
              <a:rPr lang="en-US" dirty="0">
                <a:latin typeface="Courier New" panose="02070309020205020404" pitchFamily="49" charset="0"/>
                <a:cs typeface="Courier New" panose="02070309020205020404" pitchFamily="49" charset="0"/>
              </a:rPr>
              <a:t>bash </a:t>
            </a:r>
            <a:r>
              <a:rPr lang="en-US" dirty="0" err="1">
                <a:latin typeface="Courier New" panose="02070309020205020404" pitchFamily="49" charset="0"/>
                <a:cs typeface="Courier New" panose="02070309020205020404" pitchFamily="49" charset="0"/>
              </a:rPr>
              <a:t>test_bash.sh</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same two commands can instead be run in the command line itself</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9666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 short introduction to Bash scripting</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Exercise: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Task1: Create a directory termed dir1 and create 3 files in this directory</a:t>
            </a:r>
          </a:p>
          <a:p>
            <a:r>
              <a:rPr lang="en-US" dirty="0">
                <a:latin typeface="Arial" panose="020B0604020202020204" pitchFamily="34" charset="0"/>
                <a:cs typeface="Arial" panose="020B0604020202020204" pitchFamily="34" charset="0"/>
              </a:rPr>
              <a:t>Task2: Change the bash script to list all the files in dir1 and run the bash script using </a:t>
            </a:r>
            <a:r>
              <a:rPr lang="en-US" dirty="0">
                <a:latin typeface="Courier New" panose="02070309020205020404" pitchFamily="49" charset="0"/>
                <a:cs typeface="Courier New" panose="02070309020205020404" pitchFamily="49" charset="0"/>
              </a:rPr>
              <a:t>bash </a:t>
            </a:r>
            <a:r>
              <a:rPr lang="en-US" dirty="0" err="1">
                <a:latin typeface="Courier New" panose="02070309020205020404" pitchFamily="49" charset="0"/>
                <a:cs typeface="Courier New" panose="02070309020205020404" pitchFamily="49" charset="0"/>
              </a:rPr>
              <a:t>test.sh</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to view the output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65016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252988"/>
            <a:ext cx="12192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End of day 2</a:t>
            </a:r>
          </a:p>
        </p:txBody>
      </p:sp>
    </p:spTree>
    <p:extLst>
      <p:ext uri="{BB962C8B-B14F-4D97-AF65-F5344CB8AC3E}">
        <p14:creationId xmlns:p14="http://schemas.microsoft.com/office/powerpoint/2010/main" val="1787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What is Linux? – </a:t>
            </a:r>
            <a:r>
              <a:rPr lang="en-US" sz="3200" i="1" u="sng" dirty="0">
                <a:latin typeface="Arial" panose="020B0604020202020204" pitchFamily="34" charset="0"/>
                <a:cs typeface="Arial" panose="020B0604020202020204" pitchFamily="34" charset="0"/>
              </a:rPr>
              <a:t>according to Wikipedia</a:t>
            </a:r>
          </a:p>
        </p:txBody>
      </p:sp>
      <p:sp>
        <p:nvSpPr>
          <p:cNvPr id="5" name="TextBox 4">
            <a:extLst>
              <a:ext uri="{FF2B5EF4-FFF2-40B4-BE49-F238E27FC236}">
                <a16:creationId xmlns:a16="http://schemas.microsoft.com/office/drawing/2014/main" id="{2422E3FC-6E6C-34F9-64BB-E09A738DB985}"/>
              </a:ext>
            </a:extLst>
          </p:cNvPr>
          <p:cNvSpPr txBox="1"/>
          <p:nvPr/>
        </p:nvSpPr>
        <p:spPr>
          <a:xfrm>
            <a:off x="85898" y="2905715"/>
            <a:ext cx="12020204" cy="1200329"/>
          </a:xfrm>
          <a:prstGeom prst="rect">
            <a:avLst/>
          </a:prstGeom>
          <a:noFill/>
          <a:ln w="19050">
            <a:solidFill>
              <a:schemeClr val="tx1"/>
            </a:solidFill>
          </a:ln>
        </p:spPr>
        <p:txBody>
          <a:bodyPr wrap="square">
            <a:spAutoFit/>
          </a:bodyPr>
          <a:lstStyle/>
          <a:p>
            <a:pPr algn="just"/>
            <a:r>
              <a:rPr lang="en-GB" b="1" i="0" dirty="0">
                <a:solidFill>
                  <a:srgbClr val="202122"/>
                </a:solidFill>
                <a:effectLst/>
                <a:latin typeface="Arial" panose="020B0604020202020204" pitchFamily="34" charset="0"/>
              </a:rPr>
              <a:t>Linux</a:t>
            </a:r>
            <a:r>
              <a:rPr lang="en-GB" b="0" i="0" dirty="0">
                <a:solidFill>
                  <a:srgbClr val="202122"/>
                </a:solidFill>
                <a:effectLst/>
                <a:latin typeface="Arial" panose="020B0604020202020204" pitchFamily="34" charset="0"/>
              </a:rPr>
              <a:t> is a family of </a:t>
            </a:r>
            <a:r>
              <a:rPr lang="en-GB" b="0" i="0" u="none" strike="noStrike" dirty="0">
                <a:solidFill>
                  <a:srgbClr val="3366CC"/>
                </a:solidFill>
                <a:effectLst/>
                <a:latin typeface="Arial" panose="020B0604020202020204" pitchFamily="34" charset="0"/>
                <a:hlinkClick r:id="rId2" tooltip="Free and open-source software"/>
              </a:rPr>
              <a:t>open-source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3" tooltip="Unix-like"/>
              </a:rPr>
              <a:t>Unix-like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4" tooltip="Operating system"/>
              </a:rPr>
              <a:t>operating systems</a:t>
            </a:r>
            <a:r>
              <a:rPr lang="en-GB" b="0" i="0" dirty="0">
                <a:solidFill>
                  <a:srgbClr val="202122"/>
                </a:solidFill>
                <a:effectLst/>
                <a:latin typeface="Arial" panose="020B0604020202020204" pitchFamily="34" charset="0"/>
              </a:rPr>
              <a:t> based on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6"/>
              </a:rPr>
              <a:t>[12]</a:t>
            </a:r>
            <a:r>
              <a:rPr lang="en-GB" b="0" i="0" dirty="0">
                <a:solidFill>
                  <a:srgbClr val="202122"/>
                </a:solidFill>
                <a:effectLst/>
                <a:latin typeface="Arial" panose="020B0604020202020204" pitchFamily="34" charset="0"/>
              </a:rPr>
              <a:t> an </a:t>
            </a:r>
            <a:r>
              <a:rPr lang="en-GB" b="0" i="0" u="none" strike="noStrike" dirty="0">
                <a:solidFill>
                  <a:srgbClr val="3366CC"/>
                </a:solidFill>
                <a:effectLst/>
                <a:latin typeface="Arial" panose="020B0604020202020204" pitchFamily="34" charset="0"/>
                <a:hlinkClick r:id="rId7" tooltip="Kernel (operating system)"/>
              </a:rPr>
              <a:t>operating system kernel</a:t>
            </a:r>
            <a:r>
              <a:rPr lang="en-GB" b="0" i="0" dirty="0">
                <a:solidFill>
                  <a:srgbClr val="202122"/>
                </a:solidFill>
                <a:effectLst/>
                <a:latin typeface="Arial" panose="020B0604020202020204" pitchFamily="34" charset="0"/>
              </a:rPr>
              <a:t> first released on September 17, 1991, by </a:t>
            </a:r>
            <a:r>
              <a:rPr lang="en-GB" b="0" i="0" u="none" strike="noStrike" dirty="0">
                <a:solidFill>
                  <a:srgbClr val="3366CC"/>
                </a:solidFill>
                <a:effectLst/>
                <a:latin typeface="Arial" panose="020B0604020202020204" pitchFamily="34" charset="0"/>
                <a:hlinkClick r:id="rId8" tooltip="Linus Torvalds"/>
              </a:rPr>
              <a:t>Linus Torvalds</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9"/>
              </a:rPr>
              <a:t>[13]</a:t>
            </a:r>
            <a:r>
              <a:rPr lang="en-GB" b="0" i="0" u="none" strike="noStrike" baseline="30000" dirty="0">
                <a:solidFill>
                  <a:srgbClr val="3366CC"/>
                </a:solidFill>
                <a:effectLst/>
                <a:latin typeface="Arial" panose="020B0604020202020204" pitchFamily="34" charset="0"/>
                <a:hlinkClick r:id="rId10"/>
              </a:rPr>
              <a:t>[14]</a:t>
            </a:r>
            <a:r>
              <a:rPr lang="en-GB" b="0" i="0" u="none" strike="noStrike" baseline="30000" dirty="0">
                <a:solidFill>
                  <a:srgbClr val="3366CC"/>
                </a:solidFill>
                <a:effectLst/>
                <a:latin typeface="Arial" panose="020B0604020202020204" pitchFamily="34" charset="0"/>
                <a:hlinkClick r:id="rId11"/>
              </a:rPr>
              <a:t>[15]</a:t>
            </a:r>
            <a:r>
              <a:rPr lang="en-GB" b="0" i="0" dirty="0">
                <a:solidFill>
                  <a:srgbClr val="202122"/>
                </a:solidFill>
                <a:effectLst/>
                <a:latin typeface="Arial" panose="020B0604020202020204" pitchFamily="34" charset="0"/>
              </a:rPr>
              <a:t> Linux is typically </a:t>
            </a:r>
            <a:r>
              <a:rPr lang="en-GB" b="0" i="0" u="none" strike="noStrike" dirty="0">
                <a:solidFill>
                  <a:srgbClr val="3366CC"/>
                </a:solidFill>
                <a:effectLst/>
                <a:latin typeface="Arial" panose="020B0604020202020204" pitchFamily="34" charset="0"/>
                <a:hlinkClick r:id="rId12" tooltip="Package manager"/>
              </a:rPr>
              <a:t>packaged</a:t>
            </a:r>
            <a:r>
              <a:rPr lang="en-GB" b="0" i="0" dirty="0">
                <a:solidFill>
                  <a:srgbClr val="202122"/>
                </a:solidFill>
                <a:effectLst/>
                <a:latin typeface="Arial" panose="020B0604020202020204" pitchFamily="34" charset="0"/>
              </a:rPr>
              <a:t> as a </a:t>
            </a:r>
            <a:r>
              <a:rPr lang="en-GB" b="0" i="0" u="none" strike="noStrike" dirty="0">
                <a:solidFill>
                  <a:srgbClr val="3366CC"/>
                </a:solidFill>
                <a:effectLst/>
                <a:latin typeface="Arial" panose="020B0604020202020204" pitchFamily="34" charset="0"/>
                <a:hlinkClick r:id="rId13" tooltip="Linux distribution"/>
              </a:rPr>
              <a:t>Linux distribution</a:t>
            </a:r>
            <a:r>
              <a:rPr lang="en-GB" b="0" i="0" dirty="0">
                <a:solidFill>
                  <a:srgbClr val="202122"/>
                </a:solidFill>
                <a:effectLst/>
                <a:latin typeface="Arial" panose="020B0604020202020204" pitchFamily="34" charset="0"/>
              </a:rPr>
              <a:t> (distro), which includes the kernel and supporting </a:t>
            </a:r>
            <a:r>
              <a:rPr lang="en-GB" b="0" i="0" u="none" strike="noStrike" dirty="0">
                <a:solidFill>
                  <a:srgbClr val="3366CC"/>
                </a:solidFill>
                <a:effectLst/>
                <a:latin typeface="Arial" panose="020B0604020202020204" pitchFamily="34" charset="0"/>
                <a:hlinkClick r:id="rId14" tooltip="System software"/>
              </a:rPr>
              <a:t>system software</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Library (computing)"/>
              </a:rPr>
              <a:t>libraries</a:t>
            </a:r>
            <a:r>
              <a:rPr lang="en-GB" b="0" i="0" dirty="0">
                <a:solidFill>
                  <a:srgbClr val="202122"/>
                </a:solidFill>
                <a:effectLst/>
                <a:latin typeface="Arial" panose="020B0604020202020204" pitchFamily="34" charset="0"/>
              </a:rPr>
              <a:t>, many of which are provided by the </a:t>
            </a:r>
            <a:r>
              <a:rPr lang="en-GB" b="0" i="0" u="none" strike="noStrike" dirty="0">
                <a:solidFill>
                  <a:srgbClr val="3366CC"/>
                </a:solidFill>
                <a:effectLst/>
                <a:latin typeface="Arial" panose="020B0604020202020204" pitchFamily="34" charset="0"/>
                <a:hlinkClick r:id="rId16" tooltip="GNU Project"/>
              </a:rPr>
              <a:t>GNU Project</a:t>
            </a:r>
            <a:r>
              <a:rPr lang="en-GB" b="0" i="0" dirty="0">
                <a:solidFill>
                  <a:srgbClr val="202122"/>
                </a:solidFill>
                <a:effectLst/>
                <a:latin typeface="Arial" panose="020B0604020202020204" pitchFamily="34" charset="0"/>
              </a:rPr>
              <a:t>.</a:t>
            </a:r>
            <a:endParaRPr lang="en-US" dirty="0"/>
          </a:p>
        </p:txBody>
      </p:sp>
      <p:sp>
        <p:nvSpPr>
          <p:cNvPr id="8" name="TextBox 7">
            <a:extLst>
              <a:ext uri="{FF2B5EF4-FFF2-40B4-BE49-F238E27FC236}">
                <a16:creationId xmlns:a16="http://schemas.microsoft.com/office/drawing/2014/main" id="{45F7AFBB-8DC8-3F3E-4CD6-3C5265B58C0E}"/>
              </a:ext>
            </a:extLst>
          </p:cNvPr>
          <p:cNvSpPr txBox="1"/>
          <p:nvPr/>
        </p:nvSpPr>
        <p:spPr>
          <a:xfrm>
            <a:off x="171796" y="1686279"/>
            <a:ext cx="4466012" cy="584775"/>
          </a:xfrm>
          <a:prstGeom prst="rect">
            <a:avLst/>
          </a:prstGeom>
          <a:noFill/>
        </p:spPr>
        <p:txBody>
          <a:bodyPr wrap="square">
            <a:spAutoFit/>
          </a:bodyPr>
          <a:lstStyle/>
          <a:p>
            <a:r>
              <a:rPr lang="en-GB" sz="1600" b="0" i="0" dirty="0">
                <a:solidFill>
                  <a:srgbClr val="202122"/>
                </a:solidFill>
                <a:effectLst/>
                <a:latin typeface="Arial" panose="020B0604020202020204" pitchFamily="34" charset="0"/>
              </a:rPr>
              <a:t>A </a:t>
            </a:r>
            <a:r>
              <a:rPr lang="en-GB" sz="1600" b="1" i="0" dirty="0">
                <a:solidFill>
                  <a:srgbClr val="202122"/>
                </a:solidFill>
                <a:effectLst/>
                <a:latin typeface="Arial" panose="020B0604020202020204" pitchFamily="34" charset="0"/>
              </a:rPr>
              <a:t>Unix-like</a:t>
            </a:r>
            <a:r>
              <a:rPr lang="en-GB" sz="1600" b="0" i="0" dirty="0">
                <a:solidFill>
                  <a:srgbClr val="202122"/>
                </a:solidFill>
                <a:effectLst/>
                <a:latin typeface="Arial" panose="020B0604020202020204" pitchFamily="34" charset="0"/>
              </a:rPr>
              <a:t> </a:t>
            </a:r>
            <a:r>
              <a:rPr lang="en-GB" sz="1600" b="0" i="0" u="none" strike="noStrike" dirty="0">
                <a:solidFill>
                  <a:srgbClr val="3366CC"/>
                </a:solidFill>
                <a:effectLst/>
                <a:latin typeface="Arial" panose="020B0604020202020204" pitchFamily="34" charset="0"/>
                <a:hlinkClick r:id="rId4" tooltip="Operating system"/>
              </a:rPr>
              <a:t>operating system</a:t>
            </a:r>
            <a:r>
              <a:rPr lang="en-GB" sz="1600" b="0" i="0" dirty="0">
                <a:solidFill>
                  <a:srgbClr val="202122"/>
                </a:solidFill>
                <a:effectLst/>
                <a:latin typeface="Arial" panose="020B0604020202020204" pitchFamily="34" charset="0"/>
              </a:rPr>
              <a:t> is one that behaves in a manner like a </a:t>
            </a:r>
            <a:r>
              <a:rPr lang="en-GB" sz="1600" b="0" i="0" u="none" strike="noStrike" dirty="0">
                <a:solidFill>
                  <a:srgbClr val="3366CC"/>
                </a:solidFill>
                <a:effectLst/>
                <a:latin typeface="Arial" panose="020B0604020202020204" pitchFamily="34" charset="0"/>
                <a:hlinkClick r:id="rId17" tooltip="Unix"/>
              </a:rPr>
              <a:t>Unix</a:t>
            </a:r>
            <a:r>
              <a:rPr lang="en-GB" sz="1600" b="0" i="0" dirty="0">
                <a:solidFill>
                  <a:srgbClr val="202122"/>
                </a:solidFill>
                <a:effectLst/>
                <a:latin typeface="Arial" panose="020B0604020202020204" pitchFamily="34" charset="0"/>
              </a:rPr>
              <a:t> system</a:t>
            </a:r>
            <a:endParaRPr lang="en-US" sz="1600" dirty="0"/>
          </a:p>
        </p:txBody>
      </p:sp>
      <p:cxnSp>
        <p:nvCxnSpPr>
          <p:cNvPr id="10" name="Straight Arrow Connector 9">
            <a:extLst>
              <a:ext uri="{FF2B5EF4-FFF2-40B4-BE49-F238E27FC236}">
                <a16:creationId xmlns:a16="http://schemas.microsoft.com/office/drawing/2014/main" id="{3E5D448B-E4D8-69FE-20A7-65D4AD39901A}"/>
              </a:ext>
            </a:extLst>
          </p:cNvPr>
          <p:cNvCxnSpPr>
            <a:cxnSpLocks/>
            <a:endCxn id="8" idx="2"/>
          </p:cNvCxnSpPr>
          <p:nvPr/>
        </p:nvCxnSpPr>
        <p:spPr>
          <a:xfrm flipH="1" flipV="1">
            <a:off x="2404802" y="2271054"/>
            <a:ext cx="1684366" cy="71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6F9BB8-E795-8C2F-9239-6C688EC2DE2D}"/>
              </a:ext>
            </a:extLst>
          </p:cNvPr>
          <p:cNvSpPr txBox="1"/>
          <p:nvPr/>
        </p:nvSpPr>
        <p:spPr>
          <a:xfrm>
            <a:off x="3034839" y="779090"/>
            <a:ext cx="6122322" cy="830997"/>
          </a:xfrm>
          <a:prstGeom prst="rect">
            <a:avLst/>
          </a:prstGeom>
          <a:noFill/>
        </p:spPr>
        <p:txBody>
          <a:bodyPr wrap="square">
            <a:spAutoFit/>
          </a:bodyPr>
          <a:lstStyle/>
          <a:p>
            <a:r>
              <a:rPr lang="en-GB" sz="1600" b="1" i="0" dirty="0">
                <a:solidFill>
                  <a:srgbClr val="202122"/>
                </a:solidFill>
                <a:effectLst/>
                <a:latin typeface="Arial" panose="020B0604020202020204" pitchFamily="34" charset="0"/>
              </a:rPr>
              <a:t>Unix</a:t>
            </a:r>
            <a:r>
              <a:rPr lang="en-GB" sz="1600" b="0" i="0" dirty="0">
                <a:solidFill>
                  <a:srgbClr val="202122"/>
                </a:solidFill>
                <a:effectLst/>
                <a:latin typeface="Arial" panose="020B0604020202020204" pitchFamily="34" charset="0"/>
              </a:rPr>
              <a:t> is a family of </a:t>
            </a:r>
            <a:r>
              <a:rPr lang="en-GB" sz="1600" b="0" i="0" u="none" strike="noStrike" dirty="0">
                <a:solidFill>
                  <a:srgbClr val="3366CC"/>
                </a:solidFill>
                <a:effectLst/>
                <a:latin typeface="Arial" panose="020B0604020202020204" pitchFamily="34" charset="0"/>
                <a:hlinkClick r:id="rId18" tooltip="Computer multitasking"/>
              </a:rPr>
              <a:t>multitasking</a:t>
            </a:r>
            <a:r>
              <a:rPr lang="en-GB" sz="1600" b="0" i="0" dirty="0">
                <a:solidFill>
                  <a:srgbClr val="202122"/>
                </a:solidFill>
                <a:effectLst/>
                <a:latin typeface="Arial" panose="020B0604020202020204" pitchFamily="34" charset="0"/>
              </a:rPr>
              <a:t>, </a:t>
            </a:r>
            <a:r>
              <a:rPr lang="en-GB" sz="1600" b="0" i="0" u="none" strike="noStrike" dirty="0">
                <a:solidFill>
                  <a:srgbClr val="3366CC"/>
                </a:solidFill>
                <a:effectLst/>
                <a:latin typeface="Arial" panose="020B0604020202020204" pitchFamily="34" charset="0"/>
                <a:hlinkClick r:id="rId19" tooltip="Multi-user software"/>
              </a:rPr>
              <a:t>multi-user</a:t>
            </a:r>
            <a:r>
              <a:rPr lang="en-GB" sz="1600" b="0" i="0" dirty="0">
                <a:solidFill>
                  <a:srgbClr val="202122"/>
                </a:solidFill>
                <a:effectLst/>
                <a:latin typeface="Arial" panose="020B0604020202020204" pitchFamily="34" charset="0"/>
              </a:rPr>
              <a:t> computer </a:t>
            </a:r>
            <a:r>
              <a:rPr lang="en-GB" sz="1600" b="0" i="0" u="none" strike="noStrike" dirty="0">
                <a:solidFill>
                  <a:srgbClr val="3366CC"/>
                </a:solidFill>
                <a:effectLst/>
                <a:latin typeface="Arial" panose="020B0604020202020204" pitchFamily="34" charset="0"/>
                <a:hlinkClick r:id="rId4" tooltip="Operating system"/>
              </a:rPr>
              <a:t>operating systems</a:t>
            </a:r>
            <a:r>
              <a:rPr lang="en-GB" sz="1600" b="0" i="0" dirty="0">
                <a:solidFill>
                  <a:srgbClr val="202122"/>
                </a:solidFill>
                <a:effectLst/>
                <a:latin typeface="Arial" panose="020B0604020202020204" pitchFamily="34" charset="0"/>
              </a:rPr>
              <a:t> that derive from the original </a:t>
            </a:r>
            <a:r>
              <a:rPr lang="en-GB" sz="1600" b="0" i="0" u="none" strike="noStrike" dirty="0">
                <a:solidFill>
                  <a:srgbClr val="3366CC"/>
                </a:solidFill>
                <a:effectLst/>
                <a:latin typeface="Arial" panose="020B0604020202020204" pitchFamily="34" charset="0"/>
                <a:hlinkClick r:id="rId20" tooltip="AT&amp;T Corporation"/>
              </a:rPr>
              <a:t>AT&amp;T</a:t>
            </a:r>
            <a:r>
              <a:rPr lang="en-GB" sz="1600" b="0" i="0" dirty="0">
                <a:solidFill>
                  <a:srgbClr val="202122"/>
                </a:solidFill>
                <a:effectLst/>
                <a:latin typeface="Arial" panose="020B0604020202020204" pitchFamily="34" charset="0"/>
              </a:rPr>
              <a:t> Unix, whose development started in 1969</a:t>
            </a:r>
            <a:endParaRPr lang="en-US" sz="1600" dirty="0"/>
          </a:p>
        </p:txBody>
      </p:sp>
      <p:cxnSp>
        <p:nvCxnSpPr>
          <p:cNvPr id="15" name="Straight Arrow Connector 14">
            <a:extLst>
              <a:ext uri="{FF2B5EF4-FFF2-40B4-BE49-F238E27FC236}">
                <a16:creationId xmlns:a16="http://schemas.microsoft.com/office/drawing/2014/main" id="{929494E7-414F-91B0-98CD-CF99CFF97BEC}"/>
              </a:ext>
            </a:extLst>
          </p:cNvPr>
          <p:cNvCxnSpPr>
            <a:cxnSpLocks/>
          </p:cNvCxnSpPr>
          <p:nvPr/>
        </p:nvCxnSpPr>
        <p:spPr>
          <a:xfrm flipH="1" flipV="1">
            <a:off x="3034839" y="953367"/>
            <a:ext cx="212146" cy="102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6E8541-067B-674B-BF4E-3347D8735A6F}"/>
              </a:ext>
            </a:extLst>
          </p:cNvPr>
          <p:cNvSpPr txBox="1"/>
          <p:nvPr/>
        </p:nvSpPr>
        <p:spPr>
          <a:xfrm>
            <a:off x="9414508" y="730246"/>
            <a:ext cx="3057005" cy="1015663"/>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An </a:t>
            </a:r>
            <a:r>
              <a:rPr lang="en-GB" sz="1200" b="1" i="0" dirty="0">
                <a:solidFill>
                  <a:srgbClr val="202122"/>
                </a:solidFill>
                <a:effectLst/>
                <a:latin typeface="Arial" panose="020B0604020202020204" pitchFamily="34" charset="0"/>
              </a:rPr>
              <a:t>operating system</a:t>
            </a:r>
            <a:r>
              <a:rPr lang="en-GB" sz="1200" b="0" i="0" dirty="0">
                <a:solidFill>
                  <a:srgbClr val="202122"/>
                </a:solidFill>
                <a:effectLst/>
                <a:latin typeface="Arial" panose="020B0604020202020204" pitchFamily="34" charset="0"/>
              </a:rPr>
              <a:t> (</a:t>
            </a:r>
            <a:r>
              <a:rPr lang="en-GB" sz="1200" b="1" i="0" dirty="0">
                <a:solidFill>
                  <a:srgbClr val="202122"/>
                </a:solidFill>
                <a:effectLst/>
                <a:latin typeface="Arial" panose="020B0604020202020204" pitchFamily="34" charset="0"/>
              </a:rPr>
              <a:t>OS</a:t>
            </a:r>
            <a:r>
              <a:rPr lang="en-GB" sz="1200" b="0" i="0" dirty="0">
                <a:solidFill>
                  <a:srgbClr val="202122"/>
                </a:solidFill>
                <a:effectLst/>
                <a:latin typeface="Arial" panose="020B0604020202020204" pitchFamily="34" charset="0"/>
              </a:rPr>
              <a:t>) is </a:t>
            </a:r>
            <a:r>
              <a:rPr lang="en-GB" sz="1200" b="0" i="0" u="none" strike="noStrike" dirty="0">
                <a:solidFill>
                  <a:srgbClr val="3366CC"/>
                </a:solidFill>
                <a:effectLst/>
                <a:latin typeface="Arial" panose="020B0604020202020204" pitchFamily="34" charset="0"/>
                <a:hlinkClick r:id="rId14" tooltip="System software"/>
              </a:rPr>
              <a:t>system software</a:t>
            </a:r>
            <a:r>
              <a:rPr lang="en-GB" sz="1200" b="0" i="0" dirty="0">
                <a:solidFill>
                  <a:srgbClr val="202122"/>
                </a:solidFill>
                <a:effectLst/>
                <a:latin typeface="Arial" panose="020B0604020202020204" pitchFamily="34" charset="0"/>
              </a:rPr>
              <a:t> that manages </a:t>
            </a:r>
            <a:r>
              <a:rPr lang="en-GB" sz="1200" b="0" i="0" u="none" strike="noStrike" dirty="0">
                <a:solidFill>
                  <a:srgbClr val="3366CC"/>
                </a:solidFill>
                <a:effectLst/>
                <a:latin typeface="Arial" panose="020B0604020202020204" pitchFamily="34" charset="0"/>
                <a:hlinkClick r:id="rId21" tooltip="Computer hardware"/>
              </a:rPr>
              <a:t>computer hardware</a:t>
            </a:r>
            <a:r>
              <a:rPr lang="en-GB" sz="1200" b="0" i="0" dirty="0">
                <a:solidFill>
                  <a:srgbClr val="202122"/>
                </a:solidFill>
                <a:effectLst/>
                <a:latin typeface="Arial" panose="020B0604020202020204" pitchFamily="34" charset="0"/>
              </a:rPr>
              <a:t> and </a:t>
            </a:r>
            <a:r>
              <a:rPr lang="en-GB" sz="1200" b="0" i="0" u="none" strike="noStrike" dirty="0">
                <a:solidFill>
                  <a:srgbClr val="3366CC"/>
                </a:solidFill>
                <a:effectLst/>
                <a:latin typeface="Arial" panose="020B0604020202020204" pitchFamily="34" charset="0"/>
                <a:hlinkClick r:id="rId22" tooltip="Software"/>
              </a:rPr>
              <a:t>software</a:t>
            </a:r>
            <a:r>
              <a:rPr lang="en-GB" sz="1200" b="0" i="0" dirty="0">
                <a:solidFill>
                  <a:srgbClr val="202122"/>
                </a:solidFill>
                <a:effectLst/>
                <a:latin typeface="Arial" panose="020B0604020202020204" pitchFamily="34" charset="0"/>
              </a:rPr>
              <a:t> resources, and provides common </a:t>
            </a:r>
            <a:r>
              <a:rPr lang="en-GB" sz="1200" b="0" i="0" u="none" strike="noStrike" dirty="0">
                <a:solidFill>
                  <a:srgbClr val="3366CC"/>
                </a:solidFill>
                <a:effectLst/>
                <a:latin typeface="Arial" panose="020B0604020202020204" pitchFamily="34" charset="0"/>
                <a:hlinkClick r:id="rId23" tooltip="Daemon (computing)"/>
              </a:rPr>
              <a:t>services</a:t>
            </a:r>
            <a:r>
              <a:rPr lang="en-GB" sz="1200" b="0" i="0" dirty="0">
                <a:solidFill>
                  <a:srgbClr val="202122"/>
                </a:solidFill>
                <a:effectLst/>
                <a:latin typeface="Arial" panose="020B0604020202020204" pitchFamily="34" charset="0"/>
              </a:rPr>
              <a:t> for </a:t>
            </a:r>
            <a:r>
              <a:rPr lang="en-GB" sz="1200" b="0" i="0" u="none" strike="noStrike" dirty="0">
                <a:solidFill>
                  <a:srgbClr val="3366CC"/>
                </a:solidFill>
                <a:effectLst/>
                <a:latin typeface="Arial" panose="020B0604020202020204" pitchFamily="34" charset="0"/>
                <a:hlinkClick r:id="rId24" tooltip="Computer program"/>
              </a:rPr>
              <a:t>computer programs</a:t>
            </a:r>
            <a:r>
              <a:rPr lang="en-GB" sz="1200" b="0" i="0" dirty="0">
                <a:solidFill>
                  <a:srgbClr val="202122"/>
                </a:solidFill>
                <a:effectLst/>
                <a:latin typeface="Arial" panose="020B0604020202020204" pitchFamily="34" charset="0"/>
              </a:rPr>
              <a:t>.</a:t>
            </a:r>
            <a:endParaRPr lang="en-US" sz="1200" dirty="0"/>
          </a:p>
        </p:txBody>
      </p:sp>
      <p:sp>
        <p:nvSpPr>
          <p:cNvPr id="24" name="TextBox 23">
            <a:extLst>
              <a:ext uri="{FF2B5EF4-FFF2-40B4-BE49-F238E27FC236}">
                <a16:creationId xmlns:a16="http://schemas.microsoft.com/office/drawing/2014/main" id="{8DE8F6DE-F483-2D24-58D8-28017AC7EC66}"/>
              </a:ext>
            </a:extLst>
          </p:cNvPr>
          <p:cNvSpPr txBox="1"/>
          <p:nvPr/>
        </p:nvSpPr>
        <p:spPr>
          <a:xfrm>
            <a:off x="5735784" y="4066408"/>
            <a:ext cx="6259482" cy="923330"/>
          </a:xfrm>
          <a:prstGeom prst="rect">
            <a:avLst/>
          </a:prstGeom>
          <a:noFill/>
        </p:spPr>
        <p:txBody>
          <a:bodyPr wrap="square">
            <a:spAutoFit/>
          </a:bodyPr>
          <a:lstStyle/>
          <a:p>
            <a:r>
              <a:rPr lang="en-GB" b="0" i="0" dirty="0">
                <a:solidFill>
                  <a:srgbClr val="202122"/>
                </a:solidFill>
                <a:effectLst/>
                <a:latin typeface="Arial" panose="020B0604020202020204" pitchFamily="34" charset="0"/>
              </a:rPr>
              <a:t>The </a:t>
            </a:r>
            <a:r>
              <a:rPr lang="en-GB" b="1" i="0" dirty="0">
                <a:solidFill>
                  <a:srgbClr val="202122"/>
                </a:solidFill>
                <a:effectLst/>
                <a:latin typeface="Arial" panose="020B0604020202020204" pitchFamily="34" charset="0"/>
              </a:rPr>
              <a:t>kernel</a:t>
            </a:r>
            <a:r>
              <a:rPr lang="en-GB" b="0" i="0" dirty="0">
                <a:solidFill>
                  <a:srgbClr val="202122"/>
                </a:solidFill>
                <a:effectLst/>
                <a:latin typeface="Arial" panose="020B0604020202020204" pitchFamily="34" charset="0"/>
              </a:rPr>
              <a:t> is a </a:t>
            </a:r>
            <a:r>
              <a:rPr lang="en-GB" b="0" i="0" u="none" strike="noStrike" dirty="0">
                <a:solidFill>
                  <a:srgbClr val="3366CC"/>
                </a:solidFill>
                <a:effectLst/>
                <a:latin typeface="Arial" panose="020B0604020202020204" pitchFamily="34" charset="0"/>
                <a:hlinkClick r:id="rId24" tooltip="Computer program"/>
              </a:rPr>
              <a:t>computer program</a:t>
            </a:r>
            <a:r>
              <a:rPr lang="en-GB" b="0" i="0" dirty="0">
                <a:solidFill>
                  <a:srgbClr val="202122"/>
                </a:solidFill>
                <a:effectLst/>
                <a:latin typeface="Arial" panose="020B0604020202020204" pitchFamily="34" charset="0"/>
              </a:rPr>
              <a:t> at the core of a computer's </a:t>
            </a:r>
            <a:r>
              <a:rPr lang="en-GB" b="0" i="0" u="none" strike="noStrike" dirty="0">
                <a:solidFill>
                  <a:srgbClr val="3366CC"/>
                </a:solidFill>
                <a:effectLst/>
                <a:latin typeface="Arial" panose="020B0604020202020204" pitchFamily="34" charset="0"/>
                <a:hlinkClick r:id="rId4" tooltip="Operating system"/>
              </a:rPr>
              <a:t>operating system</a:t>
            </a:r>
            <a:r>
              <a:rPr lang="en-GB" b="0" i="0" dirty="0">
                <a:solidFill>
                  <a:srgbClr val="202122"/>
                </a:solidFill>
                <a:effectLst/>
                <a:latin typeface="Arial" panose="020B0604020202020204" pitchFamily="34" charset="0"/>
              </a:rPr>
              <a:t> and generally has complete control over everything in the system</a:t>
            </a:r>
            <a:endParaRPr lang="en-US" dirty="0"/>
          </a:p>
        </p:txBody>
      </p:sp>
      <p:cxnSp>
        <p:nvCxnSpPr>
          <p:cNvPr id="25" name="Straight Arrow Connector 24">
            <a:extLst>
              <a:ext uri="{FF2B5EF4-FFF2-40B4-BE49-F238E27FC236}">
                <a16:creationId xmlns:a16="http://schemas.microsoft.com/office/drawing/2014/main" id="{543B7FEC-7581-C78C-59E1-DF5471EB99C7}"/>
              </a:ext>
            </a:extLst>
          </p:cNvPr>
          <p:cNvCxnSpPr>
            <a:cxnSpLocks/>
          </p:cNvCxnSpPr>
          <p:nvPr/>
        </p:nvCxnSpPr>
        <p:spPr>
          <a:xfrm flipH="1">
            <a:off x="6683433" y="3217025"/>
            <a:ext cx="2227811" cy="84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8A4040-1094-5AAC-7403-001517C92049}"/>
              </a:ext>
            </a:extLst>
          </p:cNvPr>
          <p:cNvSpPr txBox="1"/>
          <p:nvPr/>
        </p:nvSpPr>
        <p:spPr>
          <a:xfrm>
            <a:off x="11171" y="5499355"/>
            <a:ext cx="6259482" cy="1200329"/>
          </a:xfrm>
          <a:prstGeom prst="rect">
            <a:avLst/>
          </a:prstGeom>
          <a:noFill/>
        </p:spPr>
        <p:txBody>
          <a:bodyPr wrap="square">
            <a:spAutoFit/>
          </a:bodyPr>
          <a:lstStyle/>
          <a:p>
            <a:r>
              <a:rPr lang="en-GB" b="0" i="0" dirty="0">
                <a:solidFill>
                  <a:srgbClr val="202122"/>
                </a:solidFill>
                <a:effectLst/>
                <a:latin typeface="Arial" panose="020B0604020202020204" pitchFamily="34" charset="0"/>
              </a:rPr>
              <a:t>A </a:t>
            </a:r>
            <a:r>
              <a:rPr lang="en-GB" b="1" i="0" dirty="0">
                <a:solidFill>
                  <a:srgbClr val="202122"/>
                </a:solidFill>
                <a:effectLst/>
                <a:latin typeface="Arial" panose="020B0604020202020204" pitchFamily="34" charset="0"/>
              </a:rPr>
              <a:t>Linux distribution</a:t>
            </a:r>
            <a:r>
              <a:rPr lang="en-GB" b="0" i="0" u="none" strike="noStrike" baseline="30000" dirty="0">
                <a:solidFill>
                  <a:srgbClr val="3366CC"/>
                </a:solidFill>
                <a:effectLst/>
                <a:latin typeface="Arial" panose="020B0604020202020204" pitchFamily="34" charset="0"/>
                <a:hlinkClick r:id="rId25"/>
              </a:rPr>
              <a:t>[a]</a:t>
            </a:r>
            <a:r>
              <a:rPr lang="en-GB" b="0" i="0" dirty="0">
                <a:solidFill>
                  <a:srgbClr val="202122"/>
                </a:solidFill>
                <a:effectLst/>
                <a:latin typeface="Arial" panose="020B0604020202020204" pitchFamily="34" charset="0"/>
              </a:rPr>
              <a:t> (often abbreviated as </a:t>
            </a:r>
            <a:r>
              <a:rPr lang="en-GB" b="1" i="0" dirty="0">
                <a:solidFill>
                  <a:srgbClr val="202122"/>
                </a:solidFill>
                <a:effectLst/>
                <a:latin typeface="Arial" panose="020B0604020202020204" pitchFamily="34" charset="0"/>
              </a:rPr>
              <a:t>distro</a:t>
            </a:r>
            <a:r>
              <a:rPr lang="en-GB" b="0" i="0" dirty="0">
                <a:solidFill>
                  <a:srgbClr val="202122"/>
                </a:solidFill>
                <a:effectLst/>
                <a:latin typeface="Arial" panose="020B0604020202020204" pitchFamily="34" charset="0"/>
              </a:rPr>
              <a:t>) is an </a:t>
            </a:r>
            <a:r>
              <a:rPr lang="en-GB" b="0" i="0" u="none" strike="noStrike" dirty="0">
                <a:solidFill>
                  <a:srgbClr val="3366CC"/>
                </a:solidFill>
                <a:effectLst/>
                <a:latin typeface="Arial" panose="020B0604020202020204" pitchFamily="34" charset="0"/>
                <a:hlinkClick r:id="rId4" tooltip="Operating system"/>
              </a:rPr>
              <a:t>operating system</a:t>
            </a:r>
            <a:r>
              <a:rPr lang="en-GB" b="0" i="0" dirty="0">
                <a:solidFill>
                  <a:srgbClr val="202122"/>
                </a:solidFill>
                <a:effectLst/>
                <a:latin typeface="Arial" panose="020B0604020202020204" pitchFamily="34" charset="0"/>
              </a:rPr>
              <a:t> made from a software collection that includes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 and often a </a:t>
            </a:r>
            <a:r>
              <a:rPr lang="en-GB" b="0" i="0" u="none" strike="noStrike" dirty="0">
                <a:solidFill>
                  <a:srgbClr val="3366CC"/>
                </a:solidFill>
                <a:effectLst/>
                <a:latin typeface="Arial" panose="020B0604020202020204" pitchFamily="34" charset="0"/>
                <a:hlinkClick r:id="rId26" tooltip="Package management system"/>
              </a:rPr>
              <a:t>package management system</a:t>
            </a:r>
            <a:r>
              <a:rPr lang="en-GB" b="0" i="0" dirty="0">
                <a:solidFill>
                  <a:srgbClr val="202122"/>
                </a:solidFill>
                <a:effectLst/>
                <a:latin typeface="Arial" panose="020B0604020202020204" pitchFamily="34" charset="0"/>
              </a:rPr>
              <a:t>.</a:t>
            </a:r>
            <a:endParaRPr lang="en-US" dirty="0"/>
          </a:p>
        </p:txBody>
      </p:sp>
      <p:cxnSp>
        <p:nvCxnSpPr>
          <p:cNvPr id="32" name="Straight Arrow Connector 31">
            <a:extLst>
              <a:ext uri="{FF2B5EF4-FFF2-40B4-BE49-F238E27FC236}">
                <a16:creationId xmlns:a16="http://schemas.microsoft.com/office/drawing/2014/main" id="{08D67744-BD0C-92BB-197E-AAEB0E445DD9}"/>
              </a:ext>
            </a:extLst>
          </p:cNvPr>
          <p:cNvCxnSpPr>
            <a:cxnSpLocks/>
          </p:cNvCxnSpPr>
          <p:nvPr/>
        </p:nvCxnSpPr>
        <p:spPr>
          <a:xfrm flipH="1">
            <a:off x="781396" y="3768386"/>
            <a:ext cx="109452" cy="1635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DC0590-FFDE-1550-3855-C1DB751102FF}"/>
              </a:ext>
            </a:extLst>
          </p:cNvPr>
          <p:cNvSpPr txBox="1"/>
          <p:nvPr/>
        </p:nvSpPr>
        <p:spPr>
          <a:xfrm>
            <a:off x="6897138" y="5642155"/>
            <a:ext cx="5294862" cy="1200329"/>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The </a:t>
            </a:r>
            <a:r>
              <a:rPr lang="en-GB" sz="1200" b="1" i="0" dirty="0">
                <a:solidFill>
                  <a:srgbClr val="202122"/>
                </a:solidFill>
                <a:effectLst/>
                <a:latin typeface="Arial" panose="020B0604020202020204" pitchFamily="34" charset="0"/>
              </a:rPr>
              <a:t>GNU Project</a:t>
            </a:r>
            <a:r>
              <a:rPr lang="en-GB" sz="1200" b="0" i="0" dirty="0">
                <a:solidFill>
                  <a:srgbClr val="202122"/>
                </a:solidFill>
                <a:effectLst/>
                <a:latin typeface="Arial" panose="020B0604020202020204" pitchFamily="34" charset="0"/>
              </a:rPr>
              <a:t> (</a:t>
            </a:r>
            <a:r>
              <a:rPr lang="en-GB" sz="1200" b="0" i="0" u="none" strike="noStrike" dirty="0">
                <a:solidFill>
                  <a:srgbClr val="3366CC"/>
                </a:solidFill>
                <a:effectLst/>
                <a:latin typeface="Arial" panose="020B0604020202020204" pitchFamily="34" charset="0"/>
                <a:hlinkClick r:id="rId27" tooltip="Help:IPA/English"/>
              </a:rPr>
              <a:t>/ɡnuː/</a:t>
            </a:r>
            <a:r>
              <a:rPr lang="en-GB" sz="1200" b="0" i="0" dirty="0">
                <a:solidFill>
                  <a:srgbClr val="202122"/>
                </a:solidFill>
                <a:effectLst/>
                <a:latin typeface="Arial" panose="020B0604020202020204" pitchFamily="34" charset="0"/>
              </a:rPr>
              <a:t> </a:t>
            </a:r>
            <a:r>
              <a:rPr lang="en-GB" sz="1200" b="0" i="0" u="none" strike="noStrike" baseline="30000" dirty="0">
                <a:solidFill>
                  <a:srgbClr val="3366CC"/>
                </a:solidFill>
                <a:effectLst/>
                <a:latin typeface="Arial" panose="020B0604020202020204" pitchFamily="34" charset="0"/>
                <a:hlinkClick r:id="rId28" tooltip="File:En-gnu.ogg"/>
              </a:rPr>
              <a:t>ⓘ</a:t>
            </a:r>
            <a:r>
              <a:rPr lang="en-GB" sz="1200" b="0" i="0" dirty="0">
                <a:solidFill>
                  <a:srgbClr val="202122"/>
                </a:solidFill>
                <a:effectLst/>
                <a:latin typeface="Arial" panose="020B0604020202020204" pitchFamily="34" charset="0"/>
              </a:rPr>
              <a:t>)</a:t>
            </a:r>
            <a:r>
              <a:rPr lang="en-GB" sz="1200" b="0" i="0" u="none" strike="noStrike" baseline="30000" dirty="0">
                <a:solidFill>
                  <a:srgbClr val="3366CC"/>
                </a:solidFill>
                <a:effectLst/>
                <a:latin typeface="Arial" panose="020B0604020202020204" pitchFamily="34" charset="0"/>
                <a:hlinkClick r:id="rId29"/>
              </a:rPr>
              <a:t>[3]</a:t>
            </a:r>
            <a:r>
              <a:rPr lang="en-GB" sz="1200" b="0" i="0" dirty="0">
                <a:solidFill>
                  <a:srgbClr val="202122"/>
                </a:solidFill>
                <a:effectLst/>
                <a:latin typeface="Arial" panose="020B0604020202020204" pitchFamily="34" charset="0"/>
              </a:rPr>
              <a:t> is a </a:t>
            </a:r>
            <a:r>
              <a:rPr lang="en-GB" sz="1200" b="0" i="0" u="none" strike="noStrike" dirty="0">
                <a:solidFill>
                  <a:srgbClr val="3366CC"/>
                </a:solidFill>
                <a:effectLst/>
                <a:latin typeface="Arial" panose="020B0604020202020204" pitchFamily="34" charset="0"/>
                <a:hlinkClick r:id="rId30" tooltip="Free software"/>
              </a:rPr>
              <a:t>free software</a:t>
            </a:r>
            <a:r>
              <a:rPr lang="en-GB" sz="1200" b="0" i="0" dirty="0">
                <a:solidFill>
                  <a:srgbClr val="202122"/>
                </a:solidFill>
                <a:effectLst/>
                <a:latin typeface="Arial" panose="020B0604020202020204" pitchFamily="34" charset="0"/>
              </a:rPr>
              <a:t>, </a:t>
            </a:r>
            <a:r>
              <a:rPr lang="en-GB" sz="1200" b="0" i="0" u="none" strike="noStrike" dirty="0">
                <a:solidFill>
                  <a:srgbClr val="3366CC"/>
                </a:solidFill>
                <a:effectLst/>
                <a:latin typeface="Arial" panose="020B0604020202020204" pitchFamily="34" charset="0"/>
                <a:hlinkClick r:id="rId31" tooltip="Mass collaboration"/>
              </a:rPr>
              <a:t>mass collaboration</a:t>
            </a:r>
            <a:r>
              <a:rPr lang="en-GB" sz="1200" b="0" i="0" dirty="0">
                <a:solidFill>
                  <a:srgbClr val="202122"/>
                </a:solidFill>
                <a:effectLst/>
                <a:latin typeface="Arial" panose="020B0604020202020204" pitchFamily="34" charset="0"/>
              </a:rPr>
              <a:t> project announced by </a:t>
            </a:r>
            <a:r>
              <a:rPr lang="en-GB" sz="1200" b="0" i="0" u="none" strike="noStrike" dirty="0">
                <a:solidFill>
                  <a:srgbClr val="3366CC"/>
                </a:solidFill>
                <a:effectLst/>
                <a:latin typeface="Arial" panose="020B0604020202020204" pitchFamily="34" charset="0"/>
                <a:hlinkClick r:id="rId32" tooltip="Richard Stallman"/>
              </a:rPr>
              <a:t>Richard Stallman</a:t>
            </a:r>
            <a:r>
              <a:rPr lang="en-GB" sz="1200" b="0" i="0" dirty="0">
                <a:solidFill>
                  <a:srgbClr val="202122"/>
                </a:solidFill>
                <a:effectLst/>
                <a:latin typeface="Arial" panose="020B0604020202020204" pitchFamily="34" charset="0"/>
              </a:rPr>
              <a:t> on September 27, 1983. Its goal is to give computer users freedom and control in their use of their computers and </a:t>
            </a:r>
            <a:r>
              <a:rPr lang="en-GB" sz="1200" b="0" i="0" u="none" strike="noStrike" dirty="0">
                <a:solidFill>
                  <a:srgbClr val="3366CC"/>
                </a:solidFill>
                <a:effectLst/>
                <a:latin typeface="Arial" panose="020B0604020202020204" pitchFamily="34" charset="0"/>
                <a:hlinkClick r:id="rId21" tooltip="Computer hardware"/>
              </a:rPr>
              <a:t>computing devices</a:t>
            </a:r>
            <a:r>
              <a:rPr lang="en-GB" sz="1200" b="0" i="0" dirty="0">
                <a:solidFill>
                  <a:srgbClr val="202122"/>
                </a:solidFill>
                <a:effectLst/>
                <a:latin typeface="Arial" panose="020B0604020202020204" pitchFamily="34" charset="0"/>
              </a:rPr>
              <a:t> by collaboratively developing and publishing software that gives everyone the rights to freely run the software, copy and distribute it, study it, and modify it</a:t>
            </a:r>
            <a:endParaRPr lang="en-US" sz="1200" dirty="0"/>
          </a:p>
        </p:txBody>
      </p:sp>
    </p:spTree>
    <p:extLst>
      <p:ext uri="{BB962C8B-B14F-4D97-AF65-F5344CB8AC3E}">
        <p14:creationId xmlns:p14="http://schemas.microsoft.com/office/powerpoint/2010/main" val="8903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OS architecture</a:t>
            </a:r>
            <a:endParaRPr lang="en-US" sz="3200" i="1" u="sng" dirty="0">
              <a:latin typeface="Arial" panose="020B0604020202020204" pitchFamily="34" charset="0"/>
              <a:cs typeface="Arial" panose="020B0604020202020204" pitchFamily="34" charset="0"/>
            </a:endParaRPr>
          </a:p>
        </p:txBody>
      </p:sp>
      <p:pic>
        <p:nvPicPr>
          <p:cNvPr id="3" name="Picture 2" descr="Image result for linux os kernel application">
            <a:extLst>
              <a:ext uri="{FF2B5EF4-FFF2-40B4-BE49-F238E27FC236}">
                <a16:creationId xmlns:a16="http://schemas.microsoft.com/office/drawing/2014/main" id="{EAB4E93A-7E69-54E0-9172-6FBBE6E38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672"/>
            <a:ext cx="6198795" cy="50337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5">
            <a:extLst>
              <a:ext uri="{FF2B5EF4-FFF2-40B4-BE49-F238E27FC236}">
                <a16:creationId xmlns:a16="http://schemas.microsoft.com/office/drawing/2014/main" id="{676B79E9-4071-4094-3FEC-336BDBE95B99}"/>
              </a:ext>
            </a:extLst>
          </p:cNvPr>
          <p:cNvSpPr txBox="1">
            <a:spLocks/>
          </p:cNvSpPr>
          <p:nvPr/>
        </p:nvSpPr>
        <p:spPr>
          <a:xfrm>
            <a:off x="5186911" y="1661565"/>
            <a:ext cx="6709239" cy="4195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Kernel (Linux):</a:t>
            </a:r>
          </a:p>
          <a:p>
            <a:pPr lvl="1" algn="l"/>
            <a:r>
              <a:rPr lang="en-GB" dirty="0">
                <a:latin typeface="Arial" panose="020B0604020202020204" pitchFamily="34" charset="0"/>
                <a:cs typeface="Arial" panose="020B0604020202020204" pitchFamily="34" charset="0"/>
                <a:sym typeface="Wingdings" pitchFamily="2" charset="2"/>
              </a:rPr>
              <a:t>The core component of the OS</a:t>
            </a:r>
          </a:p>
          <a:p>
            <a:pPr lvl="1" algn="l"/>
            <a:r>
              <a:rPr lang="en-GB" dirty="0">
                <a:latin typeface="Arial" panose="020B0604020202020204" pitchFamily="34" charset="0"/>
                <a:cs typeface="Arial" panose="020B0604020202020204" pitchFamily="34" charset="0"/>
                <a:sym typeface="Wingdings" pitchFamily="2" charset="2"/>
              </a:rPr>
              <a:t>Handling memory/processor allocation</a:t>
            </a:r>
          </a:p>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Shell:</a:t>
            </a:r>
          </a:p>
          <a:p>
            <a:pPr lvl="1" algn="l"/>
            <a:r>
              <a:rPr lang="en-GB" dirty="0">
                <a:latin typeface="Arial" panose="020B0604020202020204" pitchFamily="34" charset="0"/>
                <a:cs typeface="Arial" panose="020B0604020202020204" pitchFamily="34" charset="0"/>
              </a:rPr>
              <a:t>The user interface of the OS</a:t>
            </a:r>
          </a:p>
          <a:p>
            <a:pPr lvl="1" algn="l"/>
            <a:r>
              <a:rPr lang="en-GB" dirty="0">
                <a:latin typeface="Arial" panose="020B0604020202020204" pitchFamily="34" charset="0"/>
                <a:cs typeface="Arial" panose="020B0604020202020204" pitchFamily="34" charset="0"/>
                <a:sym typeface="Wingdings" pitchFamily="2" charset="2"/>
              </a:rPr>
              <a:t>Similar with CLI/Terminal</a:t>
            </a:r>
          </a:p>
          <a:p>
            <a:pPr lvl="1" algn="l"/>
            <a:r>
              <a:rPr lang="en-GB" dirty="0">
                <a:latin typeface="Arial" panose="020B0604020202020204" pitchFamily="34" charset="0"/>
                <a:cs typeface="Arial" panose="020B0604020202020204" pitchFamily="34" charset="0"/>
                <a:sym typeface="Wingdings" pitchFamily="2" charset="2"/>
              </a:rPr>
              <a:t>Similar to programming language: something that the OS and user both understand</a:t>
            </a:r>
          </a:p>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Systems Utilities:</a:t>
            </a:r>
          </a:p>
          <a:p>
            <a:pPr lvl="1" algn="l"/>
            <a:r>
              <a:rPr lang="en-GB" dirty="0">
                <a:latin typeface="Arial" panose="020B0604020202020204" pitchFamily="34" charset="0"/>
                <a:cs typeface="Arial" panose="020B0604020202020204" pitchFamily="34" charset="0"/>
                <a:sym typeface="Wingdings" pitchFamily="2" charset="2"/>
              </a:rPr>
              <a:t>Liable to personal/individual task</a:t>
            </a:r>
          </a:p>
          <a:p>
            <a:pPr lvl="1" algn="l"/>
            <a:endParaRPr lang="en-GB"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D384578-F879-C67F-EB8A-85492C9F6F7C}"/>
              </a:ext>
            </a:extLst>
          </p:cNvPr>
          <p:cNvSpPr txBox="1"/>
          <p:nvPr/>
        </p:nvSpPr>
        <p:spPr>
          <a:xfrm>
            <a:off x="295850" y="5809409"/>
            <a:ext cx="55281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 communicate with the Kernel (OS) through Shell</a:t>
            </a:r>
          </a:p>
        </p:txBody>
      </p:sp>
    </p:spTree>
    <p:extLst>
      <p:ext uri="{BB962C8B-B14F-4D97-AF65-F5344CB8AC3E}">
        <p14:creationId xmlns:p14="http://schemas.microsoft.com/office/powerpoint/2010/main" val="16151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dissolve">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Linux philosophy and why we use Linux?</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4791075" cy="4770537"/>
          </a:xfrm>
          <a:prstGeom prst="rect">
            <a:avLst/>
          </a:prstGeom>
          <a:noFill/>
        </p:spPr>
        <p:txBody>
          <a:bodyPr wrap="square">
            <a:spAutoFit/>
          </a:bodyPr>
          <a:lstStyle/>
          <a:p>
            <a:r>
              <a:rPr lang="en-US" sz="1600" u="sng" dirty="0"/>
              <a:t>The (reduced) *Nix philosophy:</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that do one thing and do it well.</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to work together</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to handle text streams, because that is a universal interface.</a:t>
            </a:r>
          </a:p>
          <a:p>
            <a:pPr marL="400050" indent="-400050">
              <a:buFont typeface="+mj-lt"/>
              <a:buAutoNum type="romanLcPeriod"/>
            </a:pPr>
            <a:endParaRPr lang="en-US" sz="1600" dirty="0"/>
          </a:p>
          <a:p>
            <a:pPr marL="400050" indent="-400050">
              <a:buFont typeface="+mj-lt"/>
              <a:buAutoNum type="romanLcPeriod"/>
            </a:pPr>
            <a:endParaRPr lang="en-US" sz="1600" dirty="0"/>
          </a:p>
          <a:p>
            <a:r>
              <a:rPr lang="en-US" sz="1600" u="sng" dirty="0"/>
              <a:t>General reasons why Linux is great:</a:t>
            </a:r>
          </a:p>
          <a:p>
            <a:pPr marL="400050" indent="-400050">
              <a:buFont typeface="+mj-lt"/>
              <a:buAutoNum type="romanLcPeriod"/>
            </a:pPr>
            <a:r>
              <a:rPr lang="en-US" sz="1600" dirty="0"/>
              <a:t>It is FREE!!!</a:t>
            </a:r>
          </a:p>
          <a:p>
            <a:pPr marL="400050" indent="-400050">
              <a:buFont typeface="+mj-lt"/>
              <a:buAutoNum type="romanLcPeriod"/>
            </a:pPr>
            <a:r>
              <a:rPr lang="en-US" sz="1600" dirty="0"/>
              <a:t>Because it is open source there is several online support resources and potential improvements</a:t>
            </a:r>
          </a:p>
          <a:p>
            <a:pPr marL="400050" indent="-400050">
              <a:buFont typeface="+mj-lt"/>
              <a:buAutoNum type="romanLcPeriod"/>
            </a:pPr>
            <a:r>
              <a:rPr lang="en-US" sz="1600" dirty="0"/>
              <a:t>A big global community of users</a:t>
            </a:r>
          </a:p>
          <a:p>
            <a:pPr marL="400050" indent="-400050">
              <a:buFont typeface="+mj-lt"/>
              <a:buAutoNum type="romanLcPeriod"/>
            </a:pPr>
            <a:r>
              <a:rPr lang="en-US" sz="1600" dirty="0"/>
              <a:t>It is SECURE!!!</a:t>
            </a:r>
          </a:p>
          <a:p>
            <a:pPr marL="400050" indent="-400050">
              <a:buFont typeface="+mj-lt"/>
              <a:buAutoNum type="romanLcPeriod"/>
            </a:pPr>
            <a:endParaRPr lang="en-US" sz="1600" dirty="0"/>
          </a:p>
          <a:p>
            <a:r>
              <a:rPr lang="en-US" sz="1600" u="sng" dirty="0"/>
              <a:t>Specifically for biological applications:</a:t>
            </a:r>
          </a:p>
          <a:p>
            <a:pPr marL="400050" indent="-400050">
              <a:buAutoNum type="romanLcPeriod"/>
            </a:pPr>
            <a:r>
              <a:rPr lang="en-US" sz="1600" dirty="0"/>
              <a:t>Most bioinformatics tools run in command line</a:t>
            </a:r>
          </a:p>
          <a:p>
            <a:pPr marL="400050" indent="-400050">
              <a:buAutoNum type="romanLcPeriod"/>
            </a:pPr>
            <a:r>
              <a:rPr lang="en-US" sz="1600" dirty="0"/>
              <a:t>Majority of HPC are Linux-based and we need HPCs for large-scale data</a:t>
            </a:r>
          </a:p>
        </p:txBody>
      </p:sp>
      <p:pic>
        <p:nvPicPr>
          <p:cNvPr id="3" name="Picture 2" descr="http://www.muylinux.com/wp-content/uploads/2009/04/logos-distros.jpg">
            <a:extLst>
              <a:ext uri="{FF2B5EF4-FFF2-40B4-BE49-F238E27FC236}">
                <a16:creationId xmlns:a16="http://schemas.microsoft.com/office/drawing/2014/main" id="{6F1B8706-3F1E-9FE9-E1DC-FC2611C6D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1062935"/>
            <a:ext cx="7400925" cy="37528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13F91E-25C1-36E6-EB53-60B56F06BC6F}"/>
              </a:ext>
            </a:extLst>
          </p:cNvPr>
          <p:cNvSpPr txBox="1"/>
          <p:nvPr/>
        </p:nvSpPr>
        <p:spPr>
          <a:xfrm>
            <a:off x="4991101" y="5257121"/>
            <a:ext cx="7200899" cy="1600438"/>
          </a:xfrm>
          <a:prstGeom prst="rect">
            <a:avLst/>
          </a:prstGeom>
          <a:noFill/>
        </p:spPr>
        <p:txBody>
          <a:bodyPr wrap="square">
            <a:spAutoFit/>
          </a:bodyPr>
          <a:lstStyle/>
          <a:p>
            <a:pPr algn="r" rtl="0"/>
            <a:r>
              <a:rPr lang="en-GB" sz="1400" b="0" i="0" dirty="0">
                <a:effectLst/>
                <a:latin typeface="Arial" panose="020B0604020202020204" pitchFamily="34" charset="0"/>
                <a:cs typeface="Arial" panose="020B0604020202020204" pitchFamily="34" charset="0"/>
              </a:rPr>
              <a:t>A CLI (Command Line Interface) is a console or text based representation in which the user types the commands to operate the software or devices.</a:t>
            </a:r>
            <a:endParaRPr lang="en-GB" sz="1400" dirty="0">
              <a:effectLst/>
              <a:latin typeface="Arial" panose="020B0604020202020204" pitchFamily="34" charset="0"/>
              <a:cs typeface="Arial" panose="020B0604020202020204" pitchFamily="34" charset="0"/>
            </a:endParaRPr>
          </a:p>
          <a:p>
            <a:pPr algn="r" rtl="0"/>
            <a:r>
              <a:rPr lang="en-GB" sz="1400" b="0" i="0" dirty="0">
                <a:solidFill>
                  <a:srgbClr val="282829"/>
                </a:solidFill>
                <a:effectLst/>
                <a:latin typeface="Arial" panose="020B0604020202020204" pitchFamily="34" charset="0"/>
                <a:cs typeface="Arial" panose="020B0604020202020204" pitchFamily="34" charset="0"/>
              </a:rPr>
              <a:t>Linux is an OS (Operating System). Similarly, Windows and MacOS are also OS.</a:t>
            </a:r>
          </a:p>
          <a:p>
            <a:pPr algn="r" rtl="0"/>
            <a:r>
              <a:rPr lang="en-GB" sz="1400" b="0" i="0" dirty="0">
                <a:solidFill>
                  <a:srgbClr val="282829"/>
                </a:solidFill>
                <a:effectLst/>
                <a:latin typeface="Arial" panose="020B0604020202020204" pitchFamily="34" charset="0"/>
                <a:cs typeface="Arial" panose="020B0604020202020204" pitchFamily="34" charset="0"/>
              </a:rPr>
              <a:t>The reason why Linux is closely associated with command line is because Linux is widely used as servers and when operating with Linux servers, you usually don’t need graphics because graphics take up more resources and secondly, if you know CLI well, you can actually complete tasks faster compared to GUI (Graphic User Interface).</a:t>
            </a:r>
          </a:p>
        </p:txBody>
      </p:sp>
      <p:sp>
        <p:nvSpPr>
          <p:cNvPr id="6" name="TextBox 5">
            <a:extLst>
              <a:ext uri="{FF2B5EF4-FFF2-40B4-BE49-F238E27FC236}">
                <a16:creationId xmlns:a16="http://schemas.microsoft.com/office/drawing/2014/main" id="{3F212797-5F3C-C602-8C22-A0F4B0C55BA0}"/>
              </a:ext>
            </a:extLst>
          </p:cNvPr>
          <p:cNvSpPr txBox="1"/>
          <p:nvPr/>
        </p:nvSpPr>
        <p:spPr>
          <a:xfrm>
            <a:off x="7096993" y="755158"/>
            <a:ext cx="2485157" cy="307777"/>
          </a:xfrm>
          <a:prstGeom prst="rect">
            <a:avLst/>
          </a:prstGeom>
          <a:noFill/>
        </p:spPr>
        <p:txBody>
          <a:bodyPr wrap="square">
            <a:spAutoFit/>
          </a:bodyPr>
          <a:lstStyle/>
          <a:p>
            <a:pPr algn="l" rtl="0"/>
            <a:r>
              <a:rPr lang="en-GB" sz="1400" b="0" i="0" dirty="0">
                <a:effectLst/>
                <a:latin typeface="Arial" panose="020B0604020202020204" pitchFamily="34" charset="0"/>
                <a:cs typeface="Arial" panose="020B0604020202020204" pitchFamily="34" charset="0"/>
              </a:rPr>
              <a:t>Several </a:t>
            </a:r>
            <a:r>
              <a:rPr lang="en-GB" sz="1400" dirty="0">
                <a:latin typeface="Arial" panose="020B0604020202020204" pitchFamily="34" charset="0"/>
                <a:cs typeface="Arial" panose="020B0604020202020204" pitchFamily="34" charset="0"/>
              </a:rPr>
              <a:t>L</a:t>
            </a:r>
            <a:r>
              <a:rPr lang="en-GB" sz="1400" b="0" i="0" dirty="0">
                <a:effectLst/>
                <a:latin typeface="Arial" panose="020B0604020202020204" pitchFamily="34" charset="0"/>
                <a:cs typeface="Arial" panose="020B0604020202020204" pitchFamily="34" charset="0"/>
              </a:rPr>
              <a:t>inux distributions</a:t>
            </a:r>
            <a:endParaRPr lang="en-GB" sz="1400" b="0" i="0" dirty="0">
              <a:solidFill>
                <a:srgbClr val="28282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0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command line</a:t>
            </a:r>
            <a:endParaRPr lang="en-US" sz="3200" i="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613F91E-25C1-36E6-EB53-60B56F06BC6F}"/>
              </a:ext>
            </a:extLst>
          </p:cNvPr>
          <p:cNvSpPr txBox="1"/>
          <p:nvPr/>
        </p:nvSpPr>
        <p:spPr>
          <a:xfrm>
            <a:off x="0" y="727233"/>
            <a:ext cx="12192000" cy="1477328"/>
          </a:xfrm>
          <a:prstGeom prst="rect">
            <a:avLst/>
          </a:prstGeom>
          <a:noFill/>
        </p:spPr>
        <p:txBody>
          <a:bodyPr wrap="square">
            <a:spAutoFit/>
          </a:bodyPr>
          <a:lstStyle/>
          <a:p>
            <a:pPr rtl="0"/>
            <a:r>
              <a:rPr lang="en-GB" b="0" i="0" dirty="0">
                <a:effectLst/>
                <a:latin typeface="Arial" panose="020B0604020202020204" pitchFamily="34" charset="0"/>
                <a:cs typeface="Arial" panose="020B0604020202020204" pitchFamily="34" charset="0"/>
              </a:rPr>
              <a:t>A CLI (Command Line Interface) is a console or text based representation in which the user types the commands to </a:t>
            </a:r>
            <a:r>
              <a:rPr lang="en-GB" dirty="0">
                <a:latin typeface="Arial" panose="020B0604020202020204" pitchFamily="34" charset="0"/>
                <a:cs typeface="Arial" panose="020B0604020202020204" pitchFamily="34" charset="0"/>
              </a:rPr>
              <a:t>interact with the system</a:t>
            </a:r>
            <a:endParaRPr lang="en-GB" b="0" i="0" dirty="0">
              <a:effectLst/>
              <a:latin typeface="Arial" panose="020B0604020202020204" pitchFamily="34" charset="0"/>
              <a:cs typeface="Arial" panose="020B0604020202020204" pitchFamily="34" charset="0"/>
            </a:endParaRPr>
          </a:p>
          <a:p>
            <a:pPr rtl="0"/>
            <a:endParaRPr lang="en-GB" dirty="0">
              <a:latin typeface="Arial" panose="020B0604020202020204" pitchFamily="34" charset="0"/>
              <a:cs typeface="Arial" panose="020B0604020202020204" pitchFamily="34" charset="0"/>
            </a:endParaRPr>
          </a:p>
          <a:p>
            <a:pPr rtl="0"/>
            <a:r>
              <a:rPr lang="en-GB" dirty="0">
                <a:effectLst/>
                <a:latin typeface="Arial" panose="020B0604020202020204" pitchFamily="34" charset="0"/>
                <a:cs typeface="Arial" panose="020B0604020202020204" pitchFamily="34" charset="0"/>
              </a:rPr>
              <a:t>As opposed to a GUI (Graphical User Interface) that allow a user to interact with the system with the help of graphical elements like windows, menus, icons etc.</a:t>
            </a:r>
          </a:p>
        </p:txBody>
      </p:sp>
      <p:pic>
        <p:nvPicPr>
          <p:cNvPr id="8" name="Picture 7" descr="A computer screen with a black screen&#10;&#10;Description automatically generated">
            <a:extLst>
              <a:ext uri="{FF2B5EF4-FFF2-40B4-BE49-F238E27FC236}">
                <a16:creationId xmlns:a16="http://schemas.microsoft.com/office/drawing/2014/main" id="{3A77FC84-BEC7-88D8-1158-A96B06B084E2}"/>
              </a:ext>
            </a:extLst>
          </p:cNvPr>
          <p:cNvPicPr>
            <a:picLocks noChangeAspect="1"/>
          </p:cNvPicPr>
          <p:nvPr/>
        </p:nvPicPr>
        <p:blipFill>
          <a:blip r:embed="rId2"/>
          <a:stretch>
            <a:fillRect/>
          </a:stretch>
        </p:blipFill>
        <p:spPr>
          <a:xfrm>
            <a:off x="3032791" y="2532559"/>
            <a:ext cx="6436673" cy="3959744"/>
          </a:xfrm>
          <a:prstGeom prst="rect">
            <a:avLst/>
          </a:prstGeom>
          <a:ln w="28575">
            <a:solidFill>
              <a:schemeClr val="tx1"/>
            </a:solidFill>
          </a:ln>
        </p:spPr>
      </p:pic>
    </p:spTree>
    <p:extLst>
      <p:ext uri="{BB962C8B-B14F-4D97-AF65-F5344CB8AC3E}">
        <p14:creationId xmlns:p14="http://schemas.microsoft.com/office/powerpoint/2010/main" val="237901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command line</a:t>
            </a:r>
            <a:endParaRPr lang="en-US" sz="3200" i="1" u="sng"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A25E3A5-7867-05FB-9299-AF50605D713A}"/>
              </a:ext>
            </a:extLst>
          </p:cNvPr>
          <p:cNvGraphicFramePr>
            <a:graphicFrameLocks noGrp="1"/>
          </p:cNvGraphicFramePr>
          <p:nvPr>
            <p:extLst>
              <p:ext uri="{D42A27DB-BD31-4B8C-83A1-F6EECF244321}">
                <p14:modId xmlns:p14="http://schemas.microsoft.com/office/powerpoint/2010/main" val="2111255193"/>
              </p:ext>
            </p:extLst>
          </p:nvPr>
        </p:nvGraphicFramePr>
        <p:xfrm>
          <a:off x="205352" y="1218091"/>
          <a:ext cx="11781295" cy="4963030"/>
        </p:xfrm>
        <a:graphic>
          <a:graphicData uri="http://schemas.openxmlformats.org/drawingml/2006/table">
            <a:tbl>
              <a:tblPr/>
              <a:tblGrid>
                <a:gridCol w="2627495">
                  <a:extLst>
                    <a:ext uri="{9D8B030D-6E8A-4147-A177-3AD203B41FA5}">
                      <a16:colId xmlns:a16="http://schemas.microsoft.com/office/drawing/2014/main" val="3872901859"/>
                    </a:ext>
                  </a:extLst>
                </a:gridCol>
                <a:gridCol w="4446494">
                  <a:extLst>
                    <a:ext uri="{9D8B030D-6E8A-4147-A177-3AD203B41FA5}">
                      <a16:colId xmlns:a16="http://schemas.microsoft.com/office/drawing/2014/main" val="4136184043"/>
                    </a:ext>
                  </a:extLst>
                </a:gridCol>
                <a:gridCol w="4707306">
                  <a:extLst>
                    <a:ext uri="{9D8B030D-6E8A-4147-A177-3AD203B41FA5}">
                      <a16:colId xmlns:a16="http://schemas.microsoft.com/office/drawing/2014/main" val="2836841401"/>
                    </a:ext>
                  </a:extLst>
                </a:gridCol>
              </a:tblGrid>
              <a:tr h="187305">
                <a:tc>
                  <a:txBody>
                    <a:bodyPr/>
                    <a:lstStyle/>
                    <a:p>
                      <a:pPr fontAlgn="t"/>
                      <a:r>
                        <a:rPr lang="en-GB" sz="1400" b="1">
                          <a:effectLst/>
                          <a:latin typeface="Arial" panose="020B0604020202020204" pitchFamily="34" charset="0"/>
                          <a:cs typeface="Arial" panose="020B0604020202020204" pitchFamily="34" charset="0"/>
                        </a:rPr>
                        <a:t>Parameters</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b="1">
                          <a:effectLst/>
                          <a:latin typeface="Arial" panose="020B0604020202020204" pitchFamily="34" charset="0"/>
                          <a:cs typeface="Arial" panose="020B0604020202020204" pitchFamily="34" charset="0"/>
                        </a:rPr>
                        <a:t>CLI</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b="1">
                          <a:effectLst/>
                          <a:latin typeface="Arial" panose="020B0604020202020204" pitchFamily="34" charset="0"/>
                          <a:cs typeface="Arial" panose="020B0604020202020204" pitchFamily="34" charset="0"/>
                        </a:rPr>
                        <a:t>GUI</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408730600"/>
                  </a:ext>
                </a:extLst>
              </a:tr>
              <a:tr h="356429">
                <a:tc>
                  <a:txBody>
                    <a:bodyPr/>
                    <a:lstStyle/>
                    <a:p>
                      <a:pPr fontAlgn="t"/>
                      <a:r>
                        <a:rPr lang="en-GB" sz="1400">
                          <a:effectLst/>
                          <a:latin typeface="Arial" panose="020B0604020202020204" pitchFamily="34" charset="0"/>
                          <a:cs typeface="Arial" panose="020B0604020202020204" pitchFamily="34" charset="0"/>
                        </a:rPr>
                        <a:t>Ease of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It is comparatively more difficult to understand and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is comparatively easier to understand and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65790348"/>
                  </a:ext>
                </a:extLst>
              </a:tr>
              <a:tr h="356429">
                <a:tc>
                  <a:txBody>
                    <a:bodyPr/>
                    <a:lstStyle/>
                    <a:p>
                      <a:pPr fontAlgn="t"/>
                      <a:r>
                        <a:rPr lang="en-GB" sz="1400">
                          <a:solidFill>
                            <a:srgbClr val="C00000"/>
                          </a:solidFill>
                          <a:effectLst/>
                          <a:latin typeface="Arial" panose="020B0604020202020204" pitchFamily="34" charset="0"/>
                          <a:cs typeface="Arial" panose="020B0604020202020204" pitchFamily="34" charset="0"/>
                        </a:rPr>
                        <a:t>Memory Consumption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CLI consumes comparatively less memory.</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GUI consumes comparatively more memory.</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3147994"/>
                  </a:ext>
                </a:extLst>
              </a:tr>
              <a:tr h="214535">
                <a:tc>
                  <a:txBody>
                    <a:bodyPr/>
                    <a:lstStyle/>
                    <a:p>
                      <a:pPr fontAlgn="t"/>
                      <a:r>
                        <a:rPr lang="en-GB" sz="1400">
                          <a:solidFill>
                            <a:srgbClr val="C00000"/>
                          </a:solidFill>
                          <a:effectLst/>
                          <a:latin typeface="Arial" panose="020B0604020202020204" pitchFamily="34" charset="0"/>
                          <a:cs typeface="Arial" panose="020B0604020202020204" pitchFamily="34" charset="0"/>
                        </a:rPr>
                        <a:t>Level of Precision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Higher precision of work can be obtained using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GUI offers a lower level of precision.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934779099"/>
                  </a:ext>
                </a:extLst>
              </a:tr>
              <a:tr h="356429">
                <a:tc>
                  <a:txBody>
                    <a:bodyPr/>
                    <a:lstStyle/>
                    <a:p>
                      <a:pPr fontAlgn="t"/>
                      <a:r>
                        <a:rPr lang="en-GB" sz="1400" dirty="0">
                          <a:solidFill>
                            <a:srgbClr val="C00000"/>
                          </a:solidFill>
                          <a:effectLst/>
                          <a:latin typeface="Arial" panose="020B0604020202020204" pitchFamily="34" charset="0"/>
                          <a:cs typeface="Arial" panose="020B0604020202020204" pitchFamily="34" charset="0"/>
                        </a:rPr>
                        <a:t>Speed</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works at a higher speed as compared to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works at a much slower speed as compared to the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62747916"/>
                  </a:ext>
                </a:extLst>
              </a:tr>
              <a:tr h="356429">
                <a:tc>
                  <a:txBody>
                    <a:bodyPr/>
                    <a:lstStyle/>
                    <a:p>
                      <a:pPr fontAlgn="t"/>
                      <a:r>
                        <a:rPr lang="en-GB" sz="1400">
                          <a:effectLst/>
                          <a:latin typeface="Arial" panose="020B0604020202020204" pitchFamily="34" charset="0"/>
                          <a:cs typeface="Arial" panose="020B0604020202020204" pitchFamily="34" charset="0"/>
                        </a:rPr>
                        <a:t>Keyboard and Mouse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Its OS only requires a user’s keyboard.</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Its OS requires both keyboard and mouse to work.</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881100527"/>
                  </a:ext>
                </a:extLst>
              </a:tr>
              <a:tr h="356429">
                <a:tc>
                  <a:txBody>
                    <a:bodyPr/>
                    <a:lstStyle/>
                    <a:p>
                      <a:pPr fontAlgn="t"/>
                      <a:r>
                        <a:rPr lang="en-GB" sz="1400">
                          <a:effectLst/>
                          <a:latin typeface="Arial" panose="020B0604020202020204" pitchFamily="34" charset="0"/>
                          <a:cs typeface="Arial" panose="020B0604020202020204" pitchFamily="34" charset="0"/>
                        </a:rPr>
                        <a:t>Modification of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cannot change or modify the CLI operating system’s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 change or modify the GUI operating system’s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192429051"/>
                  </a:ext>
                </a:extLst>
              </a:tr>
              <a:tr h="187305">
                <a:tc>
                  <a:txBody>
                    <a:bodyPr/>
                    <a:lstStyle/>
                    <a:p>
                      <a:pPr fontAlgn="t"/>
                      <a:r>
                        <a:rPr lang="en-GB" sz="1400">
                          <a:effectLst/>
                          <a:latin typeface="Arial" panose="020B0604020202020204" pitchFamily="34" charset="0"/>
                          <a:cs typeface="Arial" panose="020B0604020202020204" pitchFamily="34" charset="0"/>
                        </a:rPr>
                        <a:t>Graphics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No graphs are included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Graphics are always used in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08179900"/>
                  </a:ext>
                </a:extLst>
              </a:tr>
              <a:tr h="187305">
                <a:tc>
                  <a:txBody>
                    <a:bodyPr/>
                    <a:lstStyle/>
                    <a:p>
                      <a:pPr fontAlgn="t"/>
                      <a:r>
                        <a:rPr lang="en-GB" sz="1400">
                          <a:effectLst/>
                          <a:latin typeface="Arial" panose="020B0604020202020204" pitchFamily="34" charset="0"/>
                          <a:cs typeface="Arial" panose="020B0604020202020204" pitchFamily="34" charset="0"/>
                        </a:rPr>
                        <a:t>Menus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No menus are provided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GUI OS comes with menus.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58591556"/>
                  </a:ext>
                </a:extLst>
              </a:tr>
              <a:tr h="694677">
                <a:tc>
                  <a:txBody>
                    <a:bodyPr/>
                    <a:lstStyle/>
                    <a:p>
                      <a:pPr fontAlgn="t"/>
                      <a:r>
                        <a:rPr lang="en-GB" sz="1400">
                          <a:effectLst/>
                          <a:latin typeface="Arial" panose="020B0604020202020204" pitchFamily="34" charset="0"/>
                          <a:cs typeface="Arial" panose="020B0604020202020204" pitchFamily="34" charset="0"/>
                        </a:rPr>
                        <a:t>Display of Information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information that the user wants to view is displayed in files and plain text.</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information that the user wants to access is presented in various forms, like plain text, images, videos, gifs, videographs, etc.</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268724200"/>
                  </a:ext>
                </a:extLst>
              </a:tr>
              <a:tr h="356429">
                <a:tc>
                  <a:txBody>
                    <a:bodyPr/>
                    <a:lstStyle/>
                    <a:p>
                      <a:pPr fontAlgn="t"/>
                      <a:r>
                        <a:rPr lang="en-GB" sz="1400">
                          <a:effectLst/>
                          <a:latin typeface="Arial" panose="020B0604020202020204" pitchFamily="34" charset="0"/>
                          <a:cs typeface="Arial" panose="020B0604020202020204" pitchFamily="34" charset="0"/>
                        </a:rPr>
                        <a:t>Input of Information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input is usually entered at the command prompt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 input the data anywhere on the computer screen in the case of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624847580"/>
                  </a:ext>
                </a:extLst>
              </a:tr>
              <a:tr h="525553">
                <a:tc>
                  <a:txBody>
                    <a:bodyPr/>
                    <a:lstStyle/>
                    <a:p>
                      <a:pPr fontAlgn="t"/>
                      <a:r>
                        <a:rPr lang="en-GB" sz="1400">
                          <a:effectLst/>
                          <a:latin typeface="Arial" panose="020B0604020202020204" pitchFamily="34" charset="0"/>
                          <a:cs typeface="Arial" panose="020B0604020202020204" pitchFamily="34" charset="0"/>
                        </a:rPr>
                        <a:t>Pointing devices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Pointing devices are not used at all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use pointing devices in the GUI for choosing/selecting the items we want to.</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203813709"/>
                  </a:ext>
                </a:extLst>
              </a:tr>
              <a:tr h="356429">
                <a:tc>
                  <a:txBody>
                    <a:bodyPr/>
                    <a:lstStyle/>
                    <a:p>
                      <a:pPr fontAlgn="t"/>
                      <a:r>
                        <a:rPr lang="en-GB" sz="1400">
                          <a:effectLst/>
                          <a:latin typeface="Arial" panose="020B0604020202020204" pitchFamily="34" charset="0"/>
                          <a:cs typeface="Arial" panose="020B0604020202020204" pitchFamily="34" charset="0"/>
                        </a:rPr>
                        <a:t>Avoiding Errors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No typing errors or spelling mistakes can be avoided by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The typing errors or spelling mistakes cannot be avoided by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594152105"/>
                  </a:ext>
                </a:extLst>
              </a:tr>
            </a:tbl>
          </a:graphicData>
        </a:graphic>
      </p:graphicFrame>
    </p:spTree>
    <p:extLst>
      <p:ext uri="{BB962C8B-B14F-4D97-AF65-F5344CB8AC3E}">
        <p14:creationId xmlns:p14="http://schemas.microsoft.com/office/powerpoint/2010/main" val="354662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40539</TotalTime>
  <Words>3366</Words>
  <Application>Microsoft Macintosh PowerPoint</Application>
  <PresentationFormat>Widescreen</PresentationFormat>
  <Paragraphs>461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Clasen</dc:creator>
  <cp:lastModifiedBy>Frederick Clasen</cp:lastModifiedBy>
  <cp:revision>28</cp:revision>
  <dcterms:created xsi:type="dcterms:W3CDTF">2023-06-07T09:23:02Z</dcterms:created>
  <dcterms:modified xsi:type="dcterms:W3CDTF">2023-10-11T10:57:20Z</dcterms:modified>
</cp:coreProperties>
</file>