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7" r:id="rId3"/>
    <p:sldId id="262" r:id="rId4"/>
    <p:sldId id="286" r:id="rId5"/>
    <p:sldId id="285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37"/>
    <p:restoredTop sz="96382"/>
  </p:normalViewPr>
  <p:slideViewPr>
    <p:cSldViewPr snapToGrid="0">
      <p:cViewPr varScale="1">
        <p:scale>
          <a:sx n="130" d="100"/>
          <a:sy n="130" d="100"/>
        </p:scale>
        <p:origin x="680" y="184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779A9-4D8B-B243-8673-A727FAB74B19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1E7AA-E4F3-FA4E-8D35-49880D02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0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E14-2A7F-0E62-2286-E7D7796DA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B995E-20B2-D1DB-6645-90434A992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33DE7-E2E3-27C9-834C-A93833E8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C3E0-674D-EDDB-8782-54D42BD2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B4D00-D065-29F9-F578-176D4F63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16F3-A999-4598-ACB3-21B1D3C4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9AC03-677B-BDE5-5373-5B1B2A709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D5A6-28DD-1A02-FFCC-8211965A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4125-64A4-D531-B5B6-CF85F3D3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920A-CE9A-6B3E-4B5E-495E90FD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78D67-CB66-3B27-A201-BCB31214D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39EDC-3D75-2FAC-691C-6CC6B220A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B2189-BC6F-2994-F271-479DBC32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2238-C66C-498D-B012-4816B5CB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A6638-3A00-A14B-B1CC-86BFBBF9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6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C070-A11F-671A-769F-8CA42731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F7BA-102F-479D-A258-B734BCF59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B5D57-D21F-8F51-3A12-937E5763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87627-80C7-09CF-AE13-213702D4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C9F2-FF95-BF9C-3231-4523B6B3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3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784A-F6C6-A9F7-90C0-AFA5BB65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D86EB-77AD-C01F-A7AA-B617FB6CA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1C727-E202-CDC4-5BFD-3983281B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A7068-3315-C521-AECB-14126875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34D1-7E13-E4AF-D158-3A20E461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8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46A8-C829-8220-6A15-99286101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24A-126C-0529-9623-6552C0690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7C6EE-996C-488A-6B01-FBA50AE6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E3074-DAF8-7F8A-126D-C2B06D1F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5BBB2-BAC6-A119-317E-7A0E1A68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620ED-0F13-CC4F-4580-44AFA37C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2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0AD9-1AA6-3E53-9964-35784DAA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4D44C-8123-3CC9-C74C-170793B5E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8ADFB-07DA-E1C8-0D00-9C33284B1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EFDB1-398E-77DF-376A-3588672B5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3951C-AF7A-B357-E7E9-CA013D4F0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A6CA3-A439-50D2-DAA7-220D238C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5F21F-120B-74D9-8C31-EEF28A7C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55AC0-9346-ECB5-ECFB-4140D2EF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24A2-BEBD-60EC-FDD4-5E85F974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52217-80A6-E72E-170B-9C263908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0F36A-2AC4-369E-7D6E-1E5EE120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608D8-5DC5-8D3C-6A31-3DEC53E7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1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A7264-CECE-0464-2AB4-8F5754DA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D6BAA-054B-E309-F79B-1AB9B2D5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28CBA-F036-A5BE-DBD8-A5104FF0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5777-67B2-61CD-270F-A497FE76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1F05-35BA-84BE-193E-81182DC3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4246F-4FB4-58E0-8722-D44DF170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C7F08-5144-EAC3-74E7-C8B63390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341A2-D41C-18FE-A579-246F526A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8E18D-C81B-E414-073D-936CE430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8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C31D-E21F-B069-DE0E-05EC4173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030E3-3E4C-93A1-1631-92C8AC005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E39CD-CF5B-9865-CAFD-B87AFD882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4556-47B9-429F-D2F2-76688A1A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538C-FDA8-984E-84B8-B05C676A140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47E57-053D-31F3-AC39-45BCB689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12D81-2D29-A37E-D62D-683F77AB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F4B56-A37D-0095-B4DA-0B9A1328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B3A94-2B57-9C10-15F6-F11F340F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3821-4817-8B53-FA42-CDE3F43E5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538C-FDA8-984E-84B8-B05C676A140B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A55A-7BC1-3872-874F-519E9BEB3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A1CF-BB25-AA28-8B17-3E4137B92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3B7A-AC6C-5347-BECC-B7B86F224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7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rederick.1.Clasen@kcl.ac.u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r.kcl.ac.uk/CREATE/acces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pdate on Thomas Guy statue | Feature from King's College London">
            <a:extLst>
              <a:ext uri="{FF2B5EF4-FFF2-40B4-BE49-F238E27FC236}">
                <a16:creationId xmlns:a16="http://schemas.microsoft.com/office/drawing/2014/main" id="{EF5A9652-425E-2A8F-5479-A682C90E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46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B2346-E29E-5B12-9713-AA5BE7AC7AEB}"/>
              </a:ext>
            </a:extLst>
          </p:cNvPr>
          <p:cNvSpPr txBox="1"/>
          <p:nvPr/>
        </p:nvSpPr>
        <p:spPr>
          <a:xfrm>
            <a:off x="0" y="990600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MSc in Microbiome in Health and Disease</a:t>
            </a:r>
          </a:p>
          <a:p>
            <a:pPr algn="ctr"/>
            <a:endParaRPr lang="en-US" sz="3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Module 2: Microbiome analysis</a:t>
            </a:r>
          </a:p>
          <a:p>
            <a:pPr algn="ctr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Frederick Clasen</a:t>
            </a: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frederick.1.clasen@kcl.ac.uk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076" name="Picture 4" descr="King's College London logo transparent PNG - StickPNG">
            <a:extLst>
              <a:ext uri="{FF2B5EF4-FFF2-40B4-BE49-F238E27FC236}">
                <a16:creationId xmlns:a16="http://schemas.microsoft.com/office/drawing/2014/main" id="{E01107CB-DBA9-DF88-6FCA-21949392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0" y="4480649"/>
            <a:ext cx="3949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6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E1FB2-22A9-6B86-DD84-3C36BE962FF5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My background</a:t>
            </a:r>
          </a:p>
        </p:txBody>
      </p:sp>
      <p:pic>
        <p:nvPicPr>
          <p:cNvPr id="1026" name="Picture 2" descr="UP | University of Pretoria">
            <a:extLst>
              <a:ext uri="{FF2B5EF4-FFF2-40B4-BE49-F238E27FC236}">
                <a16:creationId xmlns:a16="http://schemas.microsoft.com/office/drawing/2014/main" id="{ECFBDD25-EAD0-A11B-3533-7C6EDB866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9" y="897774"/>
            <a:ext cx="1655619" cy="165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5EC1BC-C157-8967-5ABD-A11013750AF9}"/>
              </a:ext>
            </a:extLst>
          </p:cNvPr>
          <p:cNvSpPr txBox="1"/>
          <p:nvPr/>
        </p:nvSpPr>
        <p:spPr>
          <a:xfrm>
            <a:off x="1928553" y="897774"/>
            <a:ext cx="102634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BSc in Biotechnology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Genetics, microbiology and biochemistry.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BSc (Hons) in Bioinformatics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Programming and tools in bioinformatics. Focus on bacterial genomics analysis.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MSc in Bioinformatics: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Dissertation focusing on horizontal gene transfer detection in eukaryotes.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4D889-7080-EB3E-D482-5FEB23C1807B}"/>
              </a:ext>
            </a:extLst>
          </p:cNvPr>
          <p:cNvSpPr txBox="1"/>
          <p:nvPr/>
        </p:nvSpPr>
        <p:spPr>
          <a:xfrm>
            <a:off x="1928552" y="3429000"/>
            <a:ext cx="1026344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PhD in Bioinformatics: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Computational modeling of metabolism. Developed tools in systems biology to analyze metabolic flux in liver cancer that included analysis and integration of all omics data types including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metagenomcis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Close collaboration with experimental scientists.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Kings College London Logo PNG Vectors Free Download">
            <a:extLst>
              <a:ext uri="{FF2B5EF4-FFF2-40B4-BE49-F238E27FC236}">
                <a16:creationId xmlns:a16="http://schemas.microsoft.com/office/drawing/2014/main" id="{7C015DAF-2243-8578-9FFC-4553F4516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9" y="3173037"/>
            <a:ext cx="1095086" cy="7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ancis Crick Institute - Wikipedia">
            <a:extLst>
              <a:ext uri="{FF2B5EF4-FFF2-40B4-BE49-F238E27FC236}">
                <a16:creationId xmlns:a16="http://schemas.microsoft.com/office/drawing/2014/main" id="{E879435D-E058-6E68-E53D-53E19E8EF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46" y="3798397"/>
            <a:ext cx="930217" cy="101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9209A7-4A34-D1F0-5BD6-52009FFE06BF}"/>
              </a:ext>
            </a:extLst>
          </p:cNvPr>
          <p:cNvSpPr txBox="1"/>
          <p:nvPr/>
        </p:nvSpPr>
        <p:spPr>
          <a:xfrm>
            <a:off x="1820488" y="5320335"/>
            <a:ext cx="10263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Research associate in bioinformatics and systems biology: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Microbiome-centric projects that focus on data integration and clinical associative studies. Several clinical and experimental collaborators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4" descr="Kings College London Logo PNG Vectors Free Download">
            <a:extLst>
              <a:ext uri="{FF2B5EF4-FFF2-40B4-BE49-F238E27FC236}">
                <a16:creationId xmlns:a16="http://schemas.microsoft.com/office/drawing/2014/main" id="{CD8ED842-C20D-F747-B62E-276F654D3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3" y="5327093"/>
            <a:ext cx="1095086" cy="7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37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Module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20E62-E419-9E40-171C-41AC62CBFA87}"/>
              </a:ext>
            </a:extLst>
          </p:cNvPr>
          <p:cNvSpPr txBox="1"/>
          <p:nvPr/>
        </p:nvSpPr>
        <p:spPr>
          <a:xfrm>
            <a:off x="0" y="918558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the most programming heavy part of the MSc course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idea is not to teach you to become a software developer but rather to give you the computational tools necessary to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how to solve a microbiome problem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not get lost in the details but try and understand why you are doing what!!!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module will therefore provide you with the key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data analysis tools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required for microbiome analysis.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learn:</a:t>
            </a:r>
          </a:p>
          <a:p>
            <a:pPr marL="342900" indent="-34290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necessary programming sills to perform bioinformatics analysis</a:t>
            </a:r>
          </a:p>
          <a:p>
            <a:pPr marL="342900" indent="-34290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solid foundation of the statistical concepts used in microbiome analysis</a:t>
            </a:r>
          </a:p>
          <a:p>
            <a:pPr marL="342900" indent="-34290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plan the design, data generation and analytic parts of a microbiome project</a:t>
            </a:r>
          </a:p>
        </p:txBody>
      </p:sp>
      <p:pic>
        <p:nvPicPr>
          <p:cNvPr id="3" name="Picture 6" descr="R (programming language) - Wikipedia">
            <a:extLst>
              <a:ext uri="{FF2B5EF4-FFF2-40B4-BE49-F238E27FC236}">
                <a16:creationId xmlns:a16="http://schemas.microsoft.com/office/drawing/2014/main" id="{2BA9DB75-8911-5EE2-2547-07EF7856E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308" y="4467782"/>
            <a:ext cx="2301068" cy="178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teresting Facts about Linux - GeeksforGeeks">
            <a:extLst>
              <a:ext uri="{FF2B5EF4-FFF2-40B4-BE49-F238E27FC236}">
                <a16:creationId xmlns:a16="http://schemas.microsoft.com/office/drawing/2014/main" id="{F090EC6D-57B3-A05A-C106-C3EFC9412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91" y="4391221"/>
            <a:ext cx="38354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erver - Definition and details">
            <a:extLst>
              <a:ext uri="{FF2B5EF4-FFF2-40B4-BE49-F238E27FC236}">
                <a16:creationId xmlns:a16="http://schemas.microsoft.com/office/drawing/2014/main" id="{AD4B4014-7C0F-1869-F536-234FEE65D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52" y="4351141"/>
            <a:ext cx="2377140" cy="201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4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Lecturers and tutors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DCC34785-2615-E8DD-BCE9-656583483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582173"/>
              </p:ext>
            </p:extLst>
          </p:nvPr>
        </p:nvGraphicFramePr>
        <p:xfrm>
          <a:off x="662636" y="840329"/>
          <a:ext cx="11099482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30817">
                  <a:extLst>
                    <a:ext uri="{9D8B030D-6E8A-4147-A177-3AD203B41FA5}">
                      <a16:colId xmlns:a16="http://schemas.microsoft.com/office/drawing/2014/main" val="1568453288"/>
                    </a:ext>
                  </a:extLst>
                </a:gridCol>
                <a:gridCol w="5668665">
                  <a:extLst>
                    <a:ext uri="{9D8B030D-6E8A-4147-A177-3AD203B41FA5}">
                      <a16:colId xmlns:a16="http://schemas.microsoft.com/office/drawing/2014/main" val="2111035274"/>
                    </a:ext>
                  </a:extLst>
                </a:gridCol>
              </a:tblGrid>
              <a:tr h="2674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56492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Saeed </a:t>
                      </a:r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Shoaie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saaed.shoaie@kcl.ac.uk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462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Frederick Clasen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frederick.1.clasen@kcl.ac.uk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98829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 </a:t>
                      </a:r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Kaynar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ali.kaynar@kcl.ac.uk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833210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Yi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yi.1.jin@kcl.ac.uk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532290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Haizhuang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haizhuang.cai@kcl.ac.uk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01760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Ricardo de Oliveira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Costeira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ricardo.de_oliveira_costeira@kcl.ac.uk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51182"/>
                  </a:ext>
                </a:extLst>
              </a:tr>
              <a:tr h="2674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Elle 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elle.hill@kcl.ac.uk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400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9B97AA-243B-9D51-5812-3A8C607B3DF4}"/>
              </a:ext>
            </a:extLst>
          </p:cNvPr>
          <p:cNvSpPr txBox="1"/>
          <p:nvPr/>
        </p:nvSpPr>
        <p:spPr>
          <a:xfrm>
            <a:off x="662636" y="3572446"/>
            <a:ext cx="110994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Workshop format: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Frederick / Ali will lead the each of the workshops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tutors will be there to assist you individually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try and be on campus and in the room. If not, one of the tutors will be online to help you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99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Lecture dates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D1ED95F-7961-5B94-0E59-67DE38D33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84691"/>
              </p:ext>
            </p:extLst>
          </p:nvPr>
        </p:nvGraphicFramePr>
        <p:xfrm>
          <a:off x="410092" y="585216"/>
          <a:ext cx="9166168" cy="619795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41469">
                  <a:extLst>
                    <a:ext uri="{9D8B030D-6E8A-4147-A177-3AD203B41FA5}">
                      <a16:colId xmlns:a16="http://schemas.microsoft.com/office/drawing/2014/main" val="3997291311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2244741425"/>
                    </a:ext>
                  </a:extLst>
                </a:gridCol>
                <a:gridCol w="1101172">
                  <a:extLst>
                    <a:ext uri="{9D8B030D-6E8A-4147-A177-3AD203B41FA5}">
                      <a16:colId xmlns:a16="http://schemas.microsoft.com/office/drawing/2014/main" val="972574253"/>
                    </a:ext>
                  </a:extLst>
                </a:gridCol>
                <a:gridCol w="1838586">
                  <a:extLst>
                    <a:ext uri="{9D8B030D-6E8A-4147-A177-3AD203B41FA5}">
                      <a16:colId xmlns:a16="http://schemas.microsoft.com/office/drawing/2014/main" val="3292538345"/>
                    </a:ext>
                  </a:extLst>
                </a:gridCol>
                <a:gridCol w="814823">
                  <a:extLst>
                    <a:ext uri="{9D8B030D-6E8A-4147-A177-3AD203B41FA5}">
                      <a16:colId xmlns:a16="http://schemas.microsoft.com/office/drawing/2014/main" val="1654677015"/>
                    </a:ext>
                  </a:extLst>
                </a:gridCol>
                <a:gridCol w="640081">
                  <a:extLst>
                    <a:ext uri="{9D8B030D-6E8A-4147-A177-3AD203B41FA5}">
                      <a16:colId xmlns:a16="http://schemas.microsoft.com/office/drawing/2014/main" val="1911759832"/>
                    </a:ext>
                  </a:extLst>
                </a:gridCol>
              </a:tblGrid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Type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Finish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27118263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 introduction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02-Oct-23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022942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to programming and coding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02-Oct-23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81463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to data analysis with R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03-Oct-23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Tuesday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674371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to data analysis with R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04-Oct-23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Wednesday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896275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to data analysis with R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05-Oct-23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Thursday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039750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to programming with Linux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10-Oct-23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Tuesday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650776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to programming with Linux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11-Oct-23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Wednesday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729016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Experimental Design and ethics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17-Oct-23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Tuesday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58352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Epidemiology and sociodemographic-related design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17-Oct-23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Tuesday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835920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preparation and storage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19-Oct-23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Thursday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707351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Next Generation Sequencing (lecture)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23-Oct-23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228286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Next Generation Sequencing (workshop)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23-Oct-23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05562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Next Generation Sequencing (workshop)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24-Oct-23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Tuesday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81881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Amplicon/targeted sequencing (lecture)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26-Oct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Thursday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197345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Metagenomics analysis (lecture)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30-Oct-23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522260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Metagenomics analysis (workshop) 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30-Oct-23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1818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Metagenomics analysis (workshop) 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31-Oct-23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Tuesday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524374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Metagenomics analysis (workshop)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01-Nov-23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Wednesday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842366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Metagenomics analysis (workshop)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02-Nov-23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Thursday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80335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Metagenomics analysis (workshop)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03-Nov-23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350694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 of proteomics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06-Nov-23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6804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Concepts of metabolomics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06-Nov-23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70748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Metagenomics analysis (workshop) 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06-Nov-23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666333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Transcriptomics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07-Nov-23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Tuesday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68643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Transcriptomics analysis (workshop)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07-Nov-23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Tuesday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46034"/>
                  </a:ext>
                </a:extLst>
              </a:tr>
              <a:tr h="229554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Amplicon/targeted sequencing (tutorial)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Workshop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13-Nov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Monday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11:00</a:t>
                      </a:r>
                    </a:p>
                  </a:txBody>
                  <a:tcPr marL="9525" marR="9525" marT="9525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503361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A09E32B1-4BB8-4C08-6439-EBFAADC89863}"/>
              </a:ext>
            </a:extLst>
          </p:cNvPr>
          <p:cNvSpPr/>
          <p:nvPr/>
        </p:nvSpPr>
        <p:spPr>
          <a:xfrm>
            <a:off x="9692640" y="1280160"/>
            <a:ext cx="133004" cy="6483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96CC104-8F21-F777-20C2-777D849953AD}"/>
              </a:ext>
            </a:extLst>
          </p:cNvPr>
          <p:cNvSpPr/>
          <p:nvPr/>
        </p:nvSpPr>
        <p:spPr>
          <a:xfrm>
            <a:off x="9692640" y="1975104"/>
            <a:ext cx="133004" cy="4355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8CE9ADA-FAF7-418A-3344-C1D1AF54C5D0}"/>
              </a:ext>
            </a:extLst>
          </p:cNvPr>
          <p:cNvSpPr/>
          <p:nvPr/>
        </p:nvSpPr>
        <p:spPr>
          <a:xfrm>
            <a:off x="9692640" y="3366101"/>
            <a:ext cx="133004" cy="4355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E964E73-DA2F-91E8-471A-800B58395064}"/>
              </a:ext>
            </a:extLst>
          </p:cNvPr>
          <p:cNvSpPr/>
          <p:nvPr/>
        </p:nvSpPr>
        <p:spPr>
          <a:xfrm>
            <a:off x="9692640" y="4321511"/>
            <a:ext cx="133004" cy="10401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967595C-85CF-1607-F198-BB2B089AB47A}"/>
              </a:ext>
            </a:extLst>
          </p:cNvPr>
          <p:cNvSpPr/>
          <p:nvPr/>
        </p:nvSpPr>
        <p:spPr>
          <a:xfrm>
            <a:off x="9692642" y="5817802"/>
            <a:ext cx="133002" cy="3003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BDD55E7-7A0A-8E98-093B-788F13B375C5}"/>
              </a:ext>
            </a:extLst>
          </p:cNvPr>
          <p:cNvSpPr/>
          <p:nvPr/>
        </p:nvSpPr>
        <p:spPr>
          <a:xfrm>
            <a:off x="9709272" y="6352588"/>
            <a:ext cx="133002" cy="1562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1DBE0A7-BDD7-8C35-0144-6484B6F75139}"/>
              </a:ext>
            </a:extLst>
          </p:cNvPr>
          <p:cNvSpPr/>
          <p:nvPr/>
        </p:nvSpPr>
        <p:spPr>
          <a:xfrm>
            <a:off x="9692642" y="6553757"/>
            <a:ext cx="133002" cy="1562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705F2-09E6-BFCF-9052-7CDF12CE13A2}"/>
              </a:ext>
            </a:extLst>
          </p:cNvPr>
          <p:cNvSpPr txBox="1"/>
          <p:nvPr/>
        </p:nvSpPr>
        <p:spPr>
          <a:xfrm>
            <a:off x="9842274" y="1419690"/>
            <a:ext cx="25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Kaynar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2EA2D-5AC6-79BC-2E50-0D7EE2200A2B}"/>
              </a:ext>
            </a:extLst>
          </p:cNvPr>
          <p:cNvSpPr txBox="1"/>
          <p:nvPr/>
        </p:nvSpPr>
        <p:spPr>
          <a:xfrm>
            <a:off x="9842274" y="2008231"/>
            <a:ext cx="25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Frederick Clasen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CFDFAB-1FE4-1397-BCE8-C2123011099A}"/>
              </a:ext>
            </a:extLst>
          </p:cNvPr>
          <p:cNvSpPr txBox="1"/>
          <p:nvPr/>
        </p:nvSpPr>
        <p:spPr>
          <a:xfrm>
            <a:off x="9825644" y="6246060"/>
            <a:ext cx="25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Kaynar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ABA6F8-DF66-623B-F1BB-DF7C1884735C}"/>
              </a:ext>
            </a:extLst>
          </p:cNvPr>
          <p:cNvSpPr txBox="1"/>
          <p:nvPr/>
        </p:nvSpPr>
        <p:spPr>
          <a:xfrm>
            <a:off x="9842274" y="4672922"/>
            <a:ext cx="25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Frederick Clasen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AA3E74-B4E9-A9D4-0879-898499CCE0D0}"/>
              </a:ext>
            </a:extLst>
          </p:cNvPr>
          <p:cNvSpPr txBox="1"/>
          <p:nvPr/>
        </p:nvSpPr>
        <p:spPr>
          <a:xfrm>
            <a:off x="9842274" y="3406495"/>
            <a:ext cx="25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Cheng Zhang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9DD1BA-1840-DAB6-A11C-28BA185B8955}"/>
              </a:ext>
            </a:extLst>
          </p:cNvPr>
          <p:cNvSpPr txBox="1"/>
          <p:nvPr/>
        </p:nvSpPr>
        <p:spPr>
          <a:xfrm>
            <a:off x="9842274" y="5783318"/>
            <a:ext cx="25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Frederick Clasen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9D2511-8764-3A1F-82DF-40EA71394033}"/>
              </a:ext>
            </a:extLst>
          </p:cNvPr>
          <p:cNvSpPr txBox="1"/>
          <p:nvPr/>
        </p:nvSpPr>
        <p:spPr>
          <a:xfrm>
            <a:off x="9817329" y="6467917"/>
            <a:ext cx="251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Frederick Clasen</a:t>
            </a:r>
          </a:p>
        </p:txBody>
      </p:sp>
    </p:spTree>
    <p:extLst>
      <p:ext uri="{BB962C8B-B14F-4D97-AF65-F5344CB8AC3E}">
        <p14:creationId xmlns:p14="http://schemas.microsoft.com/office/powerpoint/2010/main" val="415721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FB4F8-02E9-3172-BBD6-CA79A76EC796}"/>
              </a:ext>
            </a:extLst>
          </p:cNvPr>
          <p:cNvSpPr txBox="1"/>
          <p:nvPr/>
        </p:nvSpPr>
        <p:spPr>
          <a:xfrm>
            <a:off x="0" y="4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Access to the HPC</a:t>
            </a:r>
          </a:p>
        </p:txBody>
      </p:sp>
      <p:pic>
        <p:nvPicPr>
          <p:cNvPr id="19" name="Picture 18" descr="A screenshot of a spreadsheet&#10;&#10;Description automatically generated">
            <a:extLst>
              <a:ext uri="{FF2B5EF4-FFF2-40B4-BE49-F238E27FC236}">
                <a16:creationId xmlns:a16="http://schemas.microsoft.com/office/drawing/2014/main" id="{BE7BDC34-2C6A-4C60-BA83-969A294D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4" y="1109688"/>
            <a:ext cx="5041900" cy="4902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87867A-F71B-3628-F88F-50F040285708}"/>
              </a:ext>
            </a:extLst>
          </p:cNvPr>
          <p:cNvSpPr txBox="1"/>
          <p:nvPr/>
        </p:nvSpPr>
        <p:spPr>
          <a:xfrm>
            <a:off x="5394958" y="2545125"/>
            <a:ext cx="62590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We will ask you: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Fill in this form in the next couple of days to get you access to CREATE HPC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Ask you to then give your public key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https://docs.er.kcl.ac.uk/CREATE/access/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in to the HPC before the microbiome workshop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32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35919</TotalTime>
  <Words>730</Words>
  <Application>Microsoft Macintosh PowerPoint</Application>
  <PresentationFormat>Widescreen</PresentationFormat>
  <Paragraphs>221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Clasen</dc:creator>
  <cp:lastModifiedBy>Frederick Clasen</cp:lastModifiedBy>
  <cp:revision>22</cp:revision>
  <dcterms:created xsi:type="dcterms:W3CDTF">2023-06-07T09:23:02Z</dcterms:created>
  <dcterms:modified xsi:type="dcterms:W3CDTF">2023-10-03T21:03:27Z</dcterms:modified>
</cp:coreProperties>
</file>