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84" r:id="rId4"/>
    <p:sldId id="286" r:id="rId5"/>
    <p:sldId id="279" r:id="rId6"/>
    <p:sldId id="287" r:id="rId7"/>
    <p:sldId id="281" r:id="rId8"/>
    <p:sldId id="280" r:id="rId9"/>
    <p:sldId id="278" r:id="rId10"/>
    <p:sldId id="285" r:id="rId11"/>
    <p:sldId id="282" r:id="rId12"/>
    <p:sldId id="288" r:id="rId13"/>
    <p:sldId id="291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5"/>
    <p:restoredTop sz="96370"/>
  </p:normalViewPr>
  <p:slideViewPr>
    <p:cSldViewPr snapToGrid="0">
      <p:cViewPr varScale="1">
        <p:scale>
          <a:sx n="154" d="100"/>
          <a:sy n="154" d="100"/>
        </p:scale>
        <p:origin x="1336" y="20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4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  <a:p>
            <a:r>
              <a:rPr lang="en-US" dirty="0"/>
              <a:t>Guidelines on the overview of the course</a:t>
            </a:r>
          </a:p>
          <a:p>
            <a:r>
              <a:rPr lang="en-US" dirty="0"/>
              <a:t>Interpretation of the data</a:t>
            </a:r>
          </a:p>
          <a:p>
            <a:r>
              <a:rPr lang="en-US" dirty="0"/>
              <a:t>Output of this used for R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E7AA-E4F3-FA4E-8D35-49880D02C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derickClasen/KCL_MSc_202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frederick.1.Clasen@kcl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123457@hpc.create.kcl.ac.u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er.kcl.ac.uk/mf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er.kcl.ac.uk/access/ss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123457@hpc.create.kcl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.er.kcl.ac.uk/mf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3568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Microbiome in Health and Disease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M2: Metagenomics workshop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(https://github.com/FrederickClasen/KCL_MSc_2023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How to write the report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12B08A-3213-4CAE-415C-2466BC855D46}"/>
              </a:ext>
            </a:extLst>
          </p:cNvPr>
          <p:cNvGrpSpPr/>
          <p:nvPr/>
        </p:nvGrpSpPr>
        <p:grpSpPr>
          <a:xfrm>
            <a:off x="625689" y="1483777"/>
            <a:ext cx="2192594" cy="4404853"/>
            <a:chOff x="570271" y="1317522"/>
            <a:chExt cx="2192594" cy="4404853"/>
          </a:xfrm>
        </p:grpSpPr>
        <p:sp>
          <p:nvSpPr>
            <p:cNvPr id="4" name="Trapezium 3">
              <a:extLst>
                <a:ext uri="{FF2B5EF4-FFF2-40B4-BE49-F238E27FC236}">
                  <a16:creationId xmlns:a16="http://schemas.microsoft.com/office/drawing/2014/main" id="{0D6F35C2-09D3-4CF9-D526-2BCA3FBD6E87}"/>
                </a:ext>
              </a:extLst>
            </p:cNvPr>
            <p:cNvSpPr/>
            <p:nvPr/>
          </p:nvSpPr>
          <p:spPr>
            <a:xfrm rot="10800000">
              <a:off x="570271" y="1317522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ium 4">
              <a:extLst>
                <a:ext uri="{FF2B5EF4-FFF2-40B4-BE49-F238E27FC236}">
                  <a16:creationId xmlns:a16="http://schemas.microsoft.com/office/drawing/2014/main" id="{9FDB81E2-D3C7-11C9-0975-3FA318C2AD6D}"/>
                </a:ext>
              </a:extLst>
            </p:cNvPr>
            <p:cNvSpPr/>
            <p:nvPr/>
          </p:nvSpPr>
          <p:spPr>
            <a:xfrm>
              <a:off x="570271" y="3519949"/>
              <a:ext cx="2192594" cy="2202426"/>
            </a:xfrm>
            <a:prstGeom prst="trapezoid">
              <a:avLst>
                <a:gd name="adj" fmla="val 37258"/>
              </a:avLst>
            </a:prstGeom>
            <a:noFill/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DDAFBF-9FE9-8943-303E-7DB6AB9C6AF2}"/>
                </a:ext>
              </a:extLst>
            </p:cNvPr>
            <p:cNvSpPr/>
            <p:nvPr/>
          </p:nvSpPr>
          <p:spPr>
            <a:xfrm>
              <a:off x="1410962" y="3182471"/>
              <a:ext cx="502617" cy="779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EEFC67-77B9-80A1-AC5D-63F4D1BB761F}"/>
              </a:ext>
            </a:extLst>
          </p:cNvPr>
          <p:cNvSpPr txBox="1"/>
          <p:nvPr/>
        </p:nvSpPr>
        <p:spPr>
          <a:xfrm>
            <a:off x="317184" y="1627879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18639-B14D-FA9C-902A-843791AC8DBC}"/>
              </a:ext>
            </a:extLst>
          </p:cNvPr>
          <p:cNvSpPr txBox="1"/>
          <p:nvPr/>
        </p:nvSpPr>
        <p:spPr>
          <a:xfrm>
            <a:off x="266384" y="2866711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36537-8E9B-6F2F-7334-0B2C27B3859D}"/>
              </a:ext>
            </a:extLst>
          </p:cNvPr>
          <p:cNvSpPr txBox="1"/>
          <p:nvPr/>
        </p:nvSpPr>
        <p:spPr>
          <a:xfrm>
            <a:off x="266384" y="3967065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114D6-F60D-7889-5DBF-D3AC7D56E9E8}"/>
              </a:ext>
            </a:extLst>
          </p:cNvPr>
          <p:cNvSpPr txBox="1"/>
          <p:nvPr/>
        </p:nvSpPr>
        <p:spPr>
          <a:xfrm>
            <a:off x="317184" y="5374223"/>
            <a:ext cx="290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7A785-9FC8-4CBF-673C-7AB2A5C086E9}"/>
              </a:ext>
            </a:extLst>
          </p:cNvPr>
          <p:cNvSpPr txBox="1"/>
          <p:nvPr/>
        </p:nvSpPr>
        <p:spPr>
          <a:xfrm>
            <a:off x="3168991" y="1017639"/>
            <a:ext cx="89179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Always starts with the broader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metagenomics and/or liver cirrhosis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1-2 paragraphs on insights of specific studies of the microbiome in liver disease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paragraph on what you will do in this study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”In this report/study I will analyze …. to study the impact of microbiome on liver disease in ….. “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Try and gather as much from original paper under a heading “Sample data” and summarize in 1 paragraph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describe what you did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downstream analysis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You can attach scripts as appendices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Results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Clear subheadings. Result 1 … Result 2 …. Result 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For example: “Metagenomics reveals depletion in microbiome diversity in liver disease patients”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Figures and description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what you see in the data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Discussion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Put results in broader context of literature and THINK critical about your data.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This is an MSc course!!!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0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 of questions you should be able to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0" y="1243354"/>
            <a:ext cx="120553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the microbiome differ in liver cirrhosis and healthy control individuals based on diversity analysis?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the main taxonomical differences between liver cirrhosis and healthy controls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microbiome species changes correlate with clinical metadata of liver cirrhosis patients?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your results overlap with the results presented in the original publication? If it does not, describe the reasons why this might be the case.</a:t>
            </a:r>
          </a:p>
        </p:txBody>
      </p:sp>
    </p:spTree>
    <p:extLst>
      <p:ext uri="{BB962C8B-B14F-4D97-AF65-F5344CB8AC3E}">
        <p14:creationId xmlns:p14="http://schemas.microsoft.com/office/powerpoint/2010/main" val="422673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 in to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1356852" y="1137180"/>
            <a:ext cx="9517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Mac/Linux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Terminal</a:t>
            </a: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k123457@hpc.create.kcl.ac.uk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https://portal.er.kcl.ac.uk/mfa/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authenticate 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back to Terminal and hit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on your keyboard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command again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6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Public key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2762864" y="1127347"/>
            <a:ext cx="60119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Windows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-keygen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Hit Enter x 3</a:t>
            </a: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id_rsa.pub</a:t>
            </a:r>
            <a:endParaRPr lang="en-GB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Copy the highlighted part below </a:t>
            </a:r>
          </a:p>
          <a:p>
            <a:pPr marL="342900" indent="-342900" algn="ctr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https://portal.er.kcl.ac.uk/access/ssh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the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8283-349C-19E4-82F0-27723237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6" y="5639796"/>
            <a:ext cx="11540602" cy="11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 in to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BB544-6736-40A9-DDCA-EC7CCF2231A8}"/>
              </a:ext>
            </a:extLst>
          </p:cNvPr>
          <p:cNvSpPr txBox="1"/>
          <p:nvPr/>
        </p:nvSpPr>
        <p:spPr>
          <a:xfrm>
            <a:off x="1356852" y="1137180"/>
            <a:ext cx="9517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Windows users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k123457@hpc.create.kcl.ac.uk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https://portal.er.kcl.ac.uk/mfa/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authenticate 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back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hit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Control+C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on your keyboard</a:t>
            </a:r>
          </a:p>
          <a:p>
            <a:pPr marL="342900" indent="-342900" algn="ctr">
              <a:buFontTx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command again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Overview of the week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EF123C-640A-2878-91EC-1AA8BD10B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14257"/>
              </p:ext>
            </p:extLst>
          </p:nvPr>
        </p:nvGraphicFramePr>
        <p:xfrm>
          <a:off x="546258" y="4389864"/>
          <a:ext cx="11099482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0817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5668665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 Clasen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frederick.1.clasen@kcl.ac.uk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yi.1.jin@kcl.ac.uk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haizhuang.cai@kcl.ac.uk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Kaynar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ali.kaynar@kcl.ac.uk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 de Oliveira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Costeira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ricardo.de_oliveira_costeira@kcl.ac.uk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elle.hill@kcl.ac.uk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08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FBED6F1-DE8E-BB51-A3CF-1F7790EE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30839"/>
              </p:ext>
            </p:extLst>
          </p:nvPr>
        </p:nvGraphicFramePr>
        <p:xfrm>
          <a:off x="546259" y="853882"/>
          <a:ext cx="11099481" cy="225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1273958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  <a:gridCol w="3964979">
                  <a:extLst>
                    <a:ext uri="{9D8B030D-6E8A-4147-A177-3AD203B41FA5}">
                      <a16:colId xmlns:a16="http://schemas.microsoft.com/office/drawing/2014/main" val="3799266022"/>
                    </a:ext>
                  </a:extLst>
                </a:gridCol>
                <a:gridCol w="5652264">
                  <a:extLst>
                    <a:ext uri="{9D8B030D-6E8A-4147-A177-3AD203B41FA5}">
                      <a16:colId xmlns:a16="http://schemas.microsoft.com/office/drawing/2014/main" val="3357915807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// Goals of the week // Introduction to using HPC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into CREATE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 of to CONDA and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// explanation of the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up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environment // Install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metaphlan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single sample // submit batch job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46931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 part 3 – you code and we assist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B17B9F-0571-2173-7B88-A43D8DD3C976}"/>
              </a:ext>
            </a:extLst>
          </p:cNvPr>
          <p:cNvSpPr txBox="1"/>
          <p:nvPr/>
        </p:nvSpPr>
        <p:spPr>
          <a:xfrm>
            <a:off x="0" y="36221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913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Housekeeping and objectives of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7835F-9F39-F4D7-7D65-A66C40828CDB}"/>
              </a:ext>
            </a:extLst>
          </p:cNvPr>
          <p:cNvSpPr txBox="1"/>
          <p:nvPr/>
        </p:nvSpPr>
        <p:spPr>
          <a:xfrm>
            <a:off x="-1" y="968434"/>
            <a:ext cx="121919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longest and most intense workshop of the course that brings together an array of computational tools to be able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metagenomics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provide EVERYTHING for you so even if you get lost, do not worry all the output and results is already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Therefore, use the time to UNDERSTAND what you are doing and to AKS QUESTIONS about the details of what you are doing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parts that happens on the cluster: please do not continue ahead with the next steps before the entire group does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expect that by now you can navigate yourself in Linux and will not always provide all the commands to, for example, change into specific directories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Familiarize yourself with using a high-performance cluster (HPC) computing environment in a Linux environment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basic scripting to run algorithms on the CREATE server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through the R code provided to analyze metagenomics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results generated to interpret the underlying biology of the dataset analyzed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8174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Metagenomics overview</a:t>
            </a:r>
          </a:p>
        </p:txBody>
      </p:sp>
      <p:pic>
        <p:nvPicPr>
          <p:cNvPr id="4098" name="Picture 2" descr="Shotgun metagenomics, from sampling to analysis | Nature Biotechnology">
            <a:extLst>
              <a:ext uri="{FF2B5EF4-FFF2-40B4-BE49-F238E27FC236}">
                <a16:creationId xmlns:a16="http://schemas.microsoft.com/office/drawing/2014/main" id="{7F3B5116-B9F0-7226-40A5-37BB9294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7" y="1442379"/>
            <a:ext cx="6482339" cy="47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18D8BE-067D-9CF6-8AE5-B2B22DC500B5}"/>
              </a:ext>
            </a:extLst>
          </p:cNvPr>
          <p:cNvSpPr/>
          <p:nvPr/>
        </p:nvSpPr>
        <p:spPr>
          <a:xfrm>
            <a:off x="94593" y="2521601"/>
            <a:ext cx="6905297" cy="38152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F849A-E5B8-8CC8-68A5-9A727CA54A7B}"/>
              </a:ext>
            </a:extLst>
          </p:cNvPr>
          <p:cNvSpPr txBox="1"/>
          <p:nvPr/>
        </p:nvSpPr>
        <p:spPr>
          <a:xfrm>
            <a:off x="0" y="6519446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Quince et a., Nature Biotechnology (2017)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5BAB1-D0A2-8943-2904-6867B7DDB100}"/>
              </a:ext>
            </a:extLst>
          </p:cNvPr>
          <p:cNvSpPr txBox="1"/>
          <p:nvPr/>
        </p:nvSpPr>
        <p:spPr>
          <a:xfrm>
            <a:off x="7140024" y="1294123"/>
            <a:ext cx="50519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Sequence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EB104-F8B0-016B-CBC3-F63B961CD4DC}"/>
              </a:ext>
            </a:extLst>
          </p:cNvPr>
          <p:cNvSpPr txBox="1"/>
          <p:nvPr/>
        </p:nvSpPr>
        <p:spPr>
          <a:xfrm>
            <a:off x="1174530" y="955623"/>
            <a:ext cx="474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Different methodologies for each step with advantages and disadvantages </a:t>
            </a:r>
          </a:p>
        </p:txBody>
      </p:sp>
      <p:pic>
        <p:nvPicPr>
          <p:cNvPr id="20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01AB1D9D-C6DB-C262-F18A-C2042676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7140024" y="1753246"/>
            <a:ext cx="2149367" cy="853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56FEF-F4DA-46B7-4920-25F16B36B0E5}"/>
              </a:ext>
            </a:extLst>
          </p:cNvPr>
          <p:cNvSpPr txBox="1"/>
          <p:nvPr/>
        </p:nvSpPr>
        <p:spPr>
          <a:xfrm>
            <a:off x="7140024" y="2612815"/>
            <a:ext cx="214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One of many ways to go from reads --&gt;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2A393-54EF-D7C6-DE86-5FF41AD65F38}"/>
              </a:ext>
            </a:extLst>
          </p:cNvPr>
          <p:cNvSpPr txBox="1"/>
          <p:nvPr/>
        </p:nvSpPr>
        <p:spPr>
          <a:xfrm>
            <a:off x="9289391" y="1799580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Map reads onto marker genes of metagenomic species to calculate relative abundance of individual species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297F1F-34D5-0E8B-7432-8DD8CE25B149}"/>
              </a:ext>
            </a:extLst>
          </p:cNvPr>
          <p:cNvSpPr/>
          <p:nvPr/>
        </p:nvSpPr>
        <p:spPr>
          <a:xfrm rot="5400000">
            <a:off x="9317815" y="896689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B287B-02EC-C7F4-408E-7504D94DB8BA}"/>
              </a:ext>
            </a:extLst>
          </p:cNvPr>
          <p:cNvSpPr txBox="1"/>
          <p:nvPr/>
        </p:nvSpPr>
        <p:spPr>
          <a:xfrm>
            <a:off x="8097344" y="3536145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Abundance table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D3E2A93-19B1-8426-3FFC-B72EA1A2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69054"/>
              </p:ext>
            </p:extLst>
          </p:nvPr>
        </p:nvGraphicFramePr>
        <p:xfrm>
          <a:off x="7602477" y="3878569"/>
          <a:ext cx="405349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99">
                  <a:extLst>
                    <a:ext uri="{9D8B030D-6E8A-4147-A177-3AD203B41FA5}">
                      <a16:colId xmlns:a16="http://schemas.microsoft.com/office/drawing/2014/main" val="2200869404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256514205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328087052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2135556813"/>
                    </a:ext>
                  </a:extLst>
                </a:gridCol>
                <a:gridCol w="810699">
                  <a:extLst>
                    <a:ext uri="{9D8B030D-6E8A-4147-A177-3AD203B41FA5}">
                      <a16:colId xmlns:a16="http://schemas.microsoft.com/office/drawing/2014/main" val="1666953576"/>
                    </a:ext>
                  </a:extLst>
                </a:gridCol>
              </a:tblGrid>
              <a:tr h="146194">
                <a:tc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58230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73429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98844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921229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87F2A161-AA5B-6364-029A-E931C339AD78}"/>
              </a:ext>
            </a:extLst>
          </p:cNvPr>
          <p:cNvSpPr/>
          <p:nvPr/>
        </p:nvSpPr>
        <p:spPr>
          <a:xfrm rot="5400000">
            <a:off x="9457949" y="2604847"/>
            <a:ext cx="461666" cy="481724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0A702-F960-5D8A-7A49-8BE0713EE21A}"/>
              </a:ext>
            </a:extLst>
          </p:cNvPr>
          <p:cNvSpPr txBox="1"/>
          <p:nvPr/>
        </p:nvSpPr>
        <p:spPr>
          <a:xfrm>
            <a:off x="7280157" y="5244305"/>
            <a:ext cx="491184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</a:p>
        </p:txBody>
      </p:sp>
      <p:pic>
        <p:nvPicPr>
          <p:cNvPr id="28" name="Picture 6" descr="R (programming language) - Wikipedia">
            <a:extLst>
              <a:ext uri="{FF2B5EF4-FFF2-40B4-BE49-F238E27FC236}">
                <a16:creationId xmlns:a16="http://schemas.microsoft.com/office/drawing/2014/main" id="{90D68535-393A-02FB-53F6-BADA728C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71" y="5664814"/>
            <a:ext cx="1065746" cy="82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026F16-1252-CEDD-8995-470FEDB3CF06}"/>
              </a:ext>
            </a:extLst>
          </p:cNvPr>
          <p:cNvSpPr txBox="1"/>
          <p:nvPr/>
        </p:nvSpPr>
        <p:spPr>
          <a:xfrm>
            <a:off x="8916274" y="5754639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Identify patterns and associations that can lead to relevant biological or clinical conclusions </a:t>
            </a:r>
          </a:p>
        </p:txBody>
      </p:sp>
    </p:spTree>
    <p:extLst>
      <p:ext uri="{BB962C8B-B14F-4D97-AF65-F5344CB8AC3E}">
        <p14:creationId xmlns:p14="http://schemas.microsoft.com/office/powerpoint/2010/main" val="25429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Workshop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E15456-7E4E-375B-E0B8-7F1C3E7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5" y="1854679"/>
            <a:ext cx="5842458" cy="2424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BBD61-19BB-DB15-24B7-686D17E77719}"/>
              </a:ext>
            </a:extLst>
          </p:cNvPr>
          <p:cNvSpPr txBox="1"/>
          <p:nvPr/>
        </p:nvSpPr>
        <p:spPr>
          <a:xfrm>
            <a:off x="253542" y="44635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read the publication here: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www.nature.com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/articles/nature13568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CAE6-D8E0-4CFD-CA50-5E139EE9A4D1}"/>
              </a:ext>
            </a:extLst>
          </p:cNvPr>
          <p:cNvSpPr txBox="1"/>
          <p:nvPr/>
        </p:nvSpPr>
        <p:spPr>
          <a:xfrm>
            <a:off x="174536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4E209-6E3B-6227-80A3-AE6808AD6838}"/>
              </a:ext>
            </a:extLst>
          </p:cNvPr>
          <p:cNvSpPr txBox="1"/>
          <p:nvPr/>
        </p:nvSpPr>
        <p:spPr>
          <a:xfrm>
            <a:off x="7699474" y="944890"/>
            <a:ext cx="2858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erver - Definition and details">
            <a:extLst>
              <a:ext uri="{FF2B5EF4-FFF2-40B4-BE49-F238E27FC236}">
                <a16:creationId xmlns:a16="http://schemas.microsoft.com/office/drawing/2014/main" id="{B9E00764-96C6-14CC-5469-3DA8593D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77" y="1854679"/>
            <a:ext cx="1601951" cy="13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muylinux.com/wp-content/uploads/2009/04/logos-distros.jpg">
            <a:extLst>
              <a:ext uri="{FF2B5EF4-FFF2-40B4-BE49-F238E27FC236}">
                <a16:creationId xmlns:a16="http://schemas.microsoft.com/office/drawing/2014/main" id="{FD097DB3-83FF-B3D0-3AA5-32A27D894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5" t="78014" r="38823" b="4256"/>
          <a:stretch/>
        </p:blipFill>
        <p:spPr bwMode="auto">
          <a:xfrm>
            <a:off x="9522359" y="1854679"/>
            <a:ext cx="1193414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 (programming language) - Wikipedia">
            <a:extLst>
              <a:ext uri="{FF2B5EF4-FFF2-40B4-BE49-F238E27FC236}">
                <a16:creationId xmlns:a16="http://schemas.microsoft.com/office/drawing/2014/main" id="{15DB65A3-F9A7-784E-4A27-FCBA5A9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03" y="3668153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FDAC00B2-18D0-2EBB-C713-BB47D8F8B6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83" t="1990" r="32765" b="33783"/>
          <a:stretch/>
        </p:blipFill>
        <p:spPr>
          <a:xfrm>
            <a:off x="9591154" y="3151640"/>
            <a:ext cx="1763101" cy="1202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520968-348D-7513-5D84-35A2770158C7}"/>
              </a:ext>
            </a:extLst>
          </p:cNvPr>
          <p:cNvSpPr txBox="1"/>
          <p:nvPr/>
        </p:nvSpPr>
        <p:spPr>
          <a:xfrm>
            <a:off x="3302234" y="58826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materials are on GitHub: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virtual environments</a:t>
            </a:r>
          </a:p>
        </p:txBody>
      </p:sp>
      <p:pic>
        <p:nvPicPr>
          <p:cNvPr id="6146" name="Picture 2" descr="Schedule - scRNAseq course">
            <a:extLst>
              <a:ext uri="{FF2B5EF4-FFF2-40B4-BE49-F238E27FC236}">
                <a16:creationId xmlns:a16="http://schemas.microsoft.com/office/drawing/2014/main" id="{7179E1D3-728E-AC2B-B670-2A6BDE28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994308"/>
            <a:ext cx="6022428" cy="31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22919-A866-682B-0E9F-2ADA4479056F}"/>
              </a:ext>
            </a:extLst>
          </p:cNvPr>
          <p:cNvSpPr txBox="1"/>
          <p:nvPr/>
        </p:nvSpPr>
        <p:spPr>
          <a:xfrm>
            <a:off x="804042" y="711340"/>
            <a:ext cx="105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virtual environment is a tool that helps to keep dependencies required by different projects separate by creating an isolated virtual environment for them.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84EB1844-D757-CD9D-571B-2BFB4F2E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17" y="2174546"/>
            <a:ext cx="4459507" cy="29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355EE5-D4C2-EE2B-145E-70AAF4A28A9A}"/>
              </a:ext>
            </a:extLst>
          </p:cNvPr>
          <p:cNvSpPr txBox="1"/>
          <p:nvPr/>
        </p:nvSpPr>
        <p:spPr>
          <a:xfrm>
            <a:off x="1077310" y="5673012"/>
            <a:ext cx="10310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Anaconda is a distribution of the Python and R programming languages for scientific computing, that aims to simplify package management and deployment. The distribution includes data-science packages suitable for Windows, Linux, and macOS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Using a scheduler</a:t>
            </a:r>
          </a:p>
        </p:txBody>
      </p:sp>
      <p:pic>
        <p:nvPicPr>
          <p:cNvPr id="5122" name="Picture 2" descr="Slurm Workload Manager - Wikipedia">
            <a:extLst>
              <a:ext uri="{FF2B5EF4-FFF2-40B4-BE49-F238E27FC236}">
                <a16:creationId xmlns:a16="http://schemas.microsoft.com/office/drawing/2014/main" id="{201BABD2-DF99-C249-6221-40FFF35E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55" y="1716737"/>
            <a:ext cx="2658898" cy="24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rver - Definition and details">
            <a:extLst>
              <a:ext uri="{FF2B5EF4-FFF2-40B4-BE49-F238E27FC236}">
                <a16:creationId xmlns:a16="http://schemas.microsoft.com/office/drawing/2014/main" id="{E8E3FCD6-B2C1-74A1-E4EE-2E15B561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236" y="1924705"/>
            <a:ext cx="2377140" cy="201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sktop computer - Wikipedia">
            <a:extLst>
              <a:ext uri="{FF2B5EF4-FFF2-40B4-BE49-F238E27FC236}">
                <a16:creationId xmlns:a16="http://schemas.microsoft.com/office/drawing/2014/main" id="{B3CD0022-2CE4-C77E-9050-24F00F21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2" y="2249462"/>
            <a:ext cx="2278169" cy="16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1723E-B08A-BBAA-C767-1301A42298AA}"/>
              </a:ext>
            </a:extLst>
          </p:cNvPr>
          <p:cNvCxnSpPr/>
          <p:nvPr/>
        </p:nvCxnSpPr>
        <p:spPr>
          <a:xfrm>
            <a:off x="2669628" y="2933041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B892D-BAE8-6EAB-FFB3-D7E51664289C}"/>
              </a:ext>
            </a:extLst>
          </p:cNvPr>
          <p:cNvCxnSpPr/>
          <p:nvPr/>
        </p:nvCxnSpPr>
        <p:spPr>
          <a:xfrm>
            <a:off x="7562194" y="2875889"/>
            <a:ext cx="1334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D45EE6-8B8D-2A78-37D7-B7C6655A12C2}"/>
              </a:ext>
            </a:extLst>
          </p:cNvPr>
          <p:cNvSpPr txBox="1"/>
          <p:nvPr/>
        </p:nvSpPr>
        <p:spPr>
          <a:xfrm>
            <a:off x="241738" y="760712"/>
            <a:ext cx="1095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Queues incoming jobs and tasks, allocates resources, dispatches nodes and monitors the status of jobs, tasks, and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3E6E7-8841-0999-D884-CCA40260AE12}"/>
              </a:ext>
            </a:extLst>
          </p:cNvPr>
          <p:cNvSpPr txBox="1"/>
          <p:nvPr/>
        </p:nvSpPr>
        <p:spPr>
          <a:xfrm>
            <a:off x="0" y="4498374"/>
            <a:ext cx="7735613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#!/bin/bash -l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--account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clasenf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--partition=core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ntasks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=10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--time=2-00:00:00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--job-name=local-compress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--mail-user=frederick.1.clasen@kcl.ac.uk</a:t>
            </a: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#SBATCH --mail-type=ALL</a:t>
            </a:r>
          </a:p>
          <a:p>
            <a:b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tar -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zcvf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meteor_ref.tar.gz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proj</a:t>
            </a:r>
            <a:r>
              <a:rPr lang="en-GB" sz="1200" dirty="0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/uppstore2019028/projects/metagenome/</a:t>
            </a:r>
            <a:r>
              <a:rPr lang="en-GB" sz="1200" dirty="0" err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meteor_ref</a:t>
            </a:r>
            <a:endParaRPr lang="en-GB" sz="1200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7110E0-1F0D-1AF1-F46F-EDCC8696366E}"/>
              </a:ext>
            </a:extLst>
          </p:cNvPr>
          <p:cNvSpPr/>
          <p:nvPr/>
        </p:nvSpPr>
        <p:spPr>
          <a:xfrm>
            <a:off x="7819697" y="4498374"/>
            <a:ext cx="189186" cy="14084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D648F74-D77A-8681-C371-B684D60A75D8}"/>
              </a:ext>
            </a:extLst>
          </p:cNvPr>
          <p:cNvSpPr/>
          <p:nvPr/>
        </p:nvSpPr>
        <p:spPr>
          <a:xfrm>
            <a:off x="7819697" y="6097288"/>
            <a:ext cx="189186" cy="5247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70A16-966A-D3B7-212B-6609695D997E}"/>
              </a:ext>
            </a:extLst>
          </p:cNvPr>
          <p:cNvSpPr txBox="1"/>
          <p:nvPr/>
        </p:nvSpPr>
        <p:spPr>
          <a:xfrm>
            <a:off x="8092967" y="4905744"/>
            <a:ext cx="290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Commands that tell the scheduler what to do, for example, how many resources to use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3FBFA-916C-7701-A6C8-505B5A98B46C}"/>
              </a:ext>
            </a:extLst>
          </p:cNvPr>
          <p:cNvSpPr txBox="1"/>
          <p:nvPr/>
        </p:nvSpPr>
        <p:spPr>
          <a:xfrm>
            <a:off x="8092967" y="6198757"/>
            <a:ext cx="290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Jobs/pipelines/commands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29896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Pipeline overview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1EC5BB-6BC2-AE26-4ADE-7E08CA55753B}"/>
              </a:ext>
            </a:extLst>
          </p:cNvPr>
          <p:cNvSpPr/>
          <p:nvPr/>
        </p:nvSpPr>
        <p:spPr>
          <a:xfrm>
            <a:off x="822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6A1188-CC45-4529-9A70-4356CAA6D0EC}"/>
              </a:ext>
            </a:extLst>
          </p:cNvPr>
          <p:cNvSpPr/>
          <p:nvPr/>
        </p:nvSpPr>
        <p:spPr>
          <a:xfrm>
            <a:off x="41208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C969F7-EF49-739F-7382-051DB1A10495}"/>
              </a:ext>
            </a:extLst>
          </p:cNvPr>
          <p:cNvSpPr/>
          <p:nvPr/>
        </p:nvSpPr>
        <p:spPr>
          <a:xfrm>
            <a:off x="8159496" y="1362456"/>
            <a:ext cx="3931920" cy="4007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9BBD-00BD-04DB-A401-B5427C8916B6}"/>
              </a:ext>
            </a:extLst>
          </p:cNvPr>
          <p:cNvSpPr txBox="1"/>
          <p:nvPr/>
        </p:nvSpPr>
        <p:spPr>
          <a:xfrm>
            <a:off x="91440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Dataset and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F1A9-6BF7-8454-D642-95156A663DEB}"/>
              </a:ext>
            </a:extLst>
          </p:cNvPr>
          <p:cNvSpPr txBox="1"/>
          <p:nvPr/>
        </p:nvSpPr>
        <p:spPr>
          <a:xfrm>
            <a:off x="4134612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BDD81-46F5-E62C-FF0A-E20819C399EE}"/>
              </a:ext>
            </a:extLst>
          </p:cNvPr>
          <p:cNvSpPr txBox="1"/>
          <p:nvPr/>
        </p:nvSpPr>
        <p:spPr>
          <a:xfrm>
            <a:off x="8269224" y="1487865"/>
            <a:ext cx="392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2E8F9-A065-4711-3787-61AE5BF5933E}"/>
              </a:ext>
            </a:extLst>
          </p:cNvPr>
          <p:cNvSpPr txBox="1"/>
          <p:nvPr/>
        </p:nvSpPr>
        <p:spPr>
          <a:xfrm>
            <a:off x="86868" y="2013384"/>
            <a:ext cx="3922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https://www.nature.com/articles/nature13568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shared location on CREATE that everyone can access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database in shared directory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Symbolic links to their own directory</a:t>
            </a:r>
          </a:p>
          <a:p>
            <a:pPr marL="342900" indent="-34290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 with the code necessary to run all the steps</a:t>
            </a:r>
          </a:p>
        </p:txBody>
      </p:sp>
      <p:pic>
        <p:nvPicPr>
          <p:cNvPr id="1026" name="Picture 2" descr="Conda — CRC User documentation">
            <a:extLst>
              <a:ext uri="{FF2B5EF4-FFF2-40B4-BE49-F238E27FC236}">
                <a16:creationId xmlns:a16="http://schemas.microsoft.com/office/drawing/2014/main" id="{7910A9CD-F3D0-9803-751C-EAEB54D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28" y="3596472"/>
            <a:ext cx="4139184" cy="16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C5229-531D-1AAB-0F2F-2C2FF7F5C251}"/>
              </a:ext>
            </a:extLst>
          </p:cNvPr>
          <p:cNvSpPr txBox="1"/>
          <p:nvPr/>
        </p:nvSpPr>
        <p:spPr>
          <a:xfrm>
            <a:off x="4134612" y="2013384"/>
            <a:ext cx="39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sample to view output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Entire dataset with batch submission with SLURM (all scripts available) </a:t>
            </a:r>
          </a:p>
        </p:txBody>
      </p:sp>
      <p:pic>
        <p:nvPicPr>
          <p:cNvPr id="1028" name="Picture 4" descr="GitHub - biobakery/MetaPhlAn: MetaPhlAn is a computational tool for  profiling the composition of microbial communities from metagenomic shotgun  sequencing data">
            <a:extLst>
              <a:ext uri="{FF2B5EF4-FFF2-40B4-BE49-F238E27FC236}">
                <a16:creationId xmlns:a16="http://schemas.microsoft.com/office/drawing/2014/main" id="{C1D51A89-8829-C65F-84F3-736F9C8AA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6862"/>
          <a:stretch/>
        </p:blipFill>
        <p:spPr bwMode="auto">
          <a:xfrm>
            <a:off x="4221480" y="3858950"/>
            <a:ext cx="2642616" cy="10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9CA4-075E-A7B3-31EB-9A2EA4C7CE13}"/>
              </a:ext>
            </a:extLst>
          </p:cNvPr>
          <p:cNvSpPr txBox="1"/>
          <p:nvPr/>
        </p:nvSpPr>
        <p:spPr>
          <a:xfrm>
            <a:off x="8164068" y="2059395"/>
            <a:ext cx="392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local machine – not on CREATE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will be available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 comparative analysis</a:t>
            </a:r>
          </a:p>
        </p:txBody>
      </p:sp>
      <p:pic>
        <p:nvPicPr>
          <p:cNvPr id="1030" name="Picture 6" descr="R (programming language) - Wikipedia">
            <a:extLst>
              <a:ext uri="{FF2B5EF4-FFF2-40B4-BE49-F238E27FC236}">
                <a16:creationId xmlns:a16="http://schemas.microsoft.com/office/drawing/2014/main" id="{90142EC4-F2E0-8C26-9C1F-E148849D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78" y="3829266"/>
            <a:ext cx="1769156" cy="13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lurm Workload Manager - Wikipedia">
            <a:extLst>
              <a:ext uri="{FF2B5EF4-FFF2-40B4-BE49-F238E27FC236}">
                <a16:creationId xmlns:a16="http://schemas.microsoft.com/office/drawing/2014/main" id="{C84B0B20-3778-6005-EE3C-B5583D81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6" y="3909341"/>
            <a:ext cx="1036708" cy="9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30751</TotalTime>
  <Words>1466</Words>
  <Application>Microsoft Macintosh PowerPoint</Application>
  <PresentationFormat>Widescreen</PresentationFormat>
  <Paragraphs>253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28</cp:revision>
  <dcterms:created xsi:type="dcterms:W3CDTF">2023-06-07T09:23:02Z</dcterms:created>
  <dcterms:modified xsi:type="dcterms:W3CDTF">2023-10-30T12:25:40Z</dcterms:modified>
</cp:coreProperties>
</file>