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2" r:id="rId3"/>
    <p:sldId id="284" r:id="rId4"/>
    <p:sldId id="279" r:id="rId5"/>
    <p:sldId id="280" r:id="rId6"/>
    <p:sldId id="281" r:id="rId7"/>
    <p:sldId id="278" r:id="rId8"/>
    <p:sldId id="283" r:id="rId9"/>
    <p:sldId id="285"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33"/>
    <p:restoredTop sz="96318"/>
  </p:normalViewPr>
  <p:slideViewPr>
    <p:cSldViewPr snapToGrid="0">
      <p:cViewPr>
        <p:scale>
          <a:sx n="122" d="100"/>
          <a:sy n="122" d="100"/>
        </p:scale>
        <p:origin x="952" y="368"/>
      </p:cViewPr>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2779A9-4D8B-B243-8673-A727FAB74B19}" type="datetimeFigureOut">
              <a:rPr lang="en-US" smtClean="0"/>
              <a:t>10/29/23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1E7AA-E4F3-FA4E-8D35-49880D02CD3F}" type="slidenum">
              <a:rPr lang="en-US" smtClean="0"/>
              <a:t>‹#›</a:t>
            </a:fld>
            <a:endParaRPr lang="en-US"/>
          </a:p>
        </p:txBody>
      </p:sp>
    </p:spTree>
    <p:extLst>
      <p:ext uri="{BB962C8B-B14F-4D97-AF65-F5344CB8AC3E}">
        <p14:creationId xmlns:p14="http://schemas.microsoft.com/office/powerpoint/2010/main" val="2794700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Linux</a:t>
            </a:r>
          </a:p>
          <a:p>
            <a:r>
              <a:rPr lang="en-US" dirty="0"/>
              <a:t>Guidelines on the overview of the course</a:t>
            </a:r>
          </a:p>
          <a:p>
            <a:r>
              <a:rPr lang="en-US" dirty="0"/>
              <a:t>Interpretation of the data</a:t>
            </a:r>
          </a:p>
          <a:p>
            <a:r>
              <a:rPr lang="en-US" dirty="0"/>
              <a:t>Output of this used for R course</a:t>
            </a:r>
          </a:p>
          <a:p>
            <a:endParaRPr lang="en-US" dirty="0"/>
          </a:p>
        </p:txBody>
      </p:sp>
      <p:sp>
        <p:nvSpPr>
          <p:cNvPr id="4" name="Slide Number Placeholder 3"/>
          <p:cNvSpPr>
            <a:spLocks noGrp="1"/>
          </p:cNvSpPr>
          <p:nvPr>
            <p:ph type="sldNum" sz="quarter" idx="5"/>
          </p:nvPr>
        </p:nvSpPr>
        <p:spPr/>
        <p:txBody>
          <a:bodyPr/>
          <a:lstStyle/>
          <a:p>
            <a:fld id="{C5B1E7AA-E4F3-FA4E-8D35-49880D02CD3F}" type="slidenum">
              <a:rPr lang="en-US" smtClean="0"/>
              <a:t>4</a:t>
            </a:fld>
            <a:endParaRPr lang="en-US"/>
          </a:p>
        </p:txBody>
      </p:sp>
    </p:spTree>
    <p:extLst>
      <p:ext uri="{BB962C8B-B14F-4D97-AF65-F5344CB8AC3E}">
        <p14:creationId xmlns:p14="http://schemas.microsoft.com/office/powerpoint/2010/main" val="4192533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Linux</a:t>
            </a:r>
          </a:p>
          <a:p>
            <a:r>
              <a:rPr lang="en-US" dirty="0"/>
              <a:t>Guidelines on the overview of the course</a:t>
            </a:r>
          </a:p>
          <a:p>
            <a:r>
              <a:rPr lang="en-US" dirty="0"/>
              <a:t>Interpretation of the data</a:t>
            </a:r>
          </a:p>
          <a:p>
            <a:r>
              <a:rPr lang="en-US" dirty="0"/>
              <a:t>Output of this used for R course</a:t>
            </a:r>
          </a:p>
          <a:p>
            <a:endParaRPr lang="en-US" dirty="0"/>
          </a:p>
        </p:txBody>
      </p:sp>
      <p:sp>
        <p:nvSpPr>
          <p:cNvPr id="4" name="Slide Number Placeholder 3"/>
          <p:cNvSpPr>
            <a:spLocks noGrp="1"/>
          </p:cNvSpPr>
          <p:nvPr>
            <p:ph type="sldNum" sz="quarter" idx="5"/>
          </p:nvPr>
        </p:nvSpPr>
        <p:spPr/>
        <p:txBody>
          <a:bodyPr/>
          <a:lstStyle/>
          <a:p>
            <a:fld id="{C5B1E7AA-E4F3-FA4E-8D35-49880D02CD3F}" type="slidenum">
              <a:rPr lang="en-US" smtClean="0"/>
              <a:t>5</a:t>
            </a:fld>
            <a:endParaRPr lang="en-US"/>
          </a:p>
        </p:txBody>
      </p:sp>
    </p:spTree>
    <p:extLst>
      <p:ext uri="{BB962C8B-B14F-4D97-AF65-F5344CB8AC3E}">
        <p14:creationId xmlns:p14="http://schemas.microsoft.com/office/powerpoint/2010/main" val="3697658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Linux</a:t>
            </a:r>
          </a:p>
          <a:p>
            <a:r>
              <a:rPr lang="en-US" dirty="0"/>
              <a:t>Guidelines on the overview of the course</a:t>
            </a:r>
          </a:p>
          <a:p>
            <a:r>
              <a:rPr lang="en-US" dirty="0"/>
              <a:t>Interpretation of the data</a:t>
            </a:r>
          </a:p>
          <a:p>
            <a:r>
              <a:rPr lang="en-US" dirty="0"/>
              <a:t>Output of this used for R course</a:t>
            </a:r>
          </a:p>
          <a:p>
            <a:endParaRPr lang="en-US" dirty="0"/>
          </a:p>
        </p:txBody>
      </p:sp>
      <p:sp>
        <p:nvSpPr>
          <p:cNvPr id="4" name="Slide Number Placeholder 3"/>
          <p:cNvSpPr>
            <a:spLocks noGrp="1"/>
          </p:cNvSpPr>
          <p:nvPr>
            <p:ph type="sldNum" sz="quarter" idx="5"/>
          </p:nvPr>
        </p:nvSpPr>
        <p:spPr/>
        <p:txBody>
          <a:bodyPr/>
          <a:lstStyle/>
          <a:p>
            <a:fld id="{C5B1E7AA-E4F3-FA4E-8D35-49880D02CD3F}" type="slidenum">
              <a:rPr lang="en-US" smtClean="0"/>
              <a:t>6</a:t>
            </a:fld>
            <a:endParaRPr lang="en-US"/>
          </a:p>
        </p:txBody>
      </p:sp>
    </p:spTree>
    <p:extLst>
      <p:ext uri="{BB962C8B-B14F-4D97-AF65-F5344CB8AC3E}">
        <p14:creationId xmlns:p14="http://schemas.microsoft.com/office/powerpoint/2010/main" val="153922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Linux</a:t>
            </a:r>
          </a:p>
          <a:p>
            <a:r>
              <a:rPr lang="en-US" dirty="0"/>
              <a:t>Guidelines on the overview of the course</a:t>
            </a:r>
          </a:p>
          <a:p>
            <a:r>
              <a:rPr lang="en-US" dirty="0"/>
              <a:t>Interpretation of the data</a:t>
            </a:r>
          </a:p>
          <a:p>
            <a:r>
              <a:rPr lang="en-US" dirty="0"/>
              <a:t>Output of this used for R course</a:t>
            </a:r>
          </a:p>
          <a:p>
            <a:endParaRPr lang="en-US" dirty="0"/>
          </a:p>
        </p:txBody>
      </p:sp>
      <p:sp>
        <p:nvSpPr>
          <p:cNvPr id="4" name="Slide Number Placeholder 3"/>
          <p:cNvSpPr>
            <a:spLocks noGrp="1"/>
          </p:cNvSpPr>
          <p:nvPr>
            <p:ph type="sldNum" sz="quarter" idx="5"/>
          </p:nvPr>
        </p:nvSpPr>
        <p:spPr/>
        <p:txBody>
          <a:bodyPr/>
          <a:lstStyle/>
          <a:p>
            <a:fld id="{C5B1E7AA-E4F3-FA4E-8D35-49880D02CD3F}" type="slidenum">
              <a:rPr lang="en-US" smtClean="0"/>
              <a:t>7</a:t>
            </a:fld>
            <a:endParaRPr lang="en-US"/>
          </a:p>
        </p:txBody>
      </p:sp>
    </p:spTree>
    <p:extLst>
      <p:ext uri="{BB962C8B-B14F-4D97-AF65-F5344CB8AC3E}">
        <p14:creationId xmlns:p14="http://schemas.microsoft.com/office/powerpoint/2010/main" val="3297347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Linux</a:t>
            </a:r>
          </a:p>
          <a:p>
            <a:r>
              <a:rPr lang="en-US" dirty="0"/>
              <a:t>Guidelines on the overview of the course</a:t>
            </a:r>
          </a:p>
          <a:p>
            <a:r>
              <a:rPr lang="en-US" dirty="0"/>
              <a:t>Interpretation of the data</a:t>
            </a:r>
          </a:p>
          <a:p>
            <a:r>
              <a:rPr lang="en-US" dirty="0"/>
              <a:t>Output of this used for R course</a:t>
            </a:r>
          </a:p>
          <a:p>
            <a:endParaRPr lang="en-US" dirty="0"/>
          </a:p>
        </p:txBody>
      </p:sp>
      <p:sp>
        <p:nvSpPr>
          <p:cNvPr id="4" name="Slide Number Placeholder 3"/>
          <p:cNvSpPr>
            <a:spLocks noGrp="1"/>
          </p:cNvSpPr>
          <p:nvPr>
            <p:ph type="sldNum" sz="quarter" idx="5"/>
          </p:nvPr>
        </p:nvSpPr>
        <p:spPr/>
        <p:txBody>
          <a:bodyPr/>
          <a:lstStyle/>
          <a:p>
            <a:fld id="{C5B1E7AA-E4F3-FA4E-8D35-49880D02CD3F}" type="slidenum">
              <a:rPr lang="en-US" smtClean="0"/>
              <a:t>8</a:t>
            </a:fld>
            <a:endParaRPr lang="en-US"/>
          </a:p>
        </p:txBody>
      </p:sp>
    </p:spTree>
    <p:extLst>
      <p:ext uri="{BB962C8B-B14F-4D97-AF65-F5344CB8AC3E}">
        <p14:creationId xmlns:p14="http://schemas.microsoft.com/office/powerpoint/2010/main" val="655667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Linux</a:t>
            </a:r>
          </a:p>
          <a:p>
            <a:r>
              <a:rPr lang="en-US" dirty="0"/>
              <a:t>Guidelines on the overview of the course</a:t>
            </a:r>
          </a:p>
          <a:p>
            <a:r>
              <a:rPr lang="en-US" dirty="0"/>
              <a:t>Interpretation of the data</a:t>
            </a:r>
          </a:p>
          <a:p>
            <a:r>
              <a:rPr lang="en-US" dirty="0"/>
              <a:t>Output of this used for R course</a:t>
            </a:r>
          </a:p>
          <a:p>
            <a:endParaRPr lang="en-US" dirty="0"/>
          </a:p>
        </p:txBody>
      </p:sp>
      <p:sp>
        <p:nvSpPr>
          <p:cNvPr id="4" name="Slide Number Placeholder 3"/>
          <p:cNvSpPr>
            <a:spLocks noGrp="1"/>
          </p:cNvSpPr>
          <p:nvPr>
            <p:ph type="sldNum" sz="quarter" idx="5"/>
          </p:nvPr>
        </p:nvSpPr>
        <p:spPr/>
        <p:txBody>
          <a:bodyPr/>
          <a:lstStyle/>
          <a:p>
            <a:fld id="{C5B1E7AA-E4F3-FA4E-8D35-49880D02CD3F}" type="slidenum">
              <a:rPr lang="en-US" smtClean="0"/>
              <a:t>10</a:t>
            </a:fld>
            <a:endParaRPr lang="en-US"/>
          </a:p>
        </p:txBody>
      </p:sp>
    </p:spTree>
    <p:extLst>
      <p:ext uri="{BB962C8B-B14F-4D97-AF65-F5344CB8AC3E}">
        <p14:creationId xmlns:p14="http://schemas.microsoft.com/office/powerpoint/2010/main" val="3560676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AE14-2A7F-0E62-2286-E7D7796DA3D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3DB995E-20B2-D1DB-6645-90434A992A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C533DE7-E2E3-27C9-834C-A93833E8ADED}"/>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5" name="Footer Placeholder 4">
            <a:extLst>
              <a:ext uri="{FF2B5EF4-FFF2-40B4-BE49-F238E27FC236}">
                <a16:creationId xmlns:a16="http://schemas.microsoft.com/office/drawing/2014/main" id="{89C2C3E0-674D-EDDB-8782-54D42BD280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FB4D00-D065-29F9-F578-176D4F63BACB}"/>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270459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16F3-A999-4598-ACB3-21B1D3C4E0C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3F9AC03-677B-BDE5-5373-5B1B2A709BF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E90D5A6-28DD-1A02-FFCC-8211965AD15A}"/>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5" name="Footer Placeholder 4">
            <a:extLst>
              <a:ext uri="{FF2B5EF4-FFF2-40B4-BE49-F238E27FC236}">
                <a16:creationId xmlns:a16="http://schemas.microsoft.com/office/drawing/2014/main" id="{590B4125-64A4-D531-B5B6-CF85F3D33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E920A-CE9A-6B3E-4B5E-495E90FDE3F5}"/>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289299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878D67-CB66-3B27-A201-BCB31214DF6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4739EDC-3D75-2FAC-691C-6CC6B220AFC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1B2189-BC6F-2994-F271-479DBC32EDD1}"/>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5" name="Footer Placeholder 4">
            <a:extLst>
              <a:ext uri="{FF2B5EF4-FFF2-40B4-BE49-F238E27FC236}">
                <a16:creationId xmlns:a16="http://schemas.microsoft.com/office/drawing/2014/main" id="{76782238-C66C-498D-B012-4816B5CBB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6A6638-3A00-A14B-B1CC-86BFBBF9F260}"/>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409386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9C070-A11F-671A-769F-8CA427315AE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1B9F7BA-102F-479D-A258-B734BCF5959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CB5D57-D21F-8F51-3A12-937E57637224}"/>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5" name="Footer Placeholder 4">
            <a:extLst>
              <a:ext uri="{FF2B5EF4-FFF2-40B4-BE49-F238E27FC236}">
                <a16:creationId xmlns:a16="http://schemas.microsoft.com/office/drawing/2014/main" id="{15A87627-80C7-09CF-AE13-213702D4B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7C9F2-FF95-BF9C-3231-4523B6B35F7C}"/>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171873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784A-F6C6-A9F7-90C0-AFA5BB65E2A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F1D86EB-77AD-C01F-A7AA-B617FB6CA9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331C727-E202-CDC4-5BFD-3983281B380A}"/>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5" name="Footer Placeholder 4">
            <a:extLst>
              <a:ext uri="{FF2B5EF4-FFF2-40B4-BE49-F238E27FC236}">
                <a16:creationId xmlns:a16="http://schemas.microsoft.com/office/drawing/2014/main" id="{BFBA7068-3315-C521-AECB-141268754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234D1-7E13-E4AF-D158-3A20E46109D7}"/>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238108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46A8-C829-8220-6A15-99286101CF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962724A-126C-0529-9623-6552C06902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657C6EE-996C-488A-6B01-FBA50AE6B28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5AE3074-DAF8-7F8A-126D-C2B06D1FFBE0}"/>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6" name="Footer Placeholder 5">
            <a:extLst>
              <a:ext uri="{FF2B5EF4-FFF2-40B4-BE49-F238E27FC236}">
                <a16:creationId xmlns:a16="http://schemas.microsoft.com/office/drawing/2014/main" id="{3055BBB2-BAC6-A119-317E-7A0E1A689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0620ED-0F13-CC4F-4580-44AFA37CA2B0}"/>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343152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50AD9-1AA6-3E53-9964-35784DAAE40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254D44C-8123-3CC9-C74C-170793B5EB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FB8ADFB-07DA-E1C8-0D00-9C33284B1A3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F0EFDB1-398E-77DF-376A-3588672B50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923951C-AF7A-B357-E7E9-CA013D4F04A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2EA6CA3-A439-50D2-DAA7-220D238CD26B}"/>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8" name="Footer Placeholder 7">
            <a:extLst>
              <a:ext uri="{FF2B5EF4-FFF2-40B4-BE49-F238E27FC236}">
                <a16:creationId xmlns:a16="http://schemas.microsoft.com/office/drawing/2014/main" id="{41D5F21F-120B-74D9-8C31-EEF28A7C18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455AC0-9346-ECB5-ECFB-4140D2EFDF85}"/>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1621810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24A2-BEBD-60EC-FDD4-5E85F974E7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1052217-80A6-E72E-170B-9C2639087066}"/>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4" name="Footer Placeholder 3">
            <a:extLst>
              <a:ext uri="{FF2B5EF4-FFF2-40B4-BE49-F238E27FC236}">
                <a16:creationId xmlns:a16="http://schemas.microsoft.com/office/drawing/2014/main" id="{6920F36A-2AC4-369E-7D6E-1E5EE1208C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608D8-5DC5-8D3C-6A31-3DEC53E7103F}"/>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54031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A7264-CECE-0464-2AB4-8F5754DA6BF7}"/>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3" name="Footer Placeholder 2">
            <a:extLst>
              <a:ext uri="{FF2B5EF4-FFF2-40B4-BE49-F238E27FC236}">
                <a16:creationId xmlns:a16="http://schemas.microsoft.com/office/drawing/2014/main" id="{670D6BAA-054B-E309-F79B-1AB9B2D59D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628CBA-F036-A5BE-DBD8-A5104FF0BA2E}"/>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405809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5777-67B2-61CD-270F-A497FE76A34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CEC1F05-35BA-84BE-193E-81182DC399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5D4246F-4FB4-58E0-8722-D44DF1709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76C7F08-5144-EAC3-74E7-C8B633906065}"/>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6" name="Footer Placeholder 5">
            <a:extLst>
              <a:ext uri="{FF2B5EF4-FFF2-40B4-BE49-F238E27FC236}">
                <a16:creationId xmlns:a16="http://schemas.microsoft.com/office/drawing/2014/main" id="{6BB341A2-D41C-18FE-A579-246F526AD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98E18D-C81B-E414-073D-936CE4309295}"/>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3492188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C31D-E21F-B069-DE0E-05EC41737E0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56030E3-3E4C-93A1-1631-92C8AC0054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7E39CD-CF5B-9865-CAFD-B87AFD882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D24556-47B9-429F-D2F2-76688A1A976F}"/>
              </a:ext>
            </a:extLst>
          </p:cNvPr>
          <p:cNvSpPr>
            <a:spLocks noGrp="1"/>
          </p:cNvSpPr>
          <p:nvPr>
            <p:ph type="dt" sz="half" idx="10"/>
          </p:nvPr>
        </p:nvSpPr>
        <p:spPr/>
        <p:txBody>
          <a:bodyPr/>
          <a:lstStyle/>
          <a:p>
            <a:fld id="{1EEB538C-FDA8-984E-84B8-B05C676A140B}" type="datetimeFigureOut">
              <a:rPr lang="en-US" smtClean="0"/>
              <a:t>10/29/23</a:t>
            </a:fld>
            <a:endParaRPr lang="en-US"/>
          </a:p>
        </p:txBody>
      </p:sp>
      <p:sp>
        <p:nvSpPr>
          <p:cNvPr id="6" name="Footer Placeholder 5">
            <a:extLst>
              <a:ext uri="{FF2B5EF4-FFF2-40B4-BE49-F238E27FC236}">
                <a16:creationId xmlns:a16="http://schemas.microsoft.com/office/drawing/2014/main" id="{C6A47E57-053D-31F3-AC39-45BCB6895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112D81-2D29-A37E-D62D-683F77AB0117}"/>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174524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0F4B56-A37D-0095-B4DA-0B9A13284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93B3A94-2B57-9C10-15F6-F11F340FB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183821-4817-8B53-FA42-CDE3F43E5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EB538C-FDA8-984E-84B8-B05C676A140B}" type="datetimeFigureOut">
              <a:rPr lang="en-US" smtClean="0"/>
              <a:t>10/29/23</a:t>
            </a:fld>
            <a:endParaRPr lang="en-US"/>
          </a:p>
        </p:txBody>
      </p:sp>
      <p:sp>
        <p:nvSpPr>
          <p:cNvPr id="5" name="Footer Placeholder 4">
            <a:extLst>
              <a:ext uri="{FF2B5EF4-FFF2-40B4-BE49-F238E27FC236}">
                <a16:creationId xmlns:a16="http://schemas.microsoft.com/office/drawing/2014/main" id="{77D6A55A-7BC1-3872-874F-519E9BEB3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69A1CF-BB25-AA28-8B17-3E4137B928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C3B7A-AC6C-5347-BECC-B7B86F22468B}" type="slidenum">
              <a:rPr lang="en-US" smtClean="0"/>
              <a:t>‹#›</a:t>
            </a:fld>
            <a:endParaRPr lang="en-US"/>
          </a:p>
        </p:txBody>
      </p:sp>
    </p:spTree>
    <p:extLst>
      <p:ext uri="{BB962C8B-B14F-4D97-AF65-F5344CB8AC3E}">
        <p14:creationId xmlns:p14="http://schemas.microsoft.com/office/powerpoint/2010/main" val="3062576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rederick.1.Clasen@kcl.ac.u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www.nature.com/articles/nature13568" TargetMode="External"/><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pdate on Thomas Guy statue | Feature from King's College London">
            <a:extLst>
              <a:ext uri="{FF2B5EF4-FFF2-40B4-BE49-F238E27FC236}">
                <a16:creationId xmlns:a16="http://schemas.microsoft.com/office/drawing/2014/main" id="{EF5A9652-425E-2A8F-5479-A682C90EF609}"/>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 y="0"/>
            <a:ext cx="1224642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09B2346-E29E-5B12-9713-AA5BE7AC7AEB}"/>
              </a:ext>
            </a:extLst>
          </p:cNvPr>
          <p:cNvSpPr txBox="1"/>
          <p:nvPr/>
        </p:nvSpPr>
        <p:spPr>
          <a:xfrm>
            <a:off x="0" y="990600"/>
            <a:ext cx="12192000" cy="3170099"/>
          </a:xfrm>
          <a:prstGeom prst="rect">
            <a:avLst/>
          </a:prstGeom>
          <a:noFill/>
        </p:spPr>
        <p:txBody>
          <a:bodyPr wrap="square" rtlCol="0">
            <a:spAutoFit/>
          </a:bodyPr>
          <a:lstStyle/>
          <a:p>
            <a:pPr algn="ctr"/>
            <a:r>
              <a:rPr lang="en-US" sz="3600" b="1" u="sng" dirty="0">
                <a:latin typeface="Arial" panose="020B0604020202020204" pitchFamily="34" charset="0"/>
                <a:cs typeface="Arial" panose="020B0604020202020204" pitchFamily="34" charset="0"/>
              </a:rPr>
              <a:t>MSc in Microbiome in Health and Disease</a:t>
            </a:r>
          </a:p>
          <a:p>
            <a:pPr algn="ctr"/>
            <a:endParaRPr lang="en-US" sz="3600" b="1" u="sng" dirty="0">
              <a:latin typeface="Arial" panose="020B0604020202020204" pitchFamily="34" charset="0"/>
              <a:cs typeface="Arial" panose="020B0604020202020204" pitchFamily="34" charset="0"/>
            </a:endParaRPr>
          </a:p>
          <a:p>
            <a:pPr algn="ctr"/>
            <a:r>
              <a:rPr lang="en-US" sz="3600" dirty="0">
                <a:latin typeface="Arial" panose="020B0604020202020204" pitchFamily="34" charset="0"/>
                <a:cs typeface="Arial" panose="020B0604020202020204" pitchFamily="34" charset="0"/>
              </a:rPr>
              <a:t>M2: Metagenomics workshop</a:t>
            </a:r>
          </a:p>
          <a:p>
            <a:pPr algn="ctr"/>
            <a:endParaRPr lang="en-US" sz="3600" dirty="0">
              <a:latin typeface="Arial" panose="020B0604020202020204" pitchFamily="34" charset="0"/>
              <a:cs typeface="Arial" panose="020B0604020202020204" pitchFamily="34" charset="0"/>
            </a:endParaRPr>
          </a:p>
          <a:p>
            <a:pPr algn="ctr"/>
            <a:r>
              <a:rPr lang="en-US" sz="2800" dirty="0">
                <a:latin typeface="Arial" panose="020B0604020202020204" pitchFamily="34" charset="0"/>
                <a:cs typeface="Arial" panose="020B0604020202020204" pitchFamily="34" charset="0"/>
              </a:rPr>
              <a:t>Frederick Clasen</a:t>
            </a:r>
          </a:p>
          <a:p>
            <a:pPr algn="ctr"/>
            <a:r>
              <a:rPr lang="en-US" sz="28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hlinkClick r:id="rId3"/>
              </a:rPr>
              <a:t>frederick.1.clasen@kcl.ac.uk</a:t>
            </a:r>
            <a:r>
              <a:rPr lang="en-US" sz="2800" dirty="0">
                <a:latin typeface="Arial" panose="020B0604020202020204" pitchFamily="34" charset="0"/>
                <a:cs typeface="Arial" panose="020B0604020202020204" pitchFamily="34" charset="0"/>
              </a:rPr>
              <a:t>)</a:t>
            </a:r>
          </a:p>
        </p:txBody>
      </p:sp>
      <p:pic>
        <p:nvPicPr>
          <p:cNvPr id="3076" name="Picture 4" descr="King's College London logo transparent PNG - StickPNG">
            <a:extLst>
              <a:ext uri="{FF2B5EF4-FFF2-40B4-BE49-F238E27FC236}">
                <a16:creationId xmlns:a16="http://schemas.microsoft.com/office/drawing/2014/main" id="{E01107CB-DBA9-DF88-6FCA-219493928C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1150" y="4480649"/>
            <a:ext cx="39497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264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Type of questions you should be able to answer</a:t>
            </a:r>
          </a:p>
        </p:txBody>
      </p:sp>
      <p:sp>
        <p:nvSpPr>
          <p:cNvPr id="11" name="TextBox 10">
            <a:extLst>
              <a:ext uri="{FF2B5EF4-FFF2-40B4-BE49-F238E27FC236}">
                <a16:creationId xmlns:a16="http://schemas.microsoft.com/office/drawing/2014/main" id="{977BB544-6736-40A9-DDCA-EC7CCF2231A8}"/>
              </a:ext>
            </a:extLst>
          </p:cNvPr>
          <p:cNvSpPr txBox="1"/>
          <p:nvPr/>
        </p:nvSpPr>
        <p:spPr>
          <a:xfrm>
            <a:off x="0" y="1243354"/>
            <a:ext cx="12055366" cy="2308324"/>
          </a:xfrm>
          <a:prstGeom prst="rect">
            <a:avLst/>
          </a:prstGeom>
          <a:noFill/>
        </p:spPr>
        <p:txBody>
          <a:bodyPr wrap="square">
            <a:spAutoFit/>
          </a:bodyPr>
          <a:lstStyle/>
          <a:p>
            <a:pPr marL="342900" indent="-342900" algn="just">
              <a:buAutoNum type="arabicPeriod"/>
            </a:pPr>
            <a:r>
              <a:rPr lang="en-US" dirty="0">
                <a:latin typeface="Arial" panose="020B0604020202020204" pitchFamily="34" charset="0"/>
                <a:cs typeface="Arial" panose="020B0604020202020204" pitchFamily="34" charset="0"/>
              </a:rPr>
              <a:t>How does the microbiome differ in liver cirrhosis and healthy control individuals based on diversity analysis?</a:t>
            </a:r>
          </a:p>
          <a:p>
            <a:pPr marL="342900" indent="-342900" algn="just">
              <a:buAutoNum type="arabicPeriod"/>
            </a:pPr>
            <a:endParaRPr lang="en-US" dirty="0">
              <a:latin typeface="Arial" panose="020B0604020202020204" pitchFamily="34" charset="0"/>
              <a:cs typeface="Arial" panose="020B0604020202020204" pitchFamily="34" charset="0"/>
            </a:endParaRPr>
          </a:p>
          <a:p>
            <a:pPr marL="342900" indent="-342900" algn="just">
              <a:buAutoNum type="arabicPeriod"/>
            </a:pPr>
            <a:r>
              <a:rPr lang="en-US" dirty="0">
                <a:latin typeface="Arial" panose="020B0604020202020204" pitchFamily="34" charset="0"/>
                <a:cs typeface="Arial" panose="020B0604020202020204" pitchFamily="34" charset="0"/>
              </a:rPr>
              <a:t>Describe the main taxonomical differences between liver cirrhosis and healthy controls</a:t>
            </a:r>
          </a:p>
          <a:p>
            <a:pPr marL="342900" indent="-342900" algn="just">
              <a:buAutoNum type="arabicPeriod"/>
            </a:pPr>
            <a:endParaRPr lang="en-US" dirty="0">
              <a:latin typeface="Arial" panose="020B0604020202020204" pitchFamily="34" charset="0"/>
              <a:cs typeface="Arial" panose="020B0604020202020204" pitchFamily="34" charset="0"/>
            </a:endParaRPr>
          </a:p>
          <a:p>
            <a:pPr marL="342900" indent="-342900" algn="just">
              <a:buAutoNum type="arabicPeriod"/>
            </a:pPr>
            <a:r>
              <a:rPr lang="en-US" dirty="0">
                <a:latin typeface="Arial" panose="020B0604020202020204" pitchFamily="34" charset="0"/>
                <a:cs typeface="Arial" panose="020B0604020202020204" pitchFamily="34" charset="0"/>
              </a:rPr>
              <a:t>How does microbiome species changes correlate with clinical metadata of liver cirrhosis patients?</a:t>
            </a:r>
          </a:p>
          <a:p>
            <a:pPr marL="342900" indent="-342900" algn="just">
              <a:buAutoNum type="arabicPeriod"/>
            </a:pPr>
            <a:endParaRPr lang="en-US" dirty="0">
              <a:latin typeface="Arial" panose="020B0604020202020204" pitchFamily="34" charset="0"/>
              <a:cs typeface="Arial" panose="020B0604020202020204" pitchFamily="34" charset="0"/>
            </a:endParaRPr>
          </a:p>
          <a:p>
            <a:pPr marL="342900" indent="-342900" algn="just">
              <a:buAutoNum type="arabicPeriod"/>
            </a:pPr>
            <a:r>
              <a:rPr lang="en-US" dirty="0">
                <a:latin typeface="Arial" panose="020B0604020202020204" pitchFamily="34" charset="0"/>
                <a:cs typeface="Arial" panose="020B0604020202020204" pitchFamily="34" charset="0"/>
              </a:rPr>
              <a:t>How does your results overlap with the results presented in the original publication? If it does not, describe the reasons why this might be the case based on your knowledge gained in the course thus far.</a:t>
            </a:r>
          </a:p>
        </p:txBody>
      </p:sp>
    </p:spTree>
    <p:extLst>
      <p:ext uri="{BB962C8B-B14F-4D97-AF65-F5344CB8AC3E}">
        <p14:creationId xmlns:p14="http://schemas.microsoft.com/office/powerpoint/2010/main" val="4226739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Overview of the week</a:t>
            </a:r>
          </a:p>
        </p:txBody>
      </p:sp>
      <p:graphicFrame>
        <p:nvGraphicFramePr>
          <p:cNvPr id="6" name="Table 6">
            <a:extLst>
              <a:ext uri="{FF2B5EF4-FFF2-40B4-BE49-F238E27FC236}">
                <a16:creationId xmlns:a16="http://schemas.microsoft.com/office/drawing/2014/main" id="{BDEF123C-640A-2878-91EC-1AA8BD10B590}"/>
              </a:ext>
            </a:extLst>
          </p:cNvPr>
          <p:cNvGraphicFramePr>
            <a:graphicFrameLocks noGrp="1"/>
          </p:cNvGraphicFramePr>
          <p:nvPr>
            <p:extLst>
              <p:ext uri="{D42A27DB-BD31-4B8C-83A1-F6EECF244321}">
                <p14:modId xmlns:p14="http://schemas.microsoft.com/office/powerpoint/2010/main" val="3511114257"/>
              </p:ext>
            </p:extLst>
          </p:nvPr>
        </p:nvGraphicFramePr>
        <p:xfrm>
          <a:off x="546258" y="4389864"/>
          <a:ext cx="11099482" cy="2133600"/>
        </p:xfrm>
        <a:graphic>
          <a:graphicData uri="http://schemas.openxmlformats.org/drawingml/2006/table">
            <a:tbl>
              <a:tblPr firstRow="1" bandRow="1">
                <a:tableStyleId>{073A0DAA-6AF3-43AB-8588-CEC1D06C72B9}</a:tableStyleId>
              </a:tblPr>
              <a:tblGrid>
                <a:gridCol w="5430817">
                  <a:extLst>
                    <a:ext uri="{9D8B030D-6E8A-4147-A177-3AD203B41FA5}">
                      <a16:colId xmlns:a16="http://schemas.microsoft.com/office/drawing/2014/main" val="1568453288"/>
                    </a:ext>
                  </a:extLst>
                </a:gridCol>
                <a:gridCol w="5668665">
                  <a:extLst>
                    <a:ext uri="{9D8B030D-6E8A-4147-A177-3AD203B41FA5}">
                      <a16:colId xmlns:a16="http://schemas.microsoft.com/office/drawing/2014/main" val="2111035274"/>
                    </a:ext>
                  </a:extLst>
                </a:gridCol>
              </a:tblGrid>
              <a:tr h="267414">
                <a:tc>
                  <a:txBody>
                    <a:bodyPr/>
                    <a:lstStyle/>
                    <a:p>
                      <a:pPr algn="ctr"/>
                      <a:r>
                        <a:rPr lang="en-US" sz="1400" dirty="0">
                          <a:latin typeface="Arial" panose="020B0604020202020204" pitchFamily="34" charset="0"/>
                          <a:cs typeface="Arial" panose="020B0604020202020204" pitchFamily="34" charset="0"/>
                        </a:rPr>
                        <a:t>Name</a:t>
                      </a:r>
                    </a:p>
                  </a:txBody>
                  <a:tcPr/>
                </a:tc>
                <a:tc>
                  <a:txBody>
                    <a:bodyPr/>
                    <a:lstStyle/>
                    <a:p>
                      <a:pPr algn="ctr"/>
                      <a:r>
                        <a:rPr lang="en-US" sz="1400" dirty="0">
                          <a:latin typeface="Arial" panose="020B0604020202020204" pitchFamily="34" charset="0"/>
                          <a:cs typeface="Arial" panose="020B0604020202020204" pitchFamily="34" charset="0"/>
                        </a:rPr>
                        <a:t>Email</a:t>
                      </a:r>
                    </a:p>
                  </a:txBody>
                  <a:tcPr/>
                </a:tc>
                <a:extLst>
                  <a:ext uri="{0D108BD9-81ED-4DB2-BD59-A6C34878D82A}">
                    <a16:rowId xmlns:a16="http://schemas.microsoft.com/office/drawing/2014/main" val="1446056492"/>
                  </a:ext>
                </a:extLst>
              </a:tr>
              <a:tr h="267414">
                <a:tc>
                  <a:txBody>
                    <a:bodyPr/>
                    <a:lstStyle/>
                    <a:p>
                      <a:r>
                        <a:rPr lang="en-US" sz="1400" dirty="0">
                          <a:latin typeface="Arial" panose="020B0604020202020204" pitchFamily="34" charset="0"/>
                          <a:cs typeface="Arial" panose="020B0604020202020204" pitchFamily="34" charset="0"/>
                        </a:rPr>
                        <a:t>Frederick Clasen</a:t>
                      </a:r>
                    </a:p>
                  </a:txBody>
                  <a:tcPr/>
                </a:tc>
                <a:tc>
                  <a:txBody>
                    <a:bodyPr/>
                    <a:lstStyle/>
                    <a:p>
                      <a:r>
                        <a:rPr lang="en-US" sz="1400" dirty="0">
                          <a:latin typeface="Arial" panose="020B0604020202020204" pitchFamily="34" charset="0"/>
                          <a:cs typeface="Arial" panose="020B0604020202020204" pitchFamily="34" charset="0"/>
                        </a:rPr>
                        <a:t>frederick.1.clasen@kcl.ac.uk</a:t>
                      </a:r>
                    </a:p>
                  </a:txBody>
                  <a:tcPr/>
                </a:tc>
                <a:extLst>
                  <a:ext uri="{0D108BD9-81ED-4DB2-BD59-A6C34878D82A}">
                    <a16:rowId xmlns:a16="http://schemas.microsoft.com/office/drawing/2014/main" val="3768998829"/>
                  </a:ext>
                </a:extLst>
              </a:tr>
              <a:tr h="267414">
                <a:tc>
                  <a:txBody>
                    <a:bodyPr/>
                    <a:lstStyle/>
                    <a:p>
                      <a:r>
                        <a:rPr lang="en-US" sz="1400" dirty="0">
                          <a:latin typeface="Arial" panose="020B0604020202020204" pitchFamily="34" charset="0"/>
                          <a:cs typeface="Arial" panose="020B0604020202020204" pitchFamily="34" charset="0"/>
                        </a:rPr>
                        <a:t>Yi </a:t>
                      </a:r>
                      <a:r>
                        <a:rPr lang="en-US" sz="1400" dirty="0" err="1">
                          <a:latin typeface="Arial" panose="020B0604020202020204" pitchFamily="34" charset="0"/>
                          <a:cs typeface="Arial" panose="020B0604020202020204" pitchFamily="34" charset="0"/>
                        </a:rPr>
                        <a:t>Jin</a:t>
                      </a:r>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yi.1.jin@kcl.ac.uk</a:t>
                      </a:r>
                    </a:p>
                  </a:txBody>
                  <a:tcPr/>
                </a:tc>
                <a:extLst>
                  <a:ext uri="{0D108BD9-81ED-4DB2-BD59-A6C34878D82A}">
                    <a16:rowId xmlns:a16="http://schemas.microsoft.com/office/drawing/2014/main" val="3933532290"/>
                  </a:ext>
                </a:extLst>
              </a:tr>
              <a:tr h="267414">
                <a:tc>
                  <a:txBody>
                    <a:bodyPr/>
                    <a:lstStyle/>
                    <a:p>
                      <a:r>
                        <a:rPr lang="en-US" sz="1400" dirty="0" err="1">
                          <a:latin typeface="Arial" panose="020B0604020202020204" pitchFamily="34" charset="0"/>
                          <a:cs typeface="Arial" panose="020B0604020202020204" pitchFamily="34" charset="0"/>
                        </a:rPr>
                        <a:t>Haizhuang</a:t>
                      </a:r>
                      <a:r>
                        <a:rPr lang="en-US" sz="1400" dirty="0">
                          <a:latin typeface="Arial" panose="020B0604020202020204" pitchFamily="34" charset="0"/>
                          <a:cs typeface="Arial" panose="020B0604020202020204" pitchFamily="34" charset="0"/>
                        </a:rPr>
                        <a:t> Cai</a:t>
                      </a:r>
                    </a:p>
                  </a:txBody>
                  <a:tcPr/>
                </a:tc>
                <a:tc>
                  <a:txBody>
                    <a:bodyPr/>
                    <a:lstStyle/>
                    <a:p>
                      <a:r>
                        <a:rPr lang="en-US" sz="1400" dirty="0" err="1">
                          <a:latin typeface="Arial" panose="020B0604020202020204" pitchFamily="34" charset="0"/>
                          <a:cs typeface="Arial" panose="020B0604020202020204" pitchFamily="34" charset="0"/>
                        </a:rPr>
                        <a:t>haizhuang.cai@kcl.ac.uk</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48201760"/>
                  </a:ext>
                </a:extLst>
              </a:tr>
              <a:tr h="267414">
                <a:tc>
                  <a:txBody>
                    <a:bodyPr/>
                    <a:lstStyle/>
                    <a:p>
                      <a:r>
                        <a:rPr lang="en-US" sz="1400" dirty="0">
                          <a:latin typeface="Arial" panose="020B0604020202020204" pitchFamily="34" charset="0"/>
                          <a:cs typeface="Arial" panose="020B0604020202020204" pitchFamily="34" charset="0"/>
                        </a:rPr>
                        <a:t>Ali </a:t>
                      </a:r>
                      <a:r>
                        <a:rPr lang="en-US" sz="1400" dirty="0" err="1">
                          <a:latin typeface="Arial" panose="020B0604020202020204" pitchFamily="34" charset="0"/>
                          <a:cs typeface="Arial" panose="020B0604020202020204" pitchFamily="34" charset="0"/>
                        </a:rPr>
                        <a:t>Kaynar</a:t>
                      </a:r>
                      <a:endParaRPr lang="en-US" sz="1400" dirty="0">
                        <a:latin typeface="Arial" panose="020B0604020202020204" pitchFamily="34" charset="0"/>
                        <a:cs typeface="Arial" panose="020B0604020202020204" pitchFamily="34" charset="0"/>
                      </a:endParaRPr>
                    </a:p>
                  </a:txBody>
                  <a:tcPr/>
                </a:tc>
                <a:tc>
                  <a:txBody>
                    <a:bodyPr/>
                    <a:lstStyle/>
                    <a:p>
                      <a:r>
                        <a:rPr lang="en-US" sz="1400" dirty="0" err="1">
                          <a:latin typeface="Arial" panose="020B0604020202020204" pitchFamily="34" charset="0"/>
                          <a:cs typeface="Arial" panose="020B0604020202020204" pitchFamily="34" charset="0"/>
                        </a:rPr>
                        <a:t>ali.kaynar@kcl.ac.uk</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19546931"/>
                  </a:ext>
                </a:extLst>
              </a:tr>
              <a:tr h="267414">
                <a:tc>
                  <a:txBody>
                    <a:bodyPr/>
                    <a:lstStyle/>
                    <a:p>
                      <a:r>
                        <a:rPr lang="en-US" sz="1400" dirty="0">
                          <a:latin typeface="Arial" panose="020B0604020202020204" pitchFamily="34" charset="0"/>
                          <a:cs typeface="Arial" panose="020B0604020202020204" pitchFamily="34" charset="0"/>
                        </a:rPr>
                        <a:t>Ricardo de Oliveira </a:t>
                      </a:r>
                      <a:r>
                        <a:rPr lang="en-US" sz="1400" dirty="0" err="1">
                          <a:latin typeface="Arial" panose="020B0604020202020204" pitchFamily="34" charset="0"/>
                          <a:cs typeface="Arial" panose="020B0604020202020204" pitchFamily="34" charset="0"/>
                        </a:rPr>
                        <a:t>Costeira</a:t>
                      </a:r>
                      <a:endParaRPr lang="en-US" sz="1400" dirty="0">
                        <a:latin typeface="Arial" panose="020B0604020202020204" pitchFamily="34" charset="0"/>
                        <a:cs typeface="Arial" panose="020B0604020202020204" pitchFamily="34" charset="0"/>
                      </a:endParaRPr>
                    </a:p>
                  </a:txBody>
                  <a:tcPr/>
                </a:tc>
                <a:tc>
                  <a:txBody>
                    <a:bodyPr/>
                    <a:lstStyle/>
                    <a:p>
                      <a:r>
                        <a:rPr lang="en-US" sz="1400" dirty="0" err="1">
                          <a:latin typeface="Arial" panose="020B0604020202020204" pitchFamily="34" charset="0"/>
                          <a:cs typeface="Arial" panose="020B0604020202020204" pitchFamily="34" charset="0"/>
                        </a:rPr>
                        <a:t>ricardo.de_oliveira_costeira@kcl.ac.uk</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99351182"/>
                  </a:ext>
                </a:extLst>
              </a:tr>
              <a:tr h="267414">
                <a:tc>
                  <a:txBody>
                    <a:bodyPr/>
                    <a:lstStyle/>
                    <a:p>
                      <a:r>
                        <a:rPr lang="en-US" sz="1400" dirty="0">
                          <a:latin typeface="Arial" panose="020B0604020202020204" pitchFamily="34" charset="0"/>
                          <a:cs typeface="Arial" panose="020B0604020202020204" pitchFamily="34" charset="0"/>
                        </a:rPr>
                        <a:t>Elle Hill</a:t>
                      </a:r>
                    </a:p>
                  </a:txBody>
                  <a:tcPr/>
                </a:tc>
                <a:tc>
                  <a:txBody>
                    <a:bodyPr/>
                    <a:lstStyle/>
                    <a:p>
                      <a:r>
                        <a:rPr lang="en-US" sz="1400" dirty="0" err="1">
                          <a:latin typeface="Arial" panose="020B0604020202020204" pitchFamily="34" charset="0"/>
                          <a:cs typeface="Arial" panose="020B0604020202020204" pitchFamily="34" charset="0"/>
                        </a:rPr>
                        <a:t>elle.hill@kcl.ac.uk</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99040081"/>
                  </a:ext>
                </a:extLst>
              </a:tr>
            </a:tbl>
          </a:graphicData>
        </a:graphic>
      </p:graphicFrame>
      <p:graphicFrame>
        <p:nvGraphicFramePr>
          <p:cNvPr id="9" name="Table 6">
            <a:extLst>
              <a:ext uri="{FF2B5EF4-FFF2-40B4-BE49-F238E27FC236}">
                <a16:creationId xmlns:a16="http://schemas.microsoft.com/office/drawing/2014/main" id="{CFBED6F1-DE8E-BB51-A3CF-1F7790EECEE0}"/>
              </a:ext>
            </a:extLst>
          </p:cNvPr>
          <p:cNvGraphicFramePr>
            <a:graphicFrameLocks noGrp="1"/>
          </p:cNvGraphicFramePr>
          <p:nvPr>
            <p:extLst>
              <p:ext uri="{D42A27DB-BD31-4B8C-83A1-F6EECF244321}">
                <p14:modId xmlns:p14="http://schemas.microsoft.com/office/powerpoint/2010/main" val="31097054"/>
              </p:ext>
            </p:extLst>
          </p:nvPr>
        </p:nvGraphicFramePr>
        <p:xfrm>
          <a:off x="546259" y="853882"/>
          <a:ext cx="11099481" cy="246888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val="1568453288"/>
                    </a:ext>
                  </a:extLst>
                </a:gridCol>
                <a:gridCol w="1068452">
                  <a:extLst>
                    <a:ext uri="{9D8B030D-6E8A-4147-A177-3AD203B41FA5}">
                      <a16:colId xmlns:a16="http://schemas.microsoft.com/office/drawing/2014/main" val="2111035274"/>
                    </a:ext>
                  </a:extLst>
                </a:gridCol>
                <a:gridCol w="4170485">
                  <a:extLst>
                    <a:ext uri="{9D8B030D-6E8A-4147-A177-3AD203B41FA5}">
                      <a16:colId xmlns:a16="http://schemas.microsoft.com/office/drawing/2014/main" val="3799266022"/>
                    </a:ext>
                  </a:extLst>
                </a:gridCol>
                <a:gridCol w="5652264">
                  <a:extLst>
                    <a:ext uri="{9D8B030D-6E8A-4147-A177-3AD203B41FA5}">
                      <a16:colId xmlns:a16="http://schemas.microsoft.com/office/drawing/2014/main" val="3357915807"/>
                    </a:ext>
                  </a:extLst>
                </a:gridCol>
              </a:tblGrid>
              <a:tr h="267414">
                <a:tc>
                  <a:txBody>
                    <a:bodyPr/>
                    <a:lstStyle/>
                    <a:p>
                      <a:pPr algn="ctr"/>
                      <a:r>
                        <a:rPr lang="en-US" sz="1400" dirty="0">
                          <a:latin typeface="Arial" panose="020B0604020202020204" pitchFamily="34" charset="0"/>
                          <a:cs typeface="Arial" panose="020B0604020202020204" pitchFamily="34" charset="0"/>
                        </a:rPr>
                        <a:t>#</a:t>
                      </a:r>
                    </a:p>
                  </a:txBody>
                  <a:tcPr/>
                </a:tc>
                <a:tc>
                  <a:txBody>
                    <a:bodyPr/>
                    <a:lstStyle/>
                    <a:p>
                      <a:pPr algn="ctr"/>
                      <a:r>
                        <a:rPr lang="en-US" sz="1400" dirty="0">
                          <a:latin typeface="Arial" panose="020B0604020202020204" pitchFamily="34" charset="0"/>
                          <a:cs typeface="Arial" panose="020B0604020202020204" pitchFamily="34" charset="0"/>
                        </a:rPr>
                        <a:t>Day</a:t>
                      </a:r>
                    </a:p>
                  </a:txBody>
                  <a:tcPr/>
                </a:tc>
                <a:tc>
                  <a:txBody>
                    <a:bodyPr/>
                    <a:lstStyle/>
                    <a:p>
                      <a:pPr algn="ctr"/>
                      <a:r>
                        <a:rPr lang="en-US" sz="1400" dirty="0">
                          <a:latin typeface="Arial" panose="020B0604020202020204" pitchFamily="34" charset="0"/>
                          <a:cs typeface="Arial" panose="020B0604020202020204" pitchFamily="34" charset="0"/>
                        </a:rPr>
                        <a:t>Lecture</a:t>
                      </a:r>
                    </a:p>
                  </a:txBody>
                  <a:tcPr/>
                </a:tc>
                <a:tc>
                  <a:txBody>
                    <a:bodyPr/>
                    <a:lstStyle/>
                    <a:p>
                      <a:pPr algn="ctr"/>
                      <a:r>
                        <a:rPr lang="en-US" sz="1400" dirty="0">
                          <a:latin typeface="Arial" panose="020B0604020202020204" pitchFamily="34" charset="0"/>
                          <a:cs typeface="Arial" panose="020B0604020202020204" pitchFamily="34" charset="0"/>
                        </a:rPr>
                        <a:t>Workshop</a:t>
                      </a:r>
                    </a:p>
                  </a:txBody>
                  <a:tcPr/>
                </a:tc>
                <a:extLst>
                  <a:ext uri="{0D108BD9-81ED-4DB2-BD59-A6C34878D82A}">
                    <a16:rowId xmlns:a16="http://schemas.microsoft.com/office/drawing/2014/main" val="1446056492"/>
                  </a:ext>
                </a:extLst>
              </a:tr>
              <a:tr h="267414">
                <a:tc>
                  <a:txBody>
                    <a:bodyPr/>
                    <a:lstStyle/>
                    <a:p>
                      <a:r>
                        <a:rPr lang="en-US" sz="1400" dirty="0">
                          <a:latin typeface="Arial" panose="020B0604020202020204" pitchFamily="34" charset="0"/>
                          <a:cs typeface="Arial" panose="020B0604020202020204" pitchFamily="34" charset="0"/>
                        </a:rPr>
                        <a:t>1</a:t>
                      </a:r>
                    </a:p>
                  </a:txBody>
                  <a:tcPr/>
                </a:tc>
                <a:tc>
                  <a:txBody>
                    <a:bodyPr/>
                    <a:lstStyle/>
                    <a:p>
                      <a:r>
                        <a:rPr lang="en-US" sz="1400" dirty="0">
                          <a:latin typeface="Arial" panose="020B0604020202020204" pitchFamily="34" charset="0"/>
                          <a:cs typeface="Arial" panose="020B0604020202020204" pitchFamily="34" charset="0"/>
                        </a:rPr>
                        <a:t>Monday</a:t>
                      </a:r>
                    </a:p>
                  </a:txBody>
                  <a:tcPr/>
                </a:tc>
                <a:tc>
                  <a:txBody>
                    <a:bodyPr/>
                    <a:lstStyle/>
                    <a:p>
                      <a:r>
                        <a:rPr lang="en-US" sz="1400" dirty="0">
                          <a:latin typeface="Arial" panose="020B0604020202020204" pitchFamily="34" charset="0"/>
                          <a:cs typeface="Arial" panose="020B0604020202020204" pitchFamily="34" charset="0"/>
                        </a:rPr>
                        <a:t>Introduction // Goals of the week // Introduction to using HPC environments </a:t>
                      </a:r>
                    </a:p>
                  </a:txBody>
                  <a:tcPr/>
                </a:tc>
                <a:tc>
                  <a:txBody>
                    <a:bodyPr/>
                    <a:lstStyle/>
                    <a:p>
                      <a:r>
                        <a:rPr lang="en-US" sz="1400" dirty="0">
                          <a:latin typeface="Arial" panose="020B0604020202020204" pitchFamily="34" charset="0"/>
                          <a:cs typeface="Arial" panose="020B0604020202020204" pitchFamily="34" charset="0"/>
                        </a:rPr>
                        <a:t>Log into CREATE </a:t>
                      </a:r>
                    </a:p>
                  </a:txBody>
                  <a:tcPr/>
                </a:tc>
                <a:extLst>
                  <a:ext uri="{0D108BD9-81ED-4DB2-BD59-A6C34878D82A}">
                    <a16:rowId xmlns:a16="http://schemas.microsoft.com/office/drawing/2014/main" val="3768998829"/>
                  </a:ext>
                </a:extLst>
              </a:tr>
              <a:tr h="267414">
                <a:tc>
                  <a:txBody>
                    <a:bodyPr/>
                    <a:lstStyle/>
                    <a:p>
                      <a:r>
                        <a:rPr lang="en-US" sz="1400" dirty="0">
                          <a:latin typeface="Arial" panose="020B0604020202020204" pitchFamily="34" charset="0"/>
                          <a:cs typeface="Arial" panose="020B0604020202020204" pitchFamily="34" charset="0"/>
                        </a:rPr>
                        <a:t>2</a:t>
                      </a:r>
                    </a:p>
                  </a:txBody>
                  <a:tcPr/>
                </a:tc>
                <a:tc>
                  <a:txBody>
                    <a:bodyPr/>
                    <a:lstStyle/>
                    <a:p>
                      <a:r>
                        <a:rPr lang="en-US" sz="1400" dirty="0">
                          <a:latin typeface="Arial" panose="020B0604020202020204" pitchFamily="34" charset="0"/>
                          <a:cs typeface="Arial" panose="020B0604020202020204" pitchFamily="34" charset="0"/>
                        </a:rPr>
                        <a:t>Tuesday</a:t>
                      </a:r>
                    </a:p>
                  </a:txBody>
                  <a:tcPr/>
                </a:tc>
                <a:tc>
                  <a:txBody>
                    <a:bodyPr/>
                    <a:lstStyle/>
                    <a:p>
                      <a:r>
                        <a:rPr lang="en-US" sz="1400" dirty="0">
                          <a:latin typeface="Arial" panose="020B0604020202020204" pitchFamily="34" charset="0"/>
                          <a:cs typeface="Arial" panose="020B0604020202020204" pitchFamily="34" charset="0"/>
                        </a:rPr>
                        <a:t>Overview of to CONDA and </a:t>
                      </a:r>
                      <a:r>
                        <a:rPr lang="en-US" sz="1400" dirty="0" err="1">
                          <a:latin typeface="Arial" panose="020B0604020202020204" pitchFamily="34" charset="0"/>
                          <a:cs typeface="Arial" panose="020B0604020202020204" pitchFamily="34" charset="0"/>
                        </a:rPr>
                        <a:t>metaphlan</a:t>
                      </a:r>
                      <a:r>
                        <a:rPr lang="en-US" sz="1400" dirty="0">
                          <a:latin typeface="Arial" panose="020B0604020202020204" pitchFamily="34" charset="0"/>
                          <a:cs typeface="Arial" panose="020B0604020202020204" pitchFamily="34" charset="0"/>
                        </a:rPr>
                        <a:t> // detailed explanation of the environment</a:t>
                      </a:r>
                    </a:p>
                  </a:txBody>
                  <a:tcPr/>
                </a:tc>
                <a:tc>
                  <a:txBody>
                    <a:bodyPr/>
                    <a:lstStyle/>
                    <a:p>
                      <a:r>
                        <a:rPr lang="en-US" sz="1400" dirty="0">
                          <a:latin typeface="Arial" panose="020B0604020202020204" pitchFamily="34" charset="0"/>
                          <a:cs typeface="Arial" panose="020B0604020202020204" pitchFamily="34" charset="0"/>
                        </a:rPr>
                        <a:t>Setting up </a:t>
                      </a:r>
                      <a:r>
                        <a:rPr lang="en-US" sz="1400" dirty="0" err="1">
                          <a:latin typeface="Arial" panose="020B0604020202020204" pitchFamily="34" charset="0"/>
                          <a:cs typeface="Arial" panose="020B0604020202020204" pitchFamily="34" charset="0"/>
                        </a:rPr>
                        <a:t>conda</a:t>
                      </a:r>
                      <a:r>
                        <a:rPr lang="en-US" sz="1400" dirty="0">
                          <a:latin typeface="Arial" panose="020B0604020202020204" pitchFamily="34" charset="0"/>
                          <a:cs typeface="Arial" panose="020B0604020202020204" pitchFamily="34" charset="0"/>
                        </a:rPr>
                        <a:t> environment // Install </a:t>
                      </a:r>
                      <a:r>
                        <a:rPr lang="en-US" sz="1400" dirty="0" err="1">
                          <a:latin typeface="Arial" panose="020B0604020202020204" pitchFamily="34" charset="0"/>
                          <a:cs typeface="Arial" panose="020B0604020202020204" pitchFamily="34" charset="0"/>
                        </a:rPr>
                        <a:t>Metaphlan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33532290"/>
                  </a:ext>
                </a:extLst>
              </a:tr>
              <a:tr h="267414">
                <a:tc>
                  <a:txBody>
                    <a:bodyPr/>
                    <a:lstStyle/>
                    <a:p>
                      <a:r>
                        <a:rPr lang="en-US" sz="1400" dirty="0">
                          <a:latin typeface="Arial" panose="020B0604020202020204" pitchFamily="34" charset="0"/>
                          <a:cs typeface="Arial" panose="020B0604020202020204" pitchFamily="34" charset="0"/>
                        </a:rPr>
                        <a:t>3</a:t>
                      </a:r>
                    </a:p>
                  </a:txBody>
                  <a:tcPr/>
                </a:tc>
                <a:tc>
                  <a:txBody>
                    <a:bodyPr/>
                    <a:lstStyle/>
                    <a:p>
                      <a:r>
                        <a:rPr lang="en-US" sz="1400" dirty="0">
                          <a:latin typeface="Arial" panose="020B0604020202020204" pitchFamily="34" charset="0"/>
                          <a:cs typeface="Arial" panose="020B0604020202020204" pitchFamily="34" charset="0"/>
                        </a:rPr>
                        <a:t>Wednesday</a:t>
                      </a:r>
                    </a:p>
                  </a:txBody>
                  <a:tcPr/>
                </a:tc>
                <a:tc>
                  <a:txBody>
                    <a:bodyPr/>
                    <a:lstStyle/>
                    <a:p>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Run </a:t>
                      </a:r>
                      <a:r>
                        <a:rPr lang="en-US" sz="1400" dirty="0" err="1">
                          <a:latin typeface="Arial" panose="020B0604020202020204" pitchFamily="34" charset="0"/>
                          <a:cs typeface="Arial" panose="020B0604020202020204" pitchFamily="34" charset="0"/>
                        </a:rPr>
                        <a:t>metaphlan</a:t>
                      </a:r>
                      <a:r>
                        <a:rPr lang="en-US" sz="1400" dirty="0">
                          <a:latin typeface="Arial" panose="020B0604020202020204" pitchFamily="34" charset="0"/>
                          <a:cs typeface="Arial" panose="020B0604020202020204" pitchFamily="34" charset="0"/>
                        </a:rPr>
                        <a:t> single sample // submit batch job to the cluster</a:t>
                      </a:r>
                    </a:p>
                  </a:txBody>
                  <a:tcPr/>
                </a:tc>
                <a:extLst>
                  <a:ext uri="{0D108BD9-81ED-4DB2-BD59-A6C34878D82A}">
                    <a16:rowId xmlns:a16="http://schemas.microsoft.com/office/drawing/2014/main" val="1748201760"/>
                  </a:ext>
                </a:extLst>
              </a:tr>
              <a:tr h="267414">
                <a:tc>
                  <a:txBody>
                    <a:bodyPr/>
                    <a:lstStyle/>
                    <a:p>
                      <a:r>
                        <a:rPr lang="en-US" sz="1400" dirty="0">
                          <a:latin typeface="Arial" panose="020B0604020202020204" pitchFamily="34" charset="0"/>
                          <a:cs typeface="Arial" panose="020B0604020202020204" pitchFamily="34" charset="0"/>
                        </a:rPr>
                        <a:t>4</a:t>
                      </a:r>
                    </a:p>
                  </a:txBody>
                  <a:tcPr/>
                </a:tc>
                <a:tc>
                  <a:txBody>
                    <a:bodyPr/>
                    <a:lstStyle/>
                    <a:p>
                      <a:r>
                        <a:rPr lang="en-US" sz="1400" dirty="0">
                          <a:latin typeface="Arial" panose="020B0604020202020204" pitchFamily="34" charset="0"/>
                          <a:cs typeface="Arial" panose="020B0604020202020204" pitchFamily="34" charset="0"/>
                        </a:rPr>
                        <a:t>Thursday</a:t>
                      </a:r>
                    </a:p>
                  </a:txBody>
                  <a:tcPr/>
                </a:tc>
                <a:tc>
                  <a:txBody>
                    <a:bodyPr/>
                    <a:lstStyle/>
                    <a:p>
                      <a:r>
                        <a:rPr lang="en-US" sz="1400" dirty="0">
                          <a:latin typeface="Arial" panose="020B0604020202020204" pitchFamily="34" charset="0"/>
                          <a:cs typeface="Arial" panose="020B0604020202020204" pitchFamily="34" charset="0"/>
                        </a:rPr>
                        <a:t>Data interpretation</a:t>
                      </a:r>
                    </a:p>
                  </a:txBody>
                  <a:tcPr/>
                </a:tc>
                <a:tc>
                  <a:txBody>
                    <a:bodyPr/>
                    <a:lstStyle/>
                    <a:p>
                      <a:r>
                        <a:rPr lang="en-US" sz="1400" dirty="0">
                          <a:latin typeface="Arial" panose="020B0604020202020204" pitchFamily="34" charset="0"/>
                          <a:cs typeface="Arial" panose="020B0604020202020204" pitchFamily="34" charset="0"/>
                        </a:rPr>
                        <a:t>Data analysis part 1</a:t>
                      </a:r>
                    </a:p>
                  </a:txBody>
                  <a:tcPr/>
                </a:tc>
                <a:extLst>
                  <a:ext uri="{0D108BD9-81ED-4DB2-BD59-A6C34878D82A}">
                    <a16:rowId xmlns:a16="http://schemas.microsoft.com/office/drawing/2014/main" val="919546931"/>
                  </a:ext>
                </a:extLst>
              </a:tr>
              <a:tr h="267414">
                <a:tc>
                  <a:txBody>
                    <a:bodyPr/>
                    <a:lstStyle/>
                    <a:p>
                      <a:r>
                        <a:rPr lang="en-US" sz="1400" dirty="0">
                          <a:latin typeface="Arial" panose="020B0604020202020204" pitchFamily="34" charset="0"/>
                          <a:cs typeface="Arial" panose="020B0604020202020204" pitchFamily="34" charset="0"/>
                        </a:rPr>
                        <a:t>5</a:t>
                      </a:r>
                    </a:p>
                  </a:txBody>
                  <a:tcPr/>
                </a:tc>
                <a:tc>
                  <a:txBody>
                    <a:bodyPr/>
                    <a:lstStyle/>
                    <a:p>
                      <a:r>
                        <a:rPr lang="en-US" sz="1400" dirty="0">
                          <a:latin typeface="Arial" panose="020B0604020202020204" pitchFamily="34" charset="0"/>
                          <a:cs typeface="Arial" panose="020B0604020202020204" pitchFamily="34" charset="0"/>
                        </a:rPr>
                        <a:t>Friday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Data interpretation</a:t>
                      </a:r>
                    </a:p>
                  </a:txBody>
                  <a:tcPr/>
                </a:tc>
                <a:tc>
                  <a:txBody>
                    <a:bodyPr/>
                    <a:lstStyle/>
                    <a:p>
                      <a:r>
                        <a:rPr lang="en-US" sz="1400" dirty="0">
                          <a:latin typeface="Arial" panose="020B0604020202020204" pitchFamily="34" charset="0"/>
                          <a:cs typeface="Arial" panose="020B0604020202020204" pitchFamily="34" charset="0"/>
                        </a:rPr>
                        <a:t>Data analysis part 2 and data interpretation</a:t>
                      </a:r>
                    </a:p>
                  </a:txBody>
                  <a:tcPr/>
                </a:tc>
                <a:extLst>
                  <a:ext uri="{0D108BD9-81ED-4DB2-BD59-A6C34878D82A}">
                    <a16:rowId xmlns:a16="http://schemas.microsoft.com/office/drawing/2014/main" val="2299351182"/>
                  </a:ext>
                </a:extLst>
              </a:tr>
            </a:tbl>
          </a:graphicData>
        </a:graphic>
      </p:graphicFrame>
      <p:sp>
        <p:nvSpPr>
          <p:cNvPr id="10" name="TextBox 9">
            <a:extLst>
              <a:ext uri="{FF2B5EF4-FFF2-40B4-BE49-F238E27FC236}">
                <a16:creationId xmlns:a16="http://schemas.microsoft.com/office/drawing/2014/main" id="{4CB17B9F-0571-2173-7B88-A43D8DD3C976}"/>
              </a:ext>
            </a:extLst>
          </p:cNvPr>
          <p:cNvSpPr txBox="1"/>
          <p:nvPr/>
        </p:nvSpPr>
        <p:spPr>
          <a:xfrm>
            <a:off x="0" y="3622114"/>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Contact information</a:t>
            </a:r>
          </a:p>
        </p:txBody>
      </p:sp>
    </p:spTree>
    <p:extLst>
      <p:ext uri="{BB962C8B-B14F-4D97-AF65-F5344CB8AC3E}">
        <p14:creationId xmlns:p14="http://schemas.microsoft.com/office/powerpoint/2010/main" val="91347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Housekeeping and objectives of the week</a:t>
            </a:r>
          </a:p>
        </p:txBody>
      </p:sp>
      <p:sp>
        <p:nvSpPr>
          <p:cNvPr id="3" name="TextBox 2">
            <a:extLst>
              <a:ext uri="{FF2B5EF4-FFF2-40B4-BE49-F238E27FC236}">
                <a16:creationId xmlns:a16="http://schemas.microsoft.com/office/drawing/2014/main" id="{D4C7835F-9F39-F4D7-7D65-A66C40828CDB}"/>
              </a:ext>
            </a:extLst>
          </p:cNvPr>
          <p:cNvSpPr txBox="1"/>
          <p:nvPr/>
        </p:nvSpPr>
        <p:spPr>
          <a:xfrm>
            <a:off x="-1" y="968434"/>
            <a:ext cx="12191999" cy="535531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This is longest and most intense workshop of the course that brings together an array of computational tools to be able to </a:t>
            </a:r>
            <a:r>
              <a:rPr lang="en-US" b="1" dirty="0">
                <a:latin typeface="Arial" panose="020B0604020202020204" pitchFamily="34" charset="0"/>
                <a:cs typeface="Arial" panose="020B0604020202020204" pitchFamily="34" charset="0"/>
              </a:rPr>
              <a:t>process</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analyze</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interpret</a:t>
            </a:r>
            <a:r>
              <a:rPr lang="en-US" dirty="0">
                <a:latin typeface="Arial" panose="020B0604020202020204" pitchFamily="34" charset="0"/>
                <a:cs typeface="Arial" panose="020B0604020202020204" pitchFamily="34" charset="0"/>
              </a:rPr>
              <a:t> metagenomics data</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provide EVERYTHING for you so even if you get lost, do not worry all the output and results is already there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Therefore, use the time to UNDERSTAND what you are doing and to AKS QUESTIONS about the details of what you are doing</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For the parts that happens on the cluster: please do not continue ahead with the next steps before the entire group does so</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do expect that by now you can navigate yourself in Linux and will not always provide all the commands to, for example, change into specific directories </a:t>
            </a:r>
            <a:r>
              <a:rPr lang="en-US" dirty="0" err="1">
                <a:latin typeface="Arial" panose="020B0604020202020204" pitchFamily="34" charset="0"/>
                <a:cs typeface="Arial" panose="020B0604020202020204" pitchFamily="34" charset="0"/>
              </a:rPr>
              <a:t>etc</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Objectives:</a:t>
            </a:r>
          </a:p>
          <a:p>
            <a:pPr marL="342900" indent="-342900">
              <a:buAutoNum type="arabicPeriod"/>
            </a:pPr>
            <a:r>
              <a:rPr lang="en-US" dirty="0">
                <a:latin typeface="Arial" panose="020B0604020202020204" pitchFamily="34" charset="0"/>
                <a:cs typeface="Arial" panose="020B0604020202020204" pitchFamily="34" charset="0"/>
              </a:rPr>
              <a:t>Familiarize yourself with using a high-performance cluster (HPC) computing environment in a Linux environment</a:t>
            </a:r>
          </a:p>
          <a:p>
            <a:pPr marL="342900" indent="-342900">
              <a:buAutoNum type="arabicPeriod"/>
            </a:pPr>
            <a:r>
              <a:rPr lang="en-US" dirty="0">
                <a:latin typeface="Arial" panose="020B0604020202020204" pitchFamily="34" charset="0"/>
                <a:cs typeface="Arial" panose="020B0604020202020204" pitchFamily="34" charset="0"/>
              </a:rPr>
              <a:t>Use basic scripting to run algorithms on the CREATE server </a:t>
            </a:r>
          </a:p>
          <a:p>
            <a:pPr marL="342900" indent="-342900">
              <a:buAutoNum type="arabicPeriod"/>
            </a:pPr>
            <a:r>
              <a:rPr lang="en-US" dirty="0">
                <a:latin typeface="Arial" panose="020B0604020202020204" pitchFamily="34" charset="0"/>
                <a:cs typeface="Arial" panose="020B0604020202020204" pitchFamily="34" charset="0"/>
              </a:rPr>
              <a:t>Work through the R code provided to analyze metagenomics data</a:t>
            </a:r>
          </a:p>
          <a:p>
            <a:pPr marL="342900" indent="-342900">
              <a:buAutoNum type="arabicPeriod"/>
            </a:pPr>
            <a:r>
              <a:rPr lang="en-US" dirty="0">
                <a:latin typeface="Arial" panose="020B0604020202020204" pitchFamily="34" charset="0"/>
                <a:cs typeface="Arial" panose="020B0604020202020204" pitchFamily="34" charset="0"/>
              </a:rPr>
              <a:t>Use the results generated to interpret the underlying biology of the dataset analyzed</a:t>
            </a:r>
          </a:p>
          <a:p>
            <a:pPr marL="342900" indent="-342900">
              <a:buAutoNum type="arabicPeriod"/>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0189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Metagenomics overview</a:t>
            </a:r>
          </a:p>
        </p:txBody>
      </p:sp>
      <p:pic>
        <p:nvPicPr>
          <p:cNvPr id="4098" name="Picture 2" descr="Shotgun metagenomics, from sampling to analysis | Nature Biotechnology">
            <a:extLst>
              <a:ext uri="{FF2B5EF4-FFF2-40B4-BE49-F238E27FC236}">
                <a16:creationId xmlns:a16="http://schemas.microsoft.com/office/drawing/2014/main" id="{7F3B5116-B9F0-7226-40A5-37BB92946F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727" y="1442379"/>
            <a:ext cx="6482339" cy="470729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D318D8BE-067D-9CF6-8AE5-B2B22DC500B5}"/>
              </a:ext>
            </a:extLst>
          </p:cNvPr>
          <p:cNvSpPr/>
          <p:nvPr/>
        </p:nvSpPr>
        <p:spPr>
          <a:xfrm>
            <a:off x="94593" y="2521601"/>
            <a:ext cx="6905297" cy="3815255"/>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ABF849A-E5B8-8CC8-68A5-9A727CA54A7B}"/>
              </a:ext>
            </a:extLst>
          </p:cNvPr>
          <p:cNvSpPr txBox="1"/>
          <p:nvPr/>
        </p:nvSpPr>
        <p:spPr>
          <a:xfrm>
            <a:off x="0" y="6519446"/>
            <a:ext cx="401744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Quince et a., Nature Biotechnology (2017)</a:t>
            </a:r>
          </a:p>
        </p:txBody>
      </p:sp>
      <p:sp>
        <p:nvSpPr>
          <p:cNvPr id="18" name="TextBox 17">
            <a:extLst>
              <a:ext uri="{FF2B5EF4-FFF2-40B4-BE49-F238E27FC236}">
                <a16:creationId xmlns:a16="http://schemas.microsoft.com/office/drawing/2014/main" id="{AE55BAB1-D0A2-8943-2904-6867B7DDB100}"/>
              </a:ext>
            </a:extLst>
          </p:cNvPr>
          <p:cNvSpPr txBox="1"/>
          <p:nvPr/>
        </p:nvSpPr>
        <p:spPr>
          <a:xfrm>
            <a:off x="7140024" y="1294123"/>
            <a:ext cx="5051976" cy="338554"/>
          </a:xfrm>
          <a:prstGeom prst="rect">
            <a:avLst/>
          </a:prstGeom>
          <a:solidFill>
            <a:schemeClr val="accent1">
              <a:lumMod val="40000"/>
              <a:lumOff val="60000"/>
            </a:schemeClr>
          </a:solidFill>
        </p:spPr>
        <p:txBody>
          <a:bodyPr wrap="square" rtlCol="0">
            <a:spAutoFit/>
          </a:bodyPr>
          <a:lstStyle/>
          <a:p>
            <a:pPr algn="ctr"/>
            <a:r>
              <a:rPr lang="en-US" sz="1600" u="sng" dirty="0">
                <a:latin typeface="Arial" panose="020B0604020202020204" pitchFamily="34" charset="0"/>
                <a:cs typeface="Arial" panose="020B0604020202020204" pitchFamily="34" charset="0"/>
              </a:rPr>
              <a:t>Sequence analysis</a:t>
            </a:r>
          </a:p>
        </p:txBody>
      </p:sp>
      <p:sp>
        <p:nvSpPr>
          <p:cNvPr id="19" name="TextBox 18">
            <a:extLst>
              <a:ext uri="{FF2B5EF4-FFF2-40B4-BE49-F238E27FC236}">
                <a16:creationId xmlns:a16="http://schemas.microsoft.com/office/drawing/2014/main" id="{544EB104-F8B0-016B-CBC3-F63B961CD4DC}"/>
              </a:ext>
            </a:extLst>
          </p:cNvPr>
          <p:cNvSpPr txBox="1"/>
          <p:nvPr/>
        </p:nvSpPr>
        <p:spPr>
          <a:xfrm>
            <a:off x="1174530" y="955623"/>
            <a:ext cx="4745421" cy="461665"/>
          </a:xfrm>
          <a:prstGeom prst="rect">
            <a:avLst/>
          </a:prstGeom>
          <a:noFill/>
        </p:spPr>
        <p:txBody>
          <a:bodyPr wrap="square" rtlCol="0">
            <a:spAutoFit/>
          </a:bodyPr>
          <a:lstStyle/>
          <a:p>
            <a:pPr algn="ctr"/>
            <a:r>
              <a:rPr lang="en-US" sz="1200" i="1" dirty="0">
                <a:latin typeface="Arial" panose="020B0604020202020204" pitchFamily="34" charset="0"/>
                <a:cs typeface="Arial" panose="020B0604020202020204" pitchFamily="34" charset="0"/>
              </a:rPr>
              <a:t>Different methodologies for each step with advantages and disadvantages </a:t>
            </a:r>
          </a:p>
        </p:txBody>
      </p:sp>
      <p:pic>
        <p:nvPicPr>
          <p:cNvPr id="20" name="Picture 4" descr="GitHub - biobakery/MetaPhlAn: MetaPhlAn is a computational tool for  profiling the composition of microbial communities from metagenomic shotgun  sequencing data">
            <a:extLst>
              <a:ext uri="{FF2B5EF4-FFF2-40B4-BE49-F238E27FC236}">
                <a16:creationId xmlns:a16="http://schemas.microsoft.com/office/drawing/2014/main" id="{01AB1D9D-C6DB-C262-F18A-C204267633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727" b="6862"/>
          <a:stretch/>
        </p:blipFill>
        <p:spPr bwMode="auto">
          <a:xfrm>
            <a:off x="7140024" y="1753246"/>
            <a:ext cx="2149367" cy="85341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3956FEF-F4DA-46B7-4920-25F16B36B0E5}"/>
              </a:ext>
            </a:extLst>
          </p:cNvPr>
          <p:cNvSpPr txBox="1"/>
          <p:nvPr/>
        </p:nvSpPr>
        <p:spPr>
          <a:xfrm>
            <a:off x="7140024" y="2612815"/>
            <a:ext cx="2149367" cy="461665"/>
          </a:xfrm>
          <a:prstGeom prst="rect">
            <a:avLst/>
          </a:prstGeom>
          <a:noFill/>
        </p:spPr>
        <p:txBody>
          <a:bodyPr wrap="square" rtlCol="0">
            <a:spAutoFit/>
          </a:bodyPr>
          <a:lstStyle/>
          <a:p>
            <a:pPr algn="ctr"/>
            <a:r>
              <a:rPr lang="en-US" sz="1200" i="1" dirty="0">
                <a:latin typeface="Arial" panose="020B0604020202020204" pitchFamily="34" charset="0"/>
                <a:cs typeface="Arial" panose="020B0604020202020204" pitchFamily="34" charset="0"/>
              </a:rPr>
              <a:t>One of many ways to go from reads --&gt; species</a:t>
            </a:r>
          </a:p>
        </p:txBody>
      </p:sp>
      <p:sp>
        <p:nvSpPr>
          <p:cNvPr id="22" name="TextBox 21">
            <a:extLst>
              <a:ext uri="{FF2B5EF4-FFF2-40B4-BE49-F238E27FC236}">
                <a16:creationId xmlns:a16="http://schemas.microsoft.com/office/drawing/2014/main" id="{26C2A393-54EF-D7C6-DE86-5FF41AD65F38}"/>
              </a:ext>
            </a:extLst>
          </p:cNvPr>
          <p:cNvSpPr txBox="1"/>
          <p:nvPr/>
        </p:nvSpPr>
        <p:spPr>
          <a:xfrm>
            <a:off x="9289391" y="1799580"/>
            <a:ext cx="2902608" cy="646331"/>
          </a:xfrm>
          <a:prstGeom prst="rect">
            <a:avLst/>
          </a:prstGeom>
          <a:noFill/>
        </p:spPr>
        <p:txBody>
          <a:bodyPr wrap="square" rtlCol="0">
            <a:spAutoFit/>
          </a:bodyPr>
          <a:lstStyle/>
          <a:p>
            <a:pPr algn="ctr"/>
            <a:r>
              <a:rPr lang="en-US" sz="1200" i="1" dirty="0">
                <a:latin typeface="Arial" panose="020B0604020202020204" pitchFamily="34" charset="0"/>
                <a:cs typeface="Arial" panose="020B0604020202020204" pitchFamily="34" charset="0"/>
              </a:rPr>
              <a:t>Map reads onto marker genes of metagenomic species to calculate relative abundance of individual species</a:t>
            </a:r>
          </a:p>
        </p:txBody>
      </p:sp>
      <p:sp>
        <p:nvSpPr>
          <p:cNvPr id="23" name="Right Brace 22">
            <a:extLst>
              <a:ext uri="{FF2B5EF4-FFF2-40B4-BE49-F238E27FC236}">
                <a16:creationId xmlns:a16="http://schemas.microsoft.com/office/drawing/2014/main" id="{0B297F1F-34D5-0E8B-7432-8DD8CE25B149}"/>
              </a:ext>
            </a:extLst>
          </p:cNvPr>
          <p:cNvSpPr/>
          <p:nvPr/>
        </p:nvSpPr>
        <p:spPr>
          <a:xfrm rot="5400000">
            <a:off x="9317815" y="896689"/>
            <a:ext cx="461666" cy="4817249"/>
          </a:xfrm>
          <a:prstGeom prst="rightBrace">
            <a:avLst>
              <a:gd name="adj1" fmla="val 0"/>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192B287B-02EC-C7F4-408E-7504D94DB8BA}"/>
              </a:ext>
            </a:extLst>
          </p:cNvPr>
          <p:cNvSpPr txBox="1"/>
          <p:nvPr/>
        </p:nvSpPr>
        <p:spPr>
          <a:xfrm>
            <a:off x="8097344" y="3536145"/>
            <a:ext cx="2902608" cy="276999"/>
          </a:xfrm>
          <a:prstGeom prst="rect">
            <a:avLst/>
          </a:prstGeom>
          <a:noFill/>
        </p:spPr>
        <p:txBody>
          <a:bodyPr wrap="square" rtlCol="0">
            <a:spAutoFit/>
          </a:bodyPr>
          <a:lstStyle/>
          <a:p>
            <a:pPr algn="ctr"/>
            <a:r>
              <a:rPr lang="en-US" sz="1200" i="1" dirty="0">
                <a:latin typeface="Arial" panose="020B0604020202020204" pitchFamily="34" charset="0"/>
                <a:cs typeface="Arial" panose="020B0604020202020204" pitchFamily="34" charset="0"/>
              </a:rPr>
              <a:t>Abundance table</a:t>
            </a:r>
          </a:p>
        </p:txBody>
      </p:sp>
      <p:graphicFrame>
        <p:nvGraphicFramePr>
          <p:cNvPr id="25" name="Table 25">
            <a:extLst>
              <a:ext uri="{FF2B5EF4-FFF2-40B4-BE49-F238E27FC236}">
                <a16:creationId xmlns:a16="http://schemas.microsoft.com/office/drawing/2014/main" id="{2D3E2A93-19B1-8426-3FFC-B72EA1A2FA9A}"/>
              </a:ext>
            </a:extLst>
          </p:cNvPr>
          <p:cNvGraphicFramePr>
            <a:graphicFrameLocks noGrp="1"/>
          </p:cNvGraphicFramePr>
          <p:nvPr>
            <p:extLst>
              <p:ext uri="{D42A27DB-BD31-4B8C-83A1-F6EECF244321}">
                <p14:modId xmlns:p14="http://schemas.microsoft.com/office/powerpoint/2010/main" val="2025669054"/>
              </p:ext>
            </p:extLst>
          </p:nvPr>
        </p:nvGraphicFramePr>
        <p:xfrm>
          <a:off x="7602477" y="3878569"/>
          <a:ext cx="4053495" cy="792480"/>
        </p:xfrm>
        <a:graphic>
          <a:graphicData uri="http://schemas.openxmlformats.org/drawingml/2006/table">
            <a:tbl>
              <a:tblPr firstRow="1" bandRow="1">
                <a:tableStyleId>{5C22544A-7EE6-4342-B048-85BDC9FD1C3A}</a:tableStyleId>
              </a:tblPr>
              <a:tblGrid>
                <a:gridCol w="810699">
                  <a:extLst>
                    <a:ext uri="{9D8B030D-6E8A-4147-A177-3AD203B41FA5}">
                      <a16:colId xmlns:a16="http://schemas.microsoft.com/office/drawing/2014/main" val="2200869404"/>
                    </a:ext>
                  </a:extLst>
                </a:gridCol>
                <a:gridCol w="810699">
                  <a:extLst>
                    <a:ext uri="{9D8B030D-6E8A-4147-A177-3AD203B41FA5}">
                      <a16:colId xmlns:a16="http://schemas.microsoft.com/office/drawing/2014/main" val="2256514205"/>
                    </a:ext>
                  </a:extLst>
                </a:gridCol>
                <a:gridCol w="810699">
                  <a:extLst>
                    <a:ext uri="{9D8B030D-6E8A-4147-A177-3AD203B41FA5}">
                      <a16:colId xmlns:a16="http://schemas.microsoft.com/office/drawing/2014/main" val="1328087052"/>
                    </a:ext>
                  </a:extLst>
                </a:gridCol>
                <a:gridCol w="810699">
                  <a:extLst>
                    <a:ext uri="{9D8B030D-6E8A-4147-A177-3AD203B41FA5}">
                      <a16:colId xmlns:a16="http://schemas.microsoft.com/office/drawing/2014/main" val="2135556813"/>
                    </a:ext>
                  </a:extLst>
                </a:gridCol>
                <a:gridCol w="810699">
                  <a:extLst>
                    <a:ext uri="{9D8B030D-6E8A-4147-A177-3AD203B41FA5}">
                      <a16:colId xmlns:a16="http://schemas.microsoft.com/office/drawing/2014/main" val="1666953576"/>
                    </a:ext>
                  </a:extLst>
                </a:gridCol>
              </a:tblGrid>
              <a:tr h="146194">
                <a:tc>
                  <a:txBody>
                    <a:bodyPr/>
                    <a:lstStyle/>
                    <a:p>
                      <a:endParaRPr lang="en-US" sz="70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Sample1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Sample2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Sample3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err="1">
                          <a:solidFill>
                            <a:schemeClr val="tx1"/>
                          </a:solidFill>
                          <a:latin typeface="Arial" panose="020B0604020202020204" pitchFamily="34" charset="0"/>
                          <a:cs typeface="Arial" panose="020B0604020202020204" pitchFamily="34" charset="0"/>
                        </a:rPr>
                        <a:t>Samplen</a:t>
                      </a:r>
                      <a:endParaRPr lang="en-US" sz="7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458230"/>
                  </a:ext>
                </a:extLst>
              </a:tr>
              <a:tr h="146194">
                <a:tc>
                  <a:txBody>
                    <a:bodyPr/>
                    <a:lstStyle/>
                    <a:p>
                      <a:r>
                        <a:rPr lang="en-US" sz="700" dirty="0">
                          <a:solidFill>
                            <a:schemeClr val="tx1"/>
                          </a:solidFill>
                          <a:latin typeface="Arial" panose="020B0604020202020204" pitchFamily="34" charset="0"/>
                          <a:cs typeface="Arial" panose="020B0604020202020204" pitchFamily="34" charset="0"/>
                        </a:rPr>
                        <a:t>Species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8073429"/>
                  </a:ext>
                </a:extLst>
              </a:tr>
              <a:tr h="146194">
                <a:tc>
                  <a:txBody>
                    <a:bodyPr/>
                    <a:lstStyle/>
                    <a:p>
                      <a:r>
                        <a:rPr lang="en-US" sz="700" dirty="0">
                          <a:solidFill>
                            <a:schemeClr val="tx1"/>
                          </a:solidFill>
                          <a:latin typeface="Arial" panose="020B0604020202020204" pitchFamily="34" charset="0"/>
                          <a:cs typeface="Arial" panose="020B0604020202020204" pitchFamily="34" charset="0"/>
                        </a:rPr>
                        <a:t>Species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8598844"/>
                  </a:ext>
                </a:extLst>
              </a:tr>
              <a:tr h="146194">
                <a:tc>
                  <a:txBody>
                    <a:bodyPr/>
                    <a:lstStyle/>
                    <a:p>
                      <a:r>
                        <a:rPr lang="en-US" sz="700" dirty="0" err="1">
                          <a:solidFill>
                            <a:schemeClr val="tx1"/>
                          </a:solidFill>
                          <a:latin typeface="Arial" panose="020B0604020202020204" pitchFamily="34" charset="0"/>
                          <a:cs typeface="Arial" panose="020B0604020202020204" pitchFamily="34" charset="0"/>
                        </a:rPr>
                        <a:t>Speciesn</a:t>
                      </a:r>
                      <a:endParaRPr lang="en-US" sz="7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dirty="0">
                          <a:solidFill>
                            <a:schemeClr val="tx1"/>
                          </a:solidFill>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3921229"/>
                  </a:ext>
                </a:extLst>
              </a:tr>
            </a:tbl>
          </a:graphicData>
        </a:graphic>
      </p:graphicFrame>
      <p:sp>
        <p:nvSpPr>
          <p:cNvPr id="26" name="Right Brace 25">
            <a:extLst>
              <a:ext uri="{FF2B5EF4-FFF2-40B4-BE49-F238E27FC236}">
                <a16:creationId xmlns:a16="http://schemas.microsoft.com/office/drawing/2014/main" id="{87F2A161-AA5B-6364-029A-E931C339AD78}"/>
              </a:ext>
            </a:extLst>
          </p:cNvPr>
          <p:cNvSpPr/>
          <p:nvPr/>
        </p:nvSpPr>
        <p:spPr>
          <a:xfrm rot="5400000">
            <a:off x="9457949" y="2604847"/>
            <a:ext cx="461666" cy="4817249"/>
          </a:xfrm>
          <a:prstGeom prst="rightBrace">
            <a:avLst>
              <a:gd name="adj1" fmla="val 0"/>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5B10A702-F960-5D8A-7A49-8BE0713EE21A}"/>
              </a:ext>
            </a:extLst>
          </p:cNvPr>
          <p:cNvSpPr txBox="1"/>
          <p:nvPr/>
        </p:nvSpPr>
        <p:spPr>
          <a:xfrm>
            <a:off x="7280157" y="5244305"/>
            <a:ext cx="4911843" cy="338554"/>
          </a:xfrm>
          <a:prstGeom prst="rect">
            <a:avLst/>
          </a:prstGeom>
          <a:solidFill>
            <a:schemeClr val="accent2">
              <a:lumMod val="40000"/>
              <a:lumOff val="60000"/>
            </a:schemeClr>
          </a:solidFill>
        </p:spPr>
        <p:txBody>
          <a:bodyPr wrap="square" rtlCol="0">
            <a:spAutoFit/>
          </a:bodyPr>
          <a:lstStyle/>
          <a:p>
            <a:pPr algn="ctr"/>
            <a:r>
              <a:rPr lang="en-US" sz="1600" u="sng" dirty="0">
                <a:latin typeface="Arial" panose="020B0604020202020204" pitchFamily="34" charset="0"/>
                <a:cs typeface="Arial" panose="020B0604020202020204" pitchFamily="34" charset="0"/>
              </a:rPr>
              <a:t>Post processing</a:t>
            </a:r>
          </a:p>
        </p:txBody>
      </p:sp>
      <p:pic>
        <p:nvPicPr>
          <p:cNvPr id="28" name="Picture 6" descr="R (programming language) - Wikipedia">
            <a:extLst>
              <a:ext uri="{FF2B5EF4-FFF2-40B4-BE49-F238E27FC236}">
                <a16:creationId xmlns:a16="http://schemas.microsoft.com/office/drawing/2014/main" id="{90D68535-393A-02FB-53F6-BADA728C07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4471" y="5664814"/>
            <a:ext cx="1065746" cy="82598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81026F16-1252-CEDD-8995-470FEDB3CF06}"/>
              </a:ext>
            </a:extLst>
          </p:cNvPr>
          <p:cNvSpPr txBox="1"/>
          <p:nvPr/>
        </p:nvSpPr>
        <p:spPr>
          <a:xfrm>
            <a:off x="8916274" y="5754639"/>
            <a:ext cx="2902608" cy="646331"/>
          </a:xfrm>
          <a:prstGeom prst="rect">
            <a:avLst/>
          </a:prstGeom>
          <a:noFill/>
        </p:spPr>
        <p:txBody>
          <a:bodyPr wrap="square" rtlCol="0">
            <a:spAutoFit/>
          </a:bodyPr>
          <a:lstStyle/>
          <a:p>
            <a:pPr algn="ctr"/>
            <a:r>
              <a:rPr lang="en-US" sz="1200" i="1" dirty="0">
                <a:latin typeface="Arial" panose="020B0604020202020204" pitchFamily="34" charset="0"/>
                <a:cs typeface="Arial" panose="020B0604020202020204" pitchFamily="34" charset="0"/>
              </a:rPr>
              <a:t>Identify patterns and associations that can lead to relevant biological or clinical conclusions </a:t>
            </a:r>
          </a:p>
        </p:txBody>
      </p:sp>
    </p:spTree>
    <p:extLst>
      <p:ext uri="{BB962C8B-B14F-4D97-AF65-F5344CB8AC3E}">
        <p14:creationId xmlns:p14="http://schemas.microsoft.com/office/powerpoint/2010/main" val="254296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Using a scheduler</a:t>
            </a:r>
          </a:p>
        </p:txBody>
      </p:sp>
      <p:pic>
        <p:nvPicPr>
          <p:cNvPr id="5122" name="Picture 2" descr="Slurm Workload Manager - Wikipedia">
            <a:extLst>
              <a:ext uri="{FF2B5EF4-FFF2-40B4-BE49-F238E27FC236}">
                <a16:creationId xmlns:a16="http://schemas.microsoft.com/office/drawing/2014/main" id="{201BABD2-DF99-C249-6221-40FFF35EA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6855" y="1716737"/>
            <a:ext cx="2658898" cy="243260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erver - Definition and details">
            <a:extLst>
              <a:ext uri="{FF2B5EF4-FFF2-40B4-BE49-F238E27FC236}">
                <a16:creationId xmlns:a16="http://schemas.microsoft.com/office/drawing/2014/main" id="{E8E3FCD6-B2C1-74A1-E4EE-2E15B56109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5236" y="1924705"/>
            <a:ext cx="2377140" cy="201667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Desktop computer - Wikipedia">
            <a:extLst>
              <a:ext uri="{FF2B5EF4-FFF2-40B4-BE49-F238E27FC236}">
                <a16:creationId xmlns:a16="http://schemas.microsoft.com/office/drawing/2014/main" id="{B3CD0022-2CE4-C77E-9050-24F00F215F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722" y="2249462"/>
            <a:ext cx="2278169" cy="164649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D001723E-B08A-BBAA-C767-1301A42298AA}"/>
              </a:ext>
            </a:extLst>
          </p:cNvPr>
          <p:cNvCxnSpPr/>
          <p:nvPr/>
        </p:nvCxnSpPr>
        <p:spPr>
          <a:xfrm>
            <a:off x="2669628" y="2933041"/>
            <a:ext cx="13348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826B892D-BAE8-6EAB-FFB3-D7E51664289C}"/>
              </a:ext>
            </a:extLst>
          </p:cNvPr>
          <p:cNvCxnSpPr/>
          <p:nvPr/>
        </p:nvCxnSpPr>
        <p:spPr>
          <a:xfrm>
            <a:off x="7562194" y="2875889"/>
            <a:ext cx="13348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CD45EE6-8B8D-2A78-37D7-B7C6655A12C2}"/>
              </a:ext>
            </a:extLst>
          </p:cNvPr>
          <p:cNvSpPr txBox="1"/>
          <p:nvPr/>
        </p:nvSpPr>
        <p:spPr>
          <a:xfrm>
            <a:off x="241738" y="760712"/>
            <a:ext cx="10951779" cy="307777"/>
          </a:xfrm>
          <a:prstGeom prst="rect">
            <a:avLst/>
          </a:prstGeom>
          <a:noFill/>
        </p:spPr>
        <p:txBody>
          <a:bodyPr wrap="square" rtlCol="0">
            <a:spAutoFit/>
          </a:bodyPr>
          <a:lstStyle/>
          <a:p>
            <a:pPr algn="ctr"/>
            <a:r>
              <a:rPr lang="en-US" sz="1400" i="1" dirty="0">
                <a:latin typeface="Arial" panose="020B0604020202020204" pitchFamily="34" charset="0"/>
                <a:cs typeface="Arial" panose="020B0604020202020204" pitchFamily="34" charset="0"/>
              </a:rPr>
              <a:t>Queues incoming jobs and tasks, allocates resources, dispatches nodes and monitors the status of jobs, tasks, and nodes</a:t>
            </a:r>
          </a:p>
        </p:txBody>
      </p:sp>
      <p:sp>
        <p:nvSpPr>
          <p:cNvPr id="9" name="TextBox 8">
            <a:extLst>
              <a:ext uri="{FF2B5EF4-FFF2-40B4-BE49-F238E27FC236}">
                <a16:creationId xmlns:a16="http://schemas.microsoft.com/office/drawing/2014/main" id="{0393E6E7-8841-0999-D884-CCA40260AE12}"/>
              </a:ext>
            </a:extLst>
          </p:cNvPr>
          <p:cNvSpPr txBox="1"/>
          <p:nvPr/>
        </p:nvSpPr>
        <p:spPr>
          <a:xfrm>
            <a:off x="0" y="4498374"/>
            <a:ext cx="7735613" cy="2123658"/>
          </a:xfrm>
          <a:prstGeom prst="rect">
            <a:avLst/>
          </a:prstGeom>
          <a:solidFill>
            <a:schemeClr val="tx1"/>
          </a:solidFill>
        </p:spPr>
        <p:txBody>
          <a:bodyPr wrap="square">
            <a:spAutoFit/>
          </a:bodyPr>
          <a:lstStyle/>
          <a:p>
            <a:r>
              <a:rPr lang="en-GB" sz="1200" dirty="0">
                <a:solidFill>
                  <a:srgbClr val="2FFF12"/>
                </a:solidFill>
                <a:effectLst/>
                <a:latin typeface="Andale Mono" panose="020B0509000000000004" pitchFamily="49" charset="0"/>
              </a:rPr>
              <a:t>#!/bin/bash -l</a:t>
            </a:r>
          </a:p>
          <a:p>
            <a:r>
              <a:rPr lang="en-GB" sz="1200" dirty="0">
                <a:solidFill>
                  <a:srgbClr val="2FFF12"/>
                </a:solidFill>
                <a:effectLst/>
                <a:latin typeface="Andale Mono" panose="020B0509000000000004" pitchFamily="49" charset="0"/>
              </a:rPr>
              <a:t>#SBATCH --account </a:t>
            </a:r>
            <a:r>
              <a:rPr lang="en-GB" sz="1200" dirty="0" err="1">
                <a:solidFill>
                  <a:srgbClr val="2FFF12"/>
                </a:solidFill>
                <a:effectLst/>
                <a:latin typeface="Andale Mono" panose="020B0509000000000004" pitchFamily="49" charset="0"/>
              </a:rPr>
              <a:t>clasenf</a:t>
            </a:r>
            <a:endParaRPr lang="en-GB" sz="1200" dirty="0">
              <a:solidFill>
                <a:srgbClr val="2FFF12"/>
              </a:solidFill>
              <a:effectLst/>
              <a:latin typeface="Andale Mono" panose="020B0509000000000004" pitchFamily="49" charset="0"/>
            </a:endParaRPr>
          </a:p>
          <a:p>
            <a:r>
              <a:rPr lang="en-GB" sz="1200" dirty="0">
                <a:solidFill>
                  <a:srgbClr val="2FFF12"/>
                </a:solidFill>
                <a:effectLst/>
                <a:latin typeface="Andale Mono" panose="020B0509000000000004" pitchFamily="49" charset="0"/>
              </a:rPr>
              <a:t>#SBATCH --partition=core</a:t>
            </a:r>
          </a:p>
          <a:p>
            <a:r>
              <a:rPr lang="en-GB" sz="1200" dirty="0">
                <a:solidFill>
                  <a:srgbClr val="2FFF12"/>
                </a:solidFill>
                <a:effectLst/>
                <a:latin typeface="Andale Mono" panose="020B0509000000000004" pitchFamily="49" charset="0"/>
              </a:rPr>
              <a:t>#SBATCH --</a:t>
            </a:r>
            <a:r>
              <a:rPr lang="en-GB" sz="1200" dirty="0" err="1">
                <a:solidFill>
                  <a:srgbClr val="2FFF12"/>
                </a:solidFill>
                <a:effectLst/>
                <a:latin typeface="Andale Mono" panose="020B0509000000000004" pitchFamily="49" charset="0"/>
              </a:rPr>
              <a:t>ntasks</a:t>
            </a:r>
            <a:r>
              <a:rPr lang="en-GB" sz="1200" dirty="0">
                <a:solidFill>
                  <a:srgbClr val="2FFF12"/>
                </a:solidFill>
                <a:effectLst/>
                <a:latin typeface="Andale Mono" panose="020B0509000000000004" pitchFamily="49" charset="0"/>
              </a:rPr>
              <a:t>=10</a:t>
            </a:r>
          </a:p>
          <a:p>
            <a:r>
              <a:rPr lang="en-GB" sz="1200" dirty="0">
                <a:solidFill>
                  <a:srgbClr val="2FFF12"/>
                </a:solidFill>
                <a:effectLst/>
                <a:latin typeface="Andale Mono" panose="020B0509000000000004" pitchFamily="49" charset="0"/>
              </a:rPr>
              <a:t>#SBATCH --time=2-00:00:00</a:t>
            </a:r>
          </a:p>
          <a:p>
            <a:r>
              <a:rPr lang="en-GB" sz="1200" dirty="0">
                <a:solidFill>
                  <a:srgbClr val="2FFF12"/>
                </a:solidFill>
                <a:effectLst/>
                <a:latin typeface="Andale Mono" panose="020B0509000000000004" pitchFamily="49" charset="0"/>
              </a:rPr>
              <a:t>#SBATCH --job-name=local-compress</a:t>
            </a:r>
          </a:p>
          <a:p>
            <a:r>
              <a:rPr lang="en-GB" sz="1200" dirty="0">
                <a:solidFill>
                  <a:srgbClr val="2FFF12"/>
                </a:solidFill>
                <a:effectLst/>
                <a:latin typeface="Andale Mono" panose="020B0509000000000004" pitchFamily="49" charset="0"/>
              </a:rPr>
              <a:t>#SBATCH --mail-user=frederick.1.clasen@kcl.ac.uk</a:t>
            </a:r>
          </a:p>
          <a:p>
            <a:r>
              <a:rPr lang="en-GB" sz="1200" dirty="0">
                <a:solidFill>
                  <a:srgbClr val="2FFF12"/>
                </a:solidFill>
                <a:effectLst/>
                <a:latin typeface="Andale Mono" panose="020B0509000000000004" pitchFamily="49" charset="0"/>
              </a:rPr>
              <a:t>#SBATCH --mail-type=ALL</a:t>
            </a:r>
          </a:p>
          <a:p>
            <a:br>
              <a:rPr lang="en-GB" sz="1200" dirty="0">
                <a:solidFill>
                  <a:srgbClr val="2FFF12"/>
                </a:solidFill>
                <a:effectLst/>
                <a:latin typeface="Andale Mono" panose="020B0509000000000004" pitchFamily="49" charset="0"/>
              </a:rPr>
            </a:br>
            <a:endParaRPr lang="en-GB" sz="1200" dirty="0">
              <a:solidFill>
                <a:srgbClr val="2FFF12"/>
              </a:solidFill>
              <a:effectLst/>
              <a:latin typeface="Andale Mono" panose="020B0509000000000004" pitchFamily="49" charset="0"/>
            </a:endParaRPr>
          </a:p>
          <a:p>
            <a:r>
              <a:rPr lang="en-GB" sz="1200" dirty="0">
                <a:solidFill>
                  <a:srgbClr val="2FFF12"/>
                </a:solidFill>
                <a:effectLst/>
                <a:latin typeface="Andale Mono" panose="020B0509000000000004" pitchFamily="49" charset="0"/>
              </a:rPr>
              <a:t>tar -</a:t>
            </a:r>
            <a:r>
              <a:rPr lang="en-GB" sz="1200" dirty="0" err="1">
                <a:solidFill>
                  <a:srgbClr val="2FFF12"/>
                </a:solidFill>
                <a:effectLst/>
                <a:latin typeface="Andale Mono" panose="020B0509000000000004" pitchFamily="49" charset="0"/>
              </a:rPr>
              <a:t>zcvf</a:t>
            </a:r>
            <a:r>
              <a:rPr lang="en-GB" sz="1200" dirty="0">
                <a:solidFill>
                  <a:srgbClr val="2FFF12"/>
                </a:solidFill>
                <a:effectLst/>
                <a:latin typeface="Andale Mono" panose="020B0509000000000004" pitchFamily="49" charset="0"/>
              </a:rPr>
              <a:t> </a:t>
            </a:r>
            <a:r>
              <a:rPr lang="en-GB" sz="1200" dirty="0" err="1">
                <a:solidFill>
                  <a:srgbClr val="2FFF12"/>
                </a:solidFill>
                <a:effectLst/>
                <a:latin typeface="Andale Mono" panose="020B0509000000000004" pitchFamily="49" charset="0"/>
              </a:rPr>
              <a:t>meteor_ref.tar.gz</a:t>
            </a:r>
            <a:r>
              <a:rPr lang="en-GB" sz="1200" dirty="0">
                <a:solidFill>
                  <a:srgbClr val="2FFF12"/>
                </a:solidFill>
                <a:effectLst/>
                <a:latin typeface="Andale Mono" panose="020B0509000000000004" pitchFamily="49" charset="0"/>
              </a:rPr>
              <a:t> /</a:t>
            </a:r>
            <a:r>
              <a:rPr lang="en-GB" sz="1200" dirty="0" err="1">
                <a:solidFill>
                  <a:srgbClr val="2FFF12"/>
                </a:solidFill>
                <a:effectLst/>
                <a:latin typeface="Andale Mono" panose="020B0509000000000004" pitchFamily="49" charset="0"/>
              </a:rPr>
              <a:t>proj</a:t>
            </a:r>
            <a:r>
              <a:rPr lang="en-GB" sz="1200" dirty="0">
                <a:solidFill>
                  <a:srgbClr val="2FFF12"/>
                </a:solidFill>
                <a:effectLst/>
                <a:latin typeface="Andale Mono" panose="020B0509000000000004" pitchFamily="49" charset="0"/>
              </a:rPr>
              <a:t>/uppstore2019028/projects/metagenome/</a:t>
            </a:r>
            <a:r>
              <a:rPr lang="en-GB" sz="1200" dirty="0" err="1">
                <a:solidFill>
                  <a:srgbClr val="2FFF12"/>
                </a:solidFill>
                <a:effectLst/>
                <a:latin typeface="Andale Mono" panose="020B0509000000000004" pitchFamily="49" charset="0"/>
              </a:rPr>
              <a:t>meteor_ref</a:t>
            </a:r>
            <a:endParaRPr lang="en-GB" sz="1200" dirty="0">
              <a:solidFill>
                <a:srgbClr val="2FFF12"/>
              </a:solidFill>
              <a:effectLst/>
              <a:latin typeface="Andale Mono" panose="020B0509000000000004" pitchFamily="49" charset="0"/>
            </a:endParaRPr>
          </a:p>
        </p:txBody>
      </p:sp>
      <p:sp>
        <p:nvSpPr>
          <p:cNvPr id="10" name="Right Brace 9">
            <a:extLst>
              <a:ext uri="{FF2B5EF4-FFF2-40B4-BE49-F238E27FC236}">
                <a16:creationId xmlns:a16="http://schemas.microsoft.com/office/drawing/2014/main" id="{A27110E0-1F0D-1AF1-F46F-EDCC8696366E}"/>
              </a:ext>
            </a:extLst>
          </p:cNvPr>
          <p:cNvSpPr/>
          <p:nvPr/>
        </p:nvSpPr>
        <p:spPr>
          <a:xfrm>
            <a:off x="7819697" y="4498374"/>
            <a:ext cx="189186" cy="140844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6D648F74-D77A-8681-C371-B684D60A75D8}"/>
              </a:ext>
            </a:extLst>
          </p:cNvPr>
          <p:cNvSpPr/>
          <p:nvPr/>
        </p:nvSpPr>
        <p:spPr>
          <a:xfrm>
            <a:off x="7819697" y="6097288"/>
            <a:ext cx="189186" cy="52474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4E670A16-966A-D3B7-212B-6609695D997E}"/>
              </a:ext>
            </a:extLst>
          </p:cNvPr>
          <p:cNvSpPr txBox="1"/>
          <p:nvPr/>
        </p:nvSpPr>
        <p:spPr>
          <a:xfrm>
            <a:off x="8092967" y="4905744"/>
            <a:ext cx="2902608" cy="646331"/>
          </a:xfrm>
          <a:prstGeom prst="rect">
            <a:avLst/>
          </a:prstGeom>
          <a:noFill/>
        </p:spPr>
        <p:txBody>
          <a:bodyPr wrap="square" rtlCol="0">
            <a:spAutoFit/>
          </a:bodyPr>
          <a:lstStyle/>
          <a:p>
            <a:r>
              <a:rPr lang="en-US" sz="1200" i="1" dirty="0">
                <a:latin typeface="Arial" panose="020B0604020202020204" pitchFamily="34" charset="0"/>
                <a:cs typeface="Arial" panose="020B0604020202020204" pitchFamily="34" charset="0"/>
              </a:rPr>
              <a:t>Commands that tell the scheduler what to do, for example, how many resources to use </a:t>
            </a:r>
            <a:r>
              <a:rPr lang="en-US" sz="1200" i="1" dirty="0" err="1">
                <a:latin typeface="Arial" panose="020B0604020202020204" pitchFamily="34" charset="0"/>
                <a:cs typeface="Arial" panose="020B0604020202020204" pitchFamily="34" charset="0"/>
              </a:rPr>
              <a:t>etc</a:t>
            </a:r>
            <a:endParaRPr lang="en-US" sz="1200" i="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7BE3FBFA-916C-7701-A6C8-505B5A98B46C}"/>
              </a:ext>
            </a:extLst>
          </p:cNvPr>
          <p:cNvSpPr txBox="1"/>
          <p:nvPr/>
        </p:nvSpPr>
        <p:spPr>
          <a:xfrm>
            <a:off x="8092967" y="6198757"/>
            <a:ext cx="2902608" cy="276999"/>
          </a:xfrm>
          <a:prstGeom prst="rect">
            <a:avLst/>
          </a:prstGeom>
          <a:noFill/>
        </p:spPr>
        <p:txBody>
          <a:bodyPr wrap="square" rtlCol="0">
            <a:spAutoFit/>
          </a:bodyPr>
          <a:lstStyle/>
          <a:p>
            <a:r>
              <a:rPr lang="en-US" sz="1200" i="1" dirty="0">
                <a:latin typeface="Arial" panose="020B0604020202020204" pitchFamily="34" charset="0"/>
                <a:cs typeface="Arial" panose="020B0604020202020204" pitchFamily="34" charset="0"/>
              </a:rPr>
              <a:t>Jobs/pipelines/commands to run</a:t>
            </a:r>
          </a:p>
        </p:txBody>
      </p:sp>
    </p:spTree>
    <p:extLst>
      <p:ext uri="{BB962C8B-B14F-4D97-AF65-F5344CB8AC3E}">
        <p14:creationId xmlns:p14="http://schemas.microsoft.com/office/powerpoint/2010/main" val="2989684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Using virtual environments</a:t>
            </a:r>
          </a:p>
        </p:txBody>
      </p:sp>
      <p:pic>
        <p:nvPicPr>
          <p:cNvPr id="6146" name="Picture 2" descr="Schedule - scRNAseq course">
            <a:extLst>
              <a:ext uri="{FF2B5EF4-FFF2-40B4-BE49-F238E27FC236}">
                <a16:creationId xmlns:a16="http://schemas.microsoft.com/office/drawing/2014/main" id="{7179E1D3-728E-AC2B-B670-2A6BDE28D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55" y="1994308"/>
            <a:ext cx="6022428" cy="310060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1822919-A866-682B-0E9F-2ADA4479056F}"/>
              </a:ext>
            </a:extLst>
          </p:cNvPr>
          <p:cNvSpPr txBox="1"/>
          <p:nvPr/>
        </p:nvSpPr>
        <p:spPr>
          <a:xfrm>
            <a:off x="804042" y="711340"/>
            <a:ext cx="10583916" cy="646331"/>
          </a:xfrm>
          <a:prstGeom prst="rect">
            <a:avLst/>
          </a:prstGeom>
          <a:noFill/>
        </p:spPr>
        <p:txBody>
          <a:bodyPr wrap="square">
            <a:spAutoFit/>
          </a:bodyPr>
          <a:lstStyle/>
          <a:p>
            <a:pPr algn="ctr"/>
            <a:r>
              <a:rPr lang="en-GB" dirty="0">
                <a:effectLst/>
                <a:latin typeface="Arial" panose="020B0604020202020204" pitchFamily="34" charset="0"/>
                <a:cs typeface="Arial" panose="020B0604020202020204" pitchFamily="34" charset="0"/>
              </a:rPr>
              <a:t>A virtual environment is a tool that helps to keep dependencies required by different projects separate by creating an isolated virtual environment for them.</a:t>
            </a:r>
            <a:endParaRPr lang="en-US" dirty="0">
              <a:latin typeface="Arial" panose="020B0604020202020204" pitchFamily="34" charset="0"/>
              <a:cs typeface="Arial" panose="020B0604020202020204" pitchFamily="34" charset="0"/>
            </a:endParaRPr>
          </a:p>
        </p:txBody>
      </p:sp>
      <p:pic>
        <p:nvPicPr>
          <p:cNvPr id="6148" name="Picture 4" descr="Getting Started with Conda. Just the basics. What is Conda? Why… | by David  R. Pugh | Towards Data Science">
            <a:extLst>
              <a:ext uri="{FF2B5EF4-FFF2-40B4-BE49-F238E27FC236}">
                <a16:creationId xmlns:a16="http://schemas.microsoft.com/office/drawing/2014/main" id="{84EB1844-D757-CD9D-571B-2BFB4F2E4D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1517" y="2174546"/>
            <a:ext cx="4459507" cy="299752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2355EE5-D4C2-EE2B-145E-70AAF4A28A9A}"/>
              </a:ext>
            </a:extLst>
          </p:cNvPr>
          <p:cNvSpPr txBox="1"/>
          <p:nvPr/>
        </p:nvSpPr>
        <p:spPr>
          <a:xfrm>
            <a:off x="1077310" y="5673012"/>
            <a:ext cx="10310648" cy="830997"/>
          </a:xfrm>
          <a:prstGeom prst="rect">
            <a:avLst/>
          </a:prstGeom>
          <a:noFill/>
        </p:spPr>
        <p:txBody>
          <a:bodyPr wrap="square">
            <a:spAutoFit/>
          </a:bodyPr>
          <a:lstStyle/>
          <a:p>
            <a:pPr algn="ctr"/>
            <a:r>
              <a:rPr lang="en-GB" sz="1600" b="0" i="0" dirty="0">
                <a:effectLst/>
                <a:latin typeface="Arial" panose="020B0604020202020204" pitchFamily="34" charset="0"/>
                <a:cs typeface="Arial" panose="020B0604020202020204" pitchFamily="34" charset="0"/>
              </a:rPr>
              <a:t>Anaconda is a distribution of the Python and R programming languages for scientific computing, that aims to simplify package management and deployment. The distribution includes data-science packages suitable for Windows, Linux, and macOS</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3116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Pipeline overview</a:t>
            </a:r>
          </a:p>
        </p:txBody>
      </p:sp>
      <p:sp>
        <p:nvSpPr>
          <p:cNvPr id="3" name="Rounded Rectangle 2">
            <a:extLst>
              <a:ext uri="{FF2B5EF4-FFF2-40B4-BE49-F238E27FC236}">
                <a16:creationId xmlns:a16="http://schemas.microsoft.com/office/drawing/2014/main" id="{031EC5BB-6BC2-AE26-4ADE-7E08CA55753B}"/>
              </a:ext>
            </a:extLst>
          </p:cNvPr>
          <p:cNvSpPr/>
          <p:nvPr/>
        </p:nvSpPr>
        <p:spPr>
          <a:xfrm>
            <a:off x="82296" y="1362456"/>
            <a:ext cx="3931920" cy="400767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3A6A1188-CC45-4529-9A70-4356CAA6D0EC}"/>
              </a:ext>
            </a:extLst>
          </p:cNvPr>
          <p:cNvSpPr/>
          <p:nvPr/>
        </p:nvSpPr>
        <p:spPr>
          <a:xfrm>
            <a:off x="4120896" y="1362456"/>
            <a:ext cx="3931920" cy="400767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9DC969F7-EF49-739F-7382-051DB1A10495}"/>
              </a:ext>
            </a:extLst>
          </p:cNvPr>
          <p:cNvSpPr/>
          <p:nvPr/>
        </p:nvSpPr>
        <p:spPr>
          <a:xfrm>
            <a:off x="8159496" y="1362456"/>
            <a:ext cx="3931920" cy="400767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5EB9BBD-00BD-04DB-A401-B5427C8916B6}"/>
              </a:ext>
            </a:extLst>
          </p:cNvPr>
          <p:cNvSpPr txBox="1"/>
          <p:nvPr/>
        </p:nvSpPr>
        <p:spPr>
          <a:xfrm>
            <a:off x="91440" y="1487865"/>
            <a:ext cx="3922776" cy="400110"/>
          </a:xfrm>
          <a:prstGeom prst="rect">
            <a:avLst/>
          </a:prstGeom>
          <a:noFill/>
        </p:spPr>
        <p:txBody>
          <a:bodyPr wrap="square" rtlCol="0">
            <a:spAutoFit/>
          </a:bodyPr>
          <a:lstStyle/>
          <a:p>
            <a:pPr algn="ctr"/>
            <a:r>
              <a:rPr lang="en-US" sz="2000" u="sng" dirty="0">
                <a:latin typeface="Arial" panose="020B0604020202020204" pitchFamily="34" charset="0"/>
                <a:cs typeface="Arial" panose="020B0604020202020204" pitchFamily="34" charset="0"/>
              </a:rPr>
              <a:t>Dataset and setup</a:t>
            </a:r>
          </a:p>
        </p:txBody>
      </p:sp>
      <p:sp>
        <p:nvSpPr>
          <p:cNvPr id="7" name="TextBox 6">
            <a:extLst>
              <a:ext uri="{FF2B5EF4-FFF2-40B4-BE49-F238E27FC236}">
                <a16:creationId xmlns:a16="http://schemas.microsoft.com/office/drawing/2014/main" id="{651BF1A9-6BF7-8454-D642-95156A663DEB}"/>
              </a:ext>
            </a:extLst>
          </p:cNvPr>
          <p:cNvSpPr txBox="1"/>
          <p:nvPr/>
        </p:nvSpPr>
        <p:spPr>
          <a:xfrm>
            <a:off x="4134612" y="1487865"/>
            <a:ext cx="3922776" cy="400110"/>
          </a:xfrm>
          <a:prstGeom prst="rect">
            <a:avLst/>
          </a:prstGeom>
          <a:noFill/>
        </p:spPr>
        <p:txBody>
          <a:bodyPr wrap="square" rtlCol="0">
            <a:spAutoFit/>
          </a:bodyPr>
          <a:lstStyle/>
          <a:p>
            <a:pPr algn="ctr"/>
            <a:r>
              <a:rPr lang="en-US" sz="2000" u="sng" dirty="0">
                <a:latin typeface="Arial" panose="020B0604020202020204" pitchFamily="34" charset="0"/>
                <a:cs typeface="Arial" panose="020B0604020202020204" pitchFamily="34" charset="0"/>
              </a:rPr>
              <a:t>Analysis</a:t>
            </a:r>
          </a:p>
        </p:txBody>
      </p:sp>
      <p:sp>
        <p:nvSpPr>
          <p:cNvPr id="8" name="TextBox 7">
            <a:extLst>
              <a:ext uri="{FF2B5EF4-FFF2-40B4-BE49-F238E27FC236}">
                <a16:creationId xmlns:a16="http://schemas.microsoft.com/office/drawing/2014/main" id="{85BBDD81-46F5-E62C-FF0A-E20819C399EE}"/>
              </a:ext>
            </a:extLst>
          </p:cNvPr>
          <p:cNvSpPr txBox="1"/>
          <p:nvPr/>
        </p:nvSpPr>
        <p:spPr>
          <a:xfrm>
            <a:off x="8269224" y="1487865"/>
            <a:ext cx="3922776" cy="400110"/>
          </a:xfrm>
          <a:prstGeom prst="rect">
            <a:avLst/>
          </a:prstGeom>
          <a:noFill/>
        </p:spPr>
        <p:txBody>
          <a:bodyPr wrap="square" rtlCol="0">
            <a:spAutoFit/>
          </a:bodyPr>
          <a:lstStyle/>
          <a:p>
            <a:pPr algn="ctr"/>
            <a:r>
              <a:rPr lang="en-US" sz="2000" u="sng" dirty="0">
                <a:latin typeface="Arial" panose="020B0604020202020204" pitchFamily="34" charset="0"/>
                <a:cs typeface="Arial" panose="020B0604020202020204" pitchFamily="34" charset="0"/>
              </a:rPr>
              <a:t>Interpretation</a:t>
            </a:r>
          </a:p>
        </p:txBody>
      </p:sp>
      <p:sp>
        <p:nvSpPr>
          <p:cNvPr id="9" name="TextBox 8">
            <a:extLst>
              <a:ext uri="{FF2B5EF4-FFF2-40B4-BE49-F238E27FC236}">
                <a16:creationId xmlns:a16="http://schemas.microsoft.com/office/drawing/2014/main" id="{4FD2E8F9-A065-4711-3787-61AE5BF5933E}"/>
              </a:ext>
            </a:extLst>
          </p:cNvPr>
          <p:cNvSpPr txBox="1"/>
          <p:nvPr/>
        </p:nvSpPr>
        <p:spPr>
          <a:xfrm>
            <a:off x="86868" y="2013384"/>
            <a:ext cx="3922776" cy="2062103"/>
          </a:xfrm>
          <a:prstGeom prst="rect">
            <a:avLst/>
          </a:prstGeom>
          <a:noFill/>
        </p:spPr>
        <p:txBody>
          <a:bodyPr wrap="square" rtlCol="0">
            <a:spAutoFit/>
          </a:bodyPr>
          <a:lstStyle/>
          <a:p>
            <a:pPr marL="342900" indent="-342900">
              <a:buFontTx/>
              <a:buChar char="-"/>
            </a:pPr>
            <a:r>
              <a:rPr lang="en-US" sz="1600" dirty="0">
                <a:latin typeface="Arial" panose="020B0604020202020204" pitchFamily="34" charset="0"/>
                <a:cs typeface="Arial" panose="020B0604020202020204" pitchFamily="34" charset="0"/>
              </a:rPr>
              <a:t>Dataset </a:t>
            </a:r>
            <a:r>
              <a:rPr lang="en-US" sz="1000" dirty="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hlinkClick r:id="rId3"/>
              </a:rPr>
              <a:t>https://www.nature.com/articles/nature13568</a:t>
            </a:r>
            <a:r>
              <a:rPr lang="en-US" sz="10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on shared location on CREATE that everyone can access</a:t>
            </a:r>
          </a:p>
          <a:p>
            <a:pPr marL="342900" indent="-342900">
              <a:buFontTx/>
              <a:buChar char="-"/>
            </a:pPr>
            <a:r>
              <a:rPr lang="en-US" sz="1600" dirty="0" err="1">
                <a:latin typeface="Arial" panose="020B0604020202020204" pitchFamily="34" charset="0"/>
                <a:cs typeface="Arial" panose="020B0604020202020204" pitchFamily="34" charset="0"/>
              </a:rPr>
              <a:t>Metaphlan</a:t>
            </a:r>
            <a:r>
              <a:rPr lang="en-US" sz="1600" dirty="0">
                <a:latin typeface="Arial" panose="020B0604020202020204" pitchFamily="34" charset="0"/>
                <a:cs typeface="Arial" panose="020B0604020202020204" pitchFamily="34" charset="0"/>
              </a:rPr>
              <a:t> database in shared directory on CREATE</a:t>
            </a:r>
          </a:p>
          <a:p>
            <a:pPr marL="342900" indent="-342900">
              <a:buFontTx/>
              <a:buChar char="-"/>
            </a:pPr>
            <a:r>
              <a:rPr lang="en-US" sz="1600" dirty="0">
                <a:latin typeface="Arial" panose="020B0604020202020204" pitchFamily="34" charset="0"/>
                <a:cs typeface="Arial" panose="020B0604020202020204" pitchFamily="34" charset="0"/>
              </a:rPr>
              <a:t>Symbolic links to their own directory</a:t>
            </a:r>
          </a:p>
          <a:p>
            <a:pPr marL="342900" indent="-342900">
              <a:buFontTx/>
              <a:buChar char="-"/>
            </a:pPr>
            <a:r>
              <a:rPr lang="en-US" sz="1600" dirty="0" err="1">
                <a:latin typeface="Arial" panose="020B0604020202020204" pitchFamily="34" charset="0"/>
                <a:cs typeface="Arial" panose="020B0604020202020204" pitchFamily="34" charset="0"/>
              </a:rPr>
              <a:t>Github</a:t>
            </a:r>
            <a:r>
              <a:rPr lang="en-US" sz="1600" dirty="0">
                <a:latin typeface="Arial" panose="020B0604020202020204" pitchFamily="34" charset="0"/>
                <a:cs typeface="Arial" panose="020B0604020202020204" pitchFamily="34" charset="0"/>
              </a:rPr>
              <a:t> repo with the code necessary to run all the steps</a:t>
            </a:r>
          </a:p>
        </p:txBody>
      </p:sp>
      <p:pic>
        <p:nvPicPr>
          <p:cNvPr id="1026" name="Picture 2" descr="Conda — CRC User documentation">
            <a:extLst>
              <a:ext uri="{FF2B5EF4-FFF2-40B4-BE49-F238E27FC236}">
                <a16:creationId xmlns:a16="http://schemas.microsoft.com/office/drawing/2014/main" id="{7910A9CD-F3D0-9803-751C-EAEB54DF3A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 y="3596472"/>
            <a:ext cx="4139184" cy="16626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D9C5229-531D-1AAB-0F2F-2C2FF7F5C251}"/>
              </a:ext>
            </a:extLst>
          </p:cNvPr>
          <p:cNvSpPr txBox="1"/>
          <p:nvPr/>
        </p:nvSpPr>
        <p:spPr>
          <a:xfrm>
            <a:off x="4134612" y="2013384"/>
            <a:ext cx="3922776" cy="830997"/>
          </a:xfrm>
          <a:prstGeom prst="rect">
            <a:avLst/>
          </a:prstGeom>
          <a:noFill/>
        </p:spPr>
        <p:txBody>
          <a:bodyPr wrap="square" rtlCol="0">
            <a:spAutoFit/>
          </a:bodyPr>
          <a:lstStyle/>
          <a:p>
            <a:pPr marL="342900" indent="-342900">
              <a:buFontTx/>
              <a:buChar char="-"/>
            </a:pPr>
            <a:r>
              <a:rPr lang="en-US" sz="1600" dirty="0">
                <a:latin typeface="Arial" panose="020B0604020202020204" pitchFamily="34" charset="0"/>
                <a:cs typeface="Arial" panose="020B0604020202020204" pitchFamily="34" charset="0"/>
              </a:rPr>
              <a:t>A single sample to view output</a:t>
            </a:r>
          </a:p>
          <a:p>
            <a:pPr marL="342900" indent="-342900">
              <a:buFontTx/>
              <a:buChar char="-"/>
            </a:pPr>
            <a:r>
              <a:rPr lang="en-US" sz="1600" dirty="0">
                <a:latin typeface="Arial" panose="020B0604020202020204" pitchFamily="34" charset="0"/>
                <a:cs typeface="Arial" panose="020B0604020202020204" pitchFamily="34" charset="0"/>
              </a:rPr>
              <a:t>Entire dataset with batch submission with SLURM (all scripts available) </a:t>
            </a:r>
          </a:p>
        </p:txBody>
      </p:sp>
      <p:pic>
        <p:nvPicPr>
          <p:cNvPr id="1028" name="Picture 4" descr="GitHub - biobakery/MetaPhlAn: MetaPhlAn is a computational tool for  profiling the composition of microbial communities from metagenomic shotgun  sequencing data">
            <a:extLst>
              <a:ext uri="{FF2B5EF4-FFF2-40B4-BE49-F238E27FC236}">
                <a16:creationId xmlns:a16="http://schemas.microsoft.com/office/drawing/2014/main" id="{C1D51A89-8829-C65F-84F3-736F9C8AAEA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3727" b="6862"/>
          <a:stretch/>
        </p:blipFill>
        <p:spPr bwMode="auto">
          <a:xfrm>
            <a:off x="4221480" y="3858950"/>
            <a:ext cx="2642616" cy="104926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4EF9CA4-075E-A7B3-31EB-9A2EA4C7CE13}"/>
              </a:ext>
            </a:extLst>
          </p:cNvPr>
          <p:cNvSpPr txBox="1"/>
          <p:nvPr/>
        </p:nvSpPr>
        <p:spPr>
          <a:xfrm>
            <a:off x="8164068" y="2059395"/>
            <a:ext cx="3922776" cy="1077218"/>
          </a:xfrm>
          <a:prstGeom prst="rect">
            <a:avLst/>
          </a:prstGeom>
          <a:noFill/>
        </p:spPr>
        <p:txBody>
          <a:bodyPr wrap="square" rtlCol="0">
            <a:spAutoFit/>
          </a:bodyPr>
          <a:lstStyle/>
          <a:p>
            <a:pPr marL="342900" indent="-342900">
              <a:buFontTx/>
              <a:buChar char="-"/>
            </a:pPr>
            <a:r>
              <a:rPr lang="en-US" sz="1600" dirty="0">
                <a:latin typeface="Arial" panose="020B0604020202020204" pitchFamily="34" charset="0"/>
                <a:cs typeface="Arial" panose="020B0604020202020204" pitchFamily="34" charset="0"/>
              </a:rPr>
              <a:t>On local machine – not on CREATE</a:t>
            </a:r>
          </a:p>
          <a:p>
            <a:pPr marL="342900" indent="-342900">
              <a:buFontTx/>
              <a:buChar char="-"/>
            </a:pPr>
            <a:r>
              <a:rPr lang="en-US" sz="1600" dirty="0">
                <a:latin typeface="Arial" panose="020B0604020202020204" pitchFamily="34" charset="0"/>
                <a:cs typeface="Arial" panose="020B0604020202020204" pitchFamily="34" charset="0"/>
              </a:rPr>
              <a:t>Output from </a:t>
            </a:r>
            <a:r>
              <a:rPr lang="en-US" sz="1600" dirty="0" err="1">
                <a:latin typeface="Arial" panose="020B0604020202020204" pitchFamily="34" charset="0"/>
                <a:cs typeface="Arial" panose="020B0604020202020204" pitchFamily="34" charset="0"/>
              </a:rPr>
              <a:t>metaphlan</a:t>
            </a:r>
            <a:r>
              <a:rPr lang="en-US" sz="1600" dirty="0">
                <a:latin typeface="Arial" panose="020B0604020202020204" pitchFamily="34" charset="0"/>
                <a:cs typeface="Arial" panose="020B0604020202020204" pitchFamily="34" charset="0"/>
              </a:rPr>
              <a:t> will be available on </a:t>
            </a:r>
            <a:r>
              <a:rPr lang="en-US" sz="1600" dirty="0" err="1">
                <a:latin typeface="Arial" panose="020B0604020202020204" pitchFamily="34" charset="0"/>
                <a:cs typeface="Arial" panose="020B0604020202020204" pitchFamily="34" charset="0"/>
              </a:rPr>
              <a:t>github</a:t>
            </a:r>
            <a:r>
              <a:rPr lang="en-US" sz="1600" dirty="0">
                <a:latin typeface="Arial" panose="020B0604020202020204" pitchFamily="34" charset="0"/>
                <a:cs typeface="Arial" panose="020B0604020202020204" pitchFamily="34" charset="0"/>
              </a:rPr>
              <a:t> </a:t>
            </a:r>
          </a:p>
          <a:p>
            <a:pPr marL="342900" indent="-342900">
              <a:buFontTx/>
              <a:buChar char="-"/>
            </a:pPr>
            <a:r>
              <a:rPr lang="en-US" sz="1600" dirty="0">
                <a:latin typeface="Arial" panose="020B0604020202020204" pitchFamily="34" charset="0"/>
                <a:cs typeface="Arial" panose="020B0604020202020204" pitchFamily="34" charset="0"/>
              </a:rPr>
              <a:t>Simple comparative analysis</a:t>
            </a:r>
          </a:p>
        </p:txBody>
      </p:sp>
      <p:pic>
        <p:nvPicPr>
          <p:cNvPr id="1030" name="Picture 6" descr="R (programming language) - Wikipedia">
            <a:extLst>
              <a:ext uri="{FF2B5EF4-FFF2-40B4-BE49-F238E27FC236}">
                <a16:creationId xmlns:a16="http://schemas.microsoft.com/office/drawing/2014/main" id="{90142EC4-F2E0-8C26-9C1F-E148849D0A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40878" y="3829266"/>
            <a:ext cx="1769156" cy="137114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Slurm Workload Manager - Wikipedia">
            <a:extLst>
              <a:ext uri="{FF2B5EF4-FFF2-40B4-BE49-F238E27FC236}">
                <a16:creationId xmlns:a16="http://schemas.microsoft.com/office/drawing/2014/main" id="{C84B0B20-3778-6005-EE3C-B5583D8148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64096" y="3909341"/>
            <a:ext cx="1036708" cy="948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30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The dataset that we will use</a:t>
            </a:r>
          </a:p>
        </p:txBody>
      </p:sp>
      <p:pic>
        <p:nvPicPr>
          <p:cNvPr id="12" name="Picture 11" descr="A screenshot of a computer&#10;&#10;Description automatically generated">
            <a:extLst>
              <a:ext uri="{FF2B5EF4-FFF2-40B4-BE49-F238E27FC236}">
                <a16:creationId xmlns:a16="http://schemas.microsoft.com/office/drawing/2014/main" id="{AF96A619-3F67-506D-9E0C-8C125157239A}"/>
              </a:ext>
            </a:extLst>
          </p:cNvPr>
          <p:cNvPicPr>
            <a:picLocks noChangeAspect="1"/>
          </p:cNvPicPr>
          <p:nvPr/>
        </p:nvPicPr>
        <p:blipFill>
          <a:blip r:embed="rId3"/>
          <a:stretch>
            <a:fillRect/>
          </a:stretch>
        </p:blipFill>
        <p:spPr>
          <a:xfrm>
            <a:off x="3174771" y="1191174"/>
            <a:ext cx="5842458" cy="2424864"/>
          </a:xfrm>
          <a:prstGeom prst="rect">
            <a:avLst/>
          </a:prstGeom>
        </p:spPr>
      </p:pic>
      <p:sp>
        <p:nvSpPr>
          <p:cNvPr id="16" name="TextBox 15">
            <a:extLst>
              <a:ext uri="{FF2B5EF4-FFF2-40B4-BE49-F238E27FC236}">
                <a16:creationId xmlns:a16="http://schemas.microsoft.com/office/drawing/2014/main" id="{D7FA9F62-C3A2-42EC-9DCA-678D452ECF3D}"/>
              </a:ext>
            </a:extLst>
          </p:cNvPr>
          <p:cNvSpPr txBox="1"/>
          <p:nvPr/>
        </p:nvSpPr>
        <p:spPr>
          <a:xfrm>
            <a:off x="3174771" y="3769823"/>
            <a:ext cx="6097384"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Please read the publication here:</a:t>
            </a:r>
          </a:p>
          <a:p>
            <a:r>
              <a:rPr lang="en-US" dirty="0">
                <a:latin typeface="Arial" panose="020B0604020202020204" pitchFamily="34" charset="0"/>
                <a:cs typeface="Arial" panose="020B0604020202020204" pitchFamily="34" charset="0"/>
              </a:rPr>
              <a:t>https://</a:t>
            </a:r>
            <a:r>
              <a:rPr lang="en-US" dirty="0" err="1">
                <a:latin typeface="Arial" panose="020B0604020202020204" pitchFamily="34" charset="0"/>
                <a:cs typeface="Arial" panose="020B0604020202020204" pitchFamily="34" charset="0"/>
              </a:rPr>
              <a:t>www.nature.com</a:t>
            </a:r>
            <a:r>
              <a:rPr lang="en-US" dirty="0">
                <a:latin typeface="Arial" panose="020B0604020202020204" pitchFamily="34" charset="0"/>
                <a:cs typeface="Arial" panose="020B0604020202020204" pitchFamily="34" charset="0"/>
              </a:rPr>
              <a:t>/articles/nature13568</a:t>
            </a:r>
          </a:p>
        </p:txBody>
      </p:sp>
    </p:spTree>
    <p:extLst>
      <p:ext uri="{BB962C8B-B14F-4D97-AF65-F5344CB8AC3E}">
        <p14:creationId xmlns:p14="http://schemas.microsoft.com/office/powerpoint/2010/main" val="1312169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How to write the report</a:t>
            </a:r>
          </a:p>
        </p:txBody>
      </p:sp>
      <p:grpSp>
        <p:nvGrpSpPr>
          <p:cNvPr id="7" name="Group 6">
            <a:extLst>
              <a:ext uri="{FF2B5EF4-FFF2-40B4-BE49-F238E27FC236}">
                <a16:creationId xmlns:a16="http://schemas.microsoft.com/office/drawing/2014/main" id="{1E12B08A-3213-4CAE-415C-2466BC855D46}"/>
              </a:ext>
            </a:extLst>
          </p:cNvPr>
          <p:cNvGrpSpPr/>
          <p:nvPr/>
        </p:nvGrpSpPr>
        <p:grpSpPr>
          <a:xfrm>
            <a:off x="625689" y="1483777"/>
            <a:ext cx="2192594" cy="4404853"/>
            <a:chOff x="570271" y="1317522"/>
            <a:chExt cx="2192594" cy="4404853"/>
          </a:xfrm>
        </p:grpSpPr>
        <p:sp>
          <p:nvSpPr>
            <p:cNvPr id="4" name="Trapezium 3">
              <a:extLst>
                <a:ext uri="{FF2B5EF4-FFF2-40B4-BE49-F238E27FC236}">
                  <a16:creationId xmlns:a16="http://schemas.microsoft.com/office/drawing/2014/main" id="{0D6F35C2-09D3-4CF9-D526-2BCA3FBD6E87}"/>
                </a:ext>
              </a:extLst>
            </p:cNvPr>
            <p:cNvSpPr/>
            <p:nvPr/>
          </p:nvSpPr>
          <p:spPr>
            <a:xfrm rot="10800000">
              <a:off x="570271" y="1317522"/>
              <a:ext cx="2192594" cy="2202426"/>
            </a:xfrm>
            <a:prstGeom prst="trapezoid">
              <a:avLst>
                <a:gd name="adj" fmla="val 37258"/>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apezium 4">
              <a:extLst>
                <a:ext uri="{FF2B5EF4-FFF2-40B4-BE49-F238E27FC236}">
                  <a16:creationId xmlns:a16="http://schemas.microsoft.com/office/drawing/2014/main" id="{9FDB81E2-D3C7-11C9-0975-3FA318C2AD6D}"/>
                </a:ext>
              </a:extLst>
            </p:cNvPr>
            <p:cNvSpPr/>
            <p:nvPr/>
          </p:nvSpPr>
          <p:spPr>
            <a:xfrm>
              <a:off x="570271" y="3519949"/>
              <a:ext cx="2192594" cy="2202426"/>
            </a:xfrm>
            <a:prstGeom prst="trapezoid">
              <a:avLst>
                <a:gd name="adj" fmla="val 37258"/>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CDDAFBF-9FE9-8943-303E-7DB6AB9C6AF2}"/>
                </a:ext>
              </a:extLst>
            </p:cNvPr>
            <p:cNvSpPr/>
            <p:nvPr/>
          </p:nvSpPr>
          <p:spPr>
            <a:xfrm>
              <a:off x="1410962" y="3182471"/>
              <a:ext cx="502617" cy="7799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A6EEFC67-77B9-80A1-AC5D-63F4D1BB761F}"/>
              </a:ext>
            </a:extLst>
          </p:cNvPr>
          <p:cNvSpPr txBox="1"/>
          <p:nvPr/>
        </p:nvSpPr>
        <p:spPr>
          <a:xfrm>
            <a:off x="317184" y="1627879"/>
            <a:ext cx="2902608" cy="338554"/>
          </a:xfrm>
          <a:prstGeom prst="rect">
            <a:avLst/>
          </a:prstGeom>
          <a:noFill/>
        </p:spPr>
        <p:txBody>
          <a:bodyPr wrap="square" rtlCol="0">
            <a:spAutoFit/>
          </a:bodyPr>
          <a:lstStyle/>
          <a:p>
            <a:pPr algn="ctr"/>
            <a:r>
              <a:rPr lang="en-US" sz="1600" i="1" dirty="0">
                <a:latin typeface="Arial" panose="020B0604020202020204" pitchFamily="34" charset="0"/>
                <a:cs typeface="Arial" panose="020B0604020202020204" pitchFamily="34" charset="0"/>
              </a:rPr>
              <a:t>Introduction</a:t>
            </a:r>
          </a:p>
        </p:txBody>
      </p:sp>
      <p:sp>
        <p:nvSpPr>
          <p:cNvPr id="9" name="TextBox 8">
            <a:extLst>
              <a:ext uri="{FF2B5EF4-FFF2-40B4-BE49-F238E27FC236}">
                <a16:creationId xmlns:a16="http://schemas.microsoft.com/office/drawing/2014/main" id="{47F18639-B14D-FA9C-902A-843791AC8DBC}"/>
              </a:ext>
            </a:extLst>
          </p:cNvPr>
          <p:cNvSpPr txBox="1"/>
          <p:nvPr/>
        </p:nvSpPr>
        <p:spPr>
          <a:xfrm>
            <a:off x="266384" y="2866711"/>
            <a:ext cx="2902608" cy="338554"/>
          </a:xfrm>
          <a:prstGeom prst="rect">
            <a:avLst/>
          </a:prstGeom>
          <a:noFill/>
        </p:spPr>
        <p:txBody>
          <a:bodyPr wrap="square" rtlCol="0">
            <a:spAutoFit/>
          </a:bodyPr>
          <a:lstStyle/>
          <a:p>
            <a:pPr algn="ctr"/>
            <a:r>
              <a:rPr lang="en-US" sz="1600" i="1" dirty="0">
                <a:latin typeface="Arial" panose="020B0604020202020204" pitchFamily="34" charset="0"/>
                <a:cs typeface="Arial" panose="020B0604020202020204" pitchFamily="34" charset="0"/>
              </a:rPr>
              <a:t>Methods</a:t>
            </a:r>
          </a:p>
        </p:txBody>
      </p:sp>
      <p:sp>
        <p:nvSpPr>
          <p:cNvPr id="10" name="TextBox 9">
            <a:extLst>
              <a:ext uri="{FF2B5EF4-FFF2-40B4-BE49-F238E27FC236}">
                <a16:creationId xmlns:a16="http://schemas.microsoft.com/office/drawing/2014/main" id="{62636537-8E9B-6F2F-7334-0B2C27B3859D}"/>
              </a:ext>
            </a:extLst>
          </p:cNvPr>
          <p:cNvSpPr txBox="1"/>
          <p:nvPr/>
        </p:nvSpPr>
        <p:spPr>
          <a:xfrm>
            <a:off x="266384" y="3967065"/>
            <a:ext cx="2902608" cy="338554"/>
          </a:xfrm>
          <a:prstGeom prst="rect">
            <a:avLst/>
          </a:prstGeom>
          <a:noFill/>
        </p:spPr>
        <p:txBody>
          <a:bodyPr wrap="square" rtlCol="0">
            <a:spAutoFit/>
          </a:bodyPr>
          <a:lstStyle/>
          <a:p>
            <a:pPr algn="ctr"/>
            <a:r>
              <a:rPr lang="en-US" sz="1600" i="1" dirty="0">
                <a:latin typeface="Arial" panose="020B0604020202020204" pitchFamily="34" charset="0"/>
                <a:cs typeface="Arial" panose="020B0604020202020204" pitchFamily="34" charset="0"/>
              </a:rPr>
              <a:t>Results</a:t>
            </a:r>
          </a:p>
        </p:txBody>
      </p:sp>
      <p:sp>
        <p:nvSpPr>
          <p:cNvPr id="11" name="TextBox 10">
            <a:extLst>
              <a:ext uri="{FF2B5EF4-FFF2-40B4-BE49-F238E27FC236}">
                <a16:creationId xmlns:a16="http://schemas.microsoft.com/office/drawing/2014/main" id="{5DB114D6-F60D-7889-5DBF-D3AC7D56E9E8}"/>
              </a:ext>
            </a:extLst>
          </p:cNvPr>
          <p:cNvSpPr txBox="1"/>
          <p:nvPr/>
        </p:nvSpPr>
        <p:spPr>
          <a:xfrm>
            <a:off x="317184" y="5374223"/>
            <a:ext cx="2902608" cy="338554"/>
          </a:xfrm>
          <a:prstGeom prst="rect">
            <a:avLst/>
          </a:prstGeom>
          <a:noFill/>
        </p:spPr>
        <p:txBody>
          <a:bodyPr wrap="square" rtlCol="0">
            <a:spAutoFit/>
          </a:bodyPr>
          <a:lstStyle/>
          <a:p>
            <a:pPr algn="ctr"/>
            <a:r>
              <a:rPr lang="en-US" sz="1600" i="1" dirty="0">
                <a:latin typeface="Arial" panose="020B0604020202020204" pitchFamily="34" charset="0"/>
                <a:cs typeface="Arial" panose="020B0604020202020204" pitchFamily="34" charset="0"/>
              </a:rPr>
              <a:t>Discussion</a:t>
            </a:r>
          </a:p>
        </p:txBody>
      </p:sp>
      <p:sp>
        <p:nvSpPr>
          <p:cNvPr id="12" name="TextBox 11">
            <a:extLst>
              <a:ext uri="{FF2B5EF4-FFF2-40B4-BE49-F238E27FC236}">
                <a16:creationId xmlns:a16="http://schemas.microsoft.com/office/drawing/2014/main" id="{6697A785-9FC8-4CBF-673C-7AB2A5C086E9}"/>
              </a:ext>
            </a:extLst>
          </p:cNvPr>
          <p:cNvSpPr txBox="1"/>
          <p:nvPr/>
        </p:nvSpPr>
        <p:spPr>
          <a:xfrm>
            <a:off x="3168991" y="1017639"/>
            <a:ext cx="8917906" cy="5755422"/>
          </a:xfrm>
          <a:prstGeom prst="rect">
            <a:avLst/>
          </a:prstGeom>
          <a:noFill/>
        </p:spPr>
        <p:txBody>
          <a:bodyPr wrap="square" rtlCol="0">
            <a:spAutoFit/>
          </a:bodyPr>
          <a:lstStyle/>
          <a:p>
            <a:r>
              <a:rPr lang="en-US" sz="1600" i="1" u="sng" dirty="0">
                <a:latin typeface="Arial" panose="020B0604020202020204" pitchFamily="34" charset="0"/>
                <a:cs typeface="Arial" panose="020B0604020202020204" pitchFamily="34" charset="0"/>
              </a:rPr>
              <a:t>Introduction</a:t>
            </a:r>
          </a:p>
          <a:p>
            <a:pPr marL="285750" indent="-285750">
              <a:buFontTx/>
              <a:buChar char="-"/>
            </a:pPr>
            <a:r>
              <a:rPr lang="en-US" sz="1600" dirty="0">
                <a:latin typeface="Arial" panose="020B0604020202020204" pitchFamily="34" charset="0"/>
                <a:cs typeface="Arial" panose="020B0604020202020204" pitchFamily="34" charset="0"/>
              </a:rPr>
              <a:t>Always starts with the broader picture</a:t>
            </a:r>
          </a:p>
          <a:p>
            <a:pPr marL="285750" indent="-285750">
              <a:buFontTx/>
              <a:buChar char="-"/>
            </a:pPr>
            <a:r>
              <a:rPr lang="en-US" sz="1600" dirty="0">
                <a:latin typeface="Arial" panose="020B0604020202020204" pitchFamily="34" charset="0"/>
                <a:cs typeface="Arial" panose="020B0604020202020204" pitchFamily="34" charset="0"/>
              </a:rPr>
              <a:t>1-2 paragraphs on metagenomics and/or liver cirrhosis</a:t>
            </a:r>
          </a:p>
          <a:p>
            <a:pPr marL="285750" indent="-285750">
              <a:buFontTx/>
              <a:buChar char="-"/>
            </a:pPr>
            <a:r>
              <a:rPr lang="en-US" sz="1600" dirty="0">
                <a:latin typeface="Arial" panose="020B0604020202020204" pitchFamily="34" charset="0"/>
                <a:cs typeface="Arial" panose="020B0604020202020204" pitchFamily="34" charset="0"/>
              </a:rPr>
              <a:t>1-2 paragraphs on insights of specific studies of the microbiome in liver disease</a:t>
            </a:r>
          </a:p>
          <a:p>
            <a:pPr marL="285750" indent="-285750">
              <a:buFontTx/>
              <a:buChar char="-"/>
            </a:pPr>
            <a:r>
              <a:rPr lang="en-US" sz="1600" dirty="0">
                <a:latin typeface="Arial" panose="020B0604020202020204" pitchFamily="34" charset="0"/>
                <a:cs typeface="Arial" panose="020B0604020202020204" pitchFamily="34" charset="0"/>
              </a:rPr>
              <a:t>1 paragraph on what you will do in this study</a:t>
            </a:r>
          </a:p>
          <a:p>
            <a:pPr marL="742950" lvl="1" indent="-285750">
              <a:buFontTx/>
              <a:buChar char="-"/>
            </a:pPr>
            <a:r>
              <a:rPr lang="en-US" sz="1600" dirty="0">
                <a:latin typeface="Arial" panose="020B0604020202020204" pitchFamily="34" charset="0"/>
                <a:cs typeface="Arial" panose="020B0604020202020204" pitchFamily="34" charset="0"/>
              </a:rPr>
              <a:t>”In this report/study I will analyze …. to study the impact of microbiome on liver disease in ….. “</a:t>
            </a:r>
          </a:p>
          <a:p>
            <a:pPr lvl="1"/>
            <a:endParaRPr lang="en-US" sz="1600" dirty="0">
              <a:latin typeface="Arial" panose="020B0604020202020204" pitchFamily="34" charset="0"/>
              <a:cs typeface="Arial" panose="020B0604020202020204" pitchFamily="34" charset="0"/>
            </a:endParaRPr>
          </a:p>
          <a:p>
            <a:r>
              <a:rPr lang="en-US" sz="1600" i="1" u="sng" dirty="0">
                <a:latin typeface="Arial" panose="020B0604020202020204" pitchFamily="34" charset="0"/>
                <a:cs typeface="Arial" panose="020B0604020202020204" pitchFamily="34" charset="0"/>
              </a:rPr>
              <a:t>Methods</a:t>
            </a:r>
          </a:p>
          <a:p>
            <a:r>
              <a:rPr lang="en-US" sz="1600" dirty="0">
                <a:latin typeface="Arial" panose="020B0604020202020204" pitchFamily="34" charset="0"/>
                <a:cs typeface="Arial" panose="020B0604020202020204" pitchFamily="34" charset="0"/>
              </a:rPr>
              <a:t>Try and gather as much from original paper under a heading “Sample data” and summarize in 1 paragraph</a:t>
            </a:r>
          </a:p>
          <a:p>
            <a:r>
              <a:rPr lang="en-US" sz="1600" dirty="0">
                <a:latin typeface="Arial" panose="020B0604020202020204" pitchFamily="34" charset="0"/>
                <a:cs typeface="Arial" panose="020B0604020202020204" pitchFamily="34" charset="0"/>
              </a:rPr>
              <a:t>Then describe what you did </a:t>
            </a:r>
            <a:r>
              <a:rPr lang="en-US" sz="1600" dirty="0">
                <a:latin typeface="Arial" panose="020B0604020202020204" pitchFamily="34" charset="0"/>
                <a:cs typeface="Arial" panose="020B0604020202020204" pitchFamily="34" charset="0"/>
                <a:sym typeface="Wingdings" pitchFamily="2" charset="2"/>
              </a:rPr>
              <a:t> </a:t>
            </a:r>
            <a:r>
              <a:rPr lang="en-US" sz="1600" dirty="0" err="1">
                <a:latin typeface="Arial" panose="020B0604020202020204" pitchFamily="34" charset="0"/>
                <a:cs typeface="Arial" panose="020B0604020202020204" pitchFamily="34" charset="0"/>
                <a:sym typeface="Wingdings" pitchFamily="2" charset="2"/>
              </a:rPr>
              <a:t>metaphlan</a:t>
            </a:r>
            <a:r>
              <a:rPr lang="en-US" sz="1600" dirty="0">
                <a:latin typeface="Arial" panose="020B0604020202020204" pitchFamily="34" charset="0"/>
                <a:cs typeface="Arial" panose="020B0604020202020204" pitchFamily="34" charset="0"/>
                <a:sym typeface="Wingdings" pitchFamily="2" charset="2"/>
              </a:rPr>
              <a:t>, downstream analysis</a:t>
            </a:r>
          </a:p>
          <a:p>
            <a:r>
              <a:rPr lang="en-US" sz="1600" dirty="0">
                <a:latin typeface="Arial" panose="020B0604020202020204" pitchFamily="34" charset="0"/>
                <a:cs typeface="Arial" panose="020B0604020202020204" pitchFamily="34" charset="0"/>
                <a:sym typeface="Wingdings" pitchFamily="2" charset="2"/>
              </a:rPr>
              <a:t>You can attach scripts as appendices</a:t>
            </a:r>
          </a:p>
          <a:p>
            <a:endParaRPr lang="en-US" sz="1600" dirty="0">
              <a:latin typeface="Arial" panose="020B0604020202020204" pitchFamily="34" charset="0"/>
              <a:cs typeface="Arial" panose="020B0604020202020204" pitchFamily="34" charset="0"/>
              <a:sym typeface="Wingdings" pitchFamily="2" charset="2"/>
            </a:endParaRPr>
          </a:p>
          <a:p>
            <a:r>
              <a:rPr lang="en-US" sz="1600" i="1" u="sng" dirty="0">
                <a:latin typeface="Arial" panose="020B0604020202020204" pitchFamily="34" charset="0"/>
                <a:cs typeface="Arial" panose="020B0604020202020204" pitchFamily="34" charset="0"/>
                <a:sym typeface="Wingdings" pitchFamily="2" charset="2"/>
              </a:rPr>
              <a:t>Results</a:t>
            </a:r>
          </a:p>
          <a:p>
            <a:r>
              <a:rPr lang="en-US" sz="1600" dirty="0">
                <a:latin typeface="Arial" panose="020B0604020202020204" pitchFamily="34" charset="0"/>
                <a:cs typeface="Arial" panose="020B0604020202020204" pitchFamily="34" charset="0"/>
                <a:sym typeface="Wingdings" pitchFamily="2" charset="2"/>
              </a:rPr>
              <a:t>Clear subheadings. Result 1 … Result 2 …. Result n</a:t>
            </a:r>
          </a:p>
          <a:p>
            <a:r>
              <a:rPr lang="en-US" sz="1600" dirty="0">
                <a:latin typeface="Arial" panose="020B0604020202020204" pitchFamily="34" charset="0"/>
                <a:cs typeface="Arial" panose="020B0604020202020204" pitchFamily="34" charset="0"/>
                <a:sym typeface="Wingdings" pitchFamily="2" charset="2"/>
              </a:rPr>
              <a:t>For example: “Metagenomics reveals depletion in microbiome diversity in liver disease patients”</a:t>
            </a:r>
          </a:p>
          <a:p>
            <a:r>
              <a:rPr lang="en-US" sz="1600" dirty="0">
                <a:latin typeface="Arial" panose="020B0604020202020204" pitchFamily="34" charset="0"/>
                <a:cs typeface="Arial" panose="020B0604020202020204" pitchFamily="34" charset="0"/>
                <a:sym typeface="Wingdings" pitchFamily="2" charset="2"/>
              </a:rPr>
              <a:t>Figures and description of </a:t>
            </a:r>
            <a:r>
              <a:rPr lang="en-US" sz="1600" b="1" dirty="0">
                <a:latin typeface="Arial" panose="020B0604020202020204" pitchFamily="34" charset="0"/>
                <a:cs typeface="Arial" panose="020B0604020202020204" pitchFamily="34" charset="0"/>
                <a:sym typeface="Wingdings" pitchFamily="2" charset="2"/>
              </a:rPr>
              <a:t>what you see in the data</a:t>
            </a:r>
          </a:p>
          <a:p>
            <a:endParaRPr lang="en-US" sz="1600" b="1" dirty="0">
              <a:latin typeface="Arial" panose="020B0604020202020204" pitchFamily="34" charset="0"/>
              <a:cs typeface="Arial" panose="020B0604020202020204" pitchFamily="34" charset="0"/>
              <a:sym typeface="Wingdings" pitchFamily="2" charset="2"/>
            </a:endParaRPr>
          </a:p>
          <a:p>
            <a:r>
              <a:rPr lang="en-US" sz="1600" i="1" u="sng" dirty="0">
                <a:latin typeface="Arial" panose="020B0604020202020204" pitchFamily="34" charset="0"/>
                <a:cs typeface="Arial" panose="020B0604020202020204" pitchFamily="34" charset="0"/>
                <a:sym typeface="Wingdings" pitchFamily="2" charset="2"/>
              </a:rPr>
              <a:t>Discussion</a:t>
            </a:r>
          </a:p>
          <a:p>
            <a:r>
              <a:rPr lang="en-US" sz="1600" dirty="0">
                <a:latin typeface="Arial" panose="020B0604020202020204" pitchFamily="34" charset="0"/>
                <a:cs typeface="Arial" panose="020B0604020202020204" pitchFamily="34" charset="0"/>
                <a:sym typeface="Wingdings" pitchFamily="2" charset="2"/>
              </a:rPr>
              <a:t>Put results in broader context of literature and THINK critical about your data. </a:t>
            </a:r>
          </a:p>
          <a:p>
            <a:endParaRPr lang="en-US" sz="1600" dirty="0">
              <a:latin typeface="Arial" panose="020B0604020202020204" pitchFamily="34" charset="0"/>
              <a:cs typeface="Arial" panose="020B0604020202020204" pitchFamily="34" charset="0"/>
              <a:sym typeface="Wingdings" pitchFamily="2" charset="2"/>
            </a:endParaRPr>
          </a:p>
          <a:p>
            <a:pPr algn="ctr"/>
            <a:r>
              <a:rPr lang="en-US" sz="1600" u="sng" dirty="0">
                <a:latin typeface="Arial" panose="020B0604020202020204" pitchFamily="34" charset="0"/>
                <a:cs typeface="Arial" panose="020B0604020202020204" pitchFamily="34" charset="0"/>
                <a:sym typeface="Wingdings" pitchFamily="2" charset="2"/>
              </a:rPr>
              <a:t>This is an MSc course!!!</a:t>
            </a:r>
            <a:endParaRPr lang="en-US" sz="16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1601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29881</TotalTime>
  <Words>1150</Words>
  <Application>Microsoft Macintosh PowerPoint</Application>
  <PresentationFormat>Widescreen</PresentationFormat>
  <Paragraphs>184</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Andale Mono</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Frederick Clasen</dc:creator>
  <cp:lastModifiedBy>Frederick Clasen</cp:lastModifiedBy>
  <cp:revision>20</cp:revision>
  <dcterms:created xsi:type="dcterms:W3CDTF">2023-06-07T09:23:02Z</dcterms:created>
  <dcterms:modified xsi:type="dcterms:W3CDTF">2023-10-29T21:30:35Z</dcterms:modified>
</cp:coreProperties>
</file>