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89" r:id="rId5"/>
    <p:sldId id="286" r:id="rId6"/>
    <p:sldId id="271" r:id="rId7"/>
    <p:sldId id="270" r:id="rId8"/>
    <p:sldId id="292" r:id="rId9"/>
    <p:sldId id="28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2F7A84F-E231-42BE-A9F8-B5131853C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B813BC-9E49-4ABB-A3C3-CEE0885B02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BDBEE-1FDA-4F57-947F-5759FA6ABC55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DFF29-9BE4-4CDF-A198-BBEE303F0E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4AFC6-5A97-4417-A16A-485E5801A6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8C659-3DDB-48CB-A056-6A658A161B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767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853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89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137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17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38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44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noProof="0" smtClean="0"/>
              <a:t>5/25/2022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202246-9B90-4CE1-AAF1-3328E51AE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43DF42B-5E6A-409A-A205-0B59AE5FBD9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530301" y="1690689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C7A202D-9C81-48E9-AC0B-E4DDE20AE14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888689" y="170282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7076" y="170282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5/25/2022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0506441-775A-4D93-ADE3-695C86D669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530301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FA00A08C-FA2D-44B5-9451-63F193A3E7B3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888689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A8F9540-8D26-4ADA-88E6-B9A742232C2D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1337076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3D7801BA-80A8-4F2C-90C8-155E6210A85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7634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99C7ED62-8CE2-417B-9E03-DB47D419110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99246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Picture Placeholder 28">
            <a:extLst>
              <a:ext uri="{FF2B5EF4-FFF2-40B4-BE49-F238E27FC236}">
                <a16:creationId xmlns:a16="http://schemas.microsoft.com/office/drawing/2014/main" id="{96383197-4013-4D5E-BF47-64BD2386A4D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26282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Picture Placeholder 28">
            <a:extLst>
              <a:ext uri="{FF2B5EF4-FFF2-40B4-BE49-F238E27FC236}">
                <a16:creationId xmlns:a16="http://schemas.microsoft.com/office/drawing/2014/main" id="{B2568099-B430-4F70-A248-1840860FFEE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47634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Picture Placeholder 28">
            <a:extLst>
              <a:ext uri="{FF2B5EF4-FFF2-40B4-BE49-F238E27FC236}">
                <a16:creationId xmlns:a16="http://schemas.microsoft.com/office/drawing/2014/main" id="{82A0F640-3653-4074-BEAA-B09FF6E0B39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499246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Picture Placeholder 28">
            <a:extLst>
              <a:ext uri="{FF2B5EF4-FFF2-40B4-BE49-F238E27FC236}">
                <a16:creationId xmlns:a16="http://schemas.microsoft.com/office/drawing/2014/main" id="{1723BD4F-261F-418F-B763-09039D2CA7B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26282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710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:a16="http://schemas.microsoft.com/office/drawing/2014/main" id="{29F16048-FF4E-41B1-B3D4-0FB210A70DF2}"/>
              </a:ext>
            </a:extLst>
          </p:cNvPr>
          <p:cNvSpPr/>
          <p:nvPr userDrawn="1"/>
        </p:nvSpPr>
        <p:spPr>
          <a:xfrm>
            <a:off x="5294630" y="0"/>
            <a:ext cx="6897370" cy="6858000"/>
          </a:xfrm>
          <a:custGeom>
            <a:avLst/>
            <a:gdLst/>
            <a:ahLst/>
            <a:cxnLst/>
            <a:rect l="l" t="t" r="r" b="b"/>
            <a:pathLst>
              <a:path w="6897370" h="6858000">
                <a:moveTo>
                  <a:pt x="0" y="6858000"/>
                </a:moveTo>
                <a:lnTo>
                  <a:pt x="6896900" y="6858000"/>
                </a:lnTo>
                <a:lnTo>
                  <a:pt x="68969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4251" y="1192697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noProof="0" smtClean="0"/>
              <a:t>5/25/2022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9337951D-6DB6-4713-9200-E8513CDEB6B3}"/>
              </a:ext>
            </a:extLst>
          </p:cNvPr>
          <p:cNvSpPr/>
          <p:nvPr userDrawn="1"/>
        </p:nvSpPr>
        <p:spPr>
          <a:xfrm>
            <a:off x="0" y="2430411"/>
            <a:ext cx="3625850" cy="3438525"/>
          </a:xfrm>
          <a:custGeom>
            <a:avLst/>
            <a:gdLst/>
            <a:ahLst/>
            <a:cxnLst/>
            <a:rect l="l" t="t" r="r" b="b"/>
            <a:pathLst>
              <a:path w="3625850" h="3438525">
                <a:moveTo>
                  <a:pt x="0" y="3438486"/>
                </a:moveTo>
                <a:lnTo>
                  <a:pt x="3625596" y="3438486"/>
                </a:lnTo>
                <a:lnTo>
                  <a:pt x="3625596" y="0"/>
                </a:lnTo>
                <a:lnTo>
                  <a:pt x="0" y="0"/>
                </a:lnTo>
                <a:lnTo>
                  <a:pt x="0" y="343848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781223"/>
            <a:ext cx="6040800" cy="273690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86106" y="1188012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86106" y="2878015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294250" y="2880357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586106" y="4568018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294250" y="4568018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38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noProof="0" smtClean="0"/>
              <a:t>5/25/2022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noProof="0" smtClean="0"/>
              <a:t>5/25/2022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5/25/2022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noProof="0" smtClean="0"/>
              <a:t>5/25/2022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noProof="0" smtClean="0"/>
              <a:t>5/25/2022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noProof="0" smtClean="0"/>
              <a:t>5/25/2022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noProof="0" smtClean="0"/>
              <a:t>5/25/2022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noProof="0" smtClean="0"/>
              <a:t>5/25/2022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5/25/2022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hyperlink" Target="https://mole-doctor.herokuapp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ofessionals collaborating at a table over a laptop">
            <a:extLst>
              <a:ext uri="{FF2B5EF4-FFF2-40B4-BE49-F238E27FC236}">
                <a16:creationId xmlns:a16="http://schemas.microsoft.com/office/drawing/2014/main" id="{1E745F20-F130-4708-BD5A-1A4FF4BE4D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89460" cy="6858000"/>
          </a:xfrm>
          <a:prstGeom prst="rect">
            <a:avLst/>
          </a:prstGeom>
        </p:spPr>
      </p:pic>
      <p:sp>
        <p:nvSpPr>
          <p:cNvPr id="4" name="object 3" descr="People with document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 bwMode="ltGray">
          <a:xfrm>
            <a:off x="254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 bwMode="ltGray"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5000" dirty="0">
                <a:solidFill>
                  <a:schemeClr val="bg1"/>
                </a:solidFill>
              </a:rPr>
              <a:t>Mole</a:t>
            </a:r>
            <a:br>
              <a:rPr lang="en-US" sz="5000" dirty="0">
                <a:solidFill>
                  <a:schemeClr val="bg1"/>
                </a:solidFill>
              </a:rPr>
            </a:br>
            <a:r>
              <a:rPr lang="en-US" sz="5000" dirty="0">
                <a:solidFill>
                  <a:schemeClr val="bg1"/>
                </a:solidFill>
              </a:rPr>
              <a:t>Doctor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CF06A-B594-4BA2-8B1E-D649096D742F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Gray">
          <a:xfrm>
            <a:off x="4044000" y="4221162"/>
            <a:ext cx="410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 fontScale="77500" lnSpcReduction="20000"/>
          </a:bodyPr>
          <a:lstStyle/>
          <a:p>
            <a:r>
              <a:rPr lang="en-US" sz="2500" b="1" i="1" spc="65" dirty="0">
                <a:solidFill>
                  <a:schemeClr val="accent1"/>
                </a:solidFill>
                <a:cs typeface="Arial"/>
              </a:rPr>
              <a:t>Frédèrick Franck</a:t>
            </a:r>
          </a:p>
          <a:p>
            <a:r>
              <a:rPr lang="en-US" dirty="0"/>
              <a:t>Junior Data Scientist @BeCode</a:t>
            </a:r>
            <a:endParaRPr lang="en-US" sz="2500" b="1" i="1" spc="65" dirty="0">
              <a:solidFill>
                <a:schemeClr val="accent1"/>
              </a:solidFill>
              <a:cs typeface="Arial"/>
            </a:endParaRP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 bwMode="white">
          <a:xfrm>
            <a:off x="4044000" y="3229869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4A618461-81AD-74CD-F60E-8E9CF50DD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645" y="0"/>
            <a:ext cx="617064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8181340" y="1359001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5502275" y="1692008"/>
            <a:ext cx="6689725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6198107" y="2331086"/>
            <a:ext cx="5165558" cy="83385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Mole Classification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object 9" descr="Beige rectangl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 bwMode="white">
          <a:xfrm>
            <a:off x="6313932" y="3042424"/>
            <a:ext cx="2970000" cy="0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 bwMode="white">
          <a:xfrm>
            <a:off x="6188242" y="3217631"/>
            <a:ext cx="5181600" cy="1603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Time intensive </a:t>
            </a:r>
          </a:p>
          <a:p>
            <a:r>
              <a:rPr lang="en-US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Individual checks </a:t>
            </a:r>
          </a:p>
          <a:p>
            <a:r>
              <a:rPr lang="en-US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Doctors needed</a:t>
            </a:r>
          </a:p>
          <a:p>
            <a:r>
              <a:rPr lang="en-US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Better solution ?</a:t>
            </a:r>
          </a:p>
        </p:txBody>
      </p:sp>
    </p:spTree>
    <p:extLst>
      <p:ext uri="{BB962C8B-B14F-4D97-AF65-F5344CB8AC3E}">
        <p14:creationId xmlns:p14="http://schemas.microsoft.com/office/powerpoint/2010/main" val="179394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B371-F992-4547-B936-23F16F448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444" y="417362"/>
            <a:ext cx="3932237" cy="1302111"/>
          </a:xfrm>
        </p:spPr>
        <p:txBody>
          <a:bodyPr/>
          <a:lstStyle/>
          <a:p>
            <a:r>
              <a:rPr lang="en-US" dirty="0"/>
              <a:t>Solution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07B54-E3ED-4BBF-91BB-9F611C440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 bwMode="ltGray">
          <a:xfrm>
            <a:off x="7055714" y="1769168"/>
            <a:ext cx="4531709" cy="143123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25"/>
              </a:spcBef>
            </a:pPr>
            <a:r>
              <a:rPr lang="en-US" sz="2200" b="1" dirty="0">
                <a:solidFill>
                  <a:schemeClr val="bg1"/>
                </a:solidFill>
                <a:latin typeface="+mj-lt"/>
              </a:rPr>
              <a:t>Classification AI</a:t>
            </a:r>
          </a:p>
          <a:p>
            <a:pPr marR="417195">
              <a:lnSpc>
                <a:spcPct val="1071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Deep learning Computer Vision Model trained on real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89DD8-AB5B-4556-B381-45F1AC07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Placeholder 6" descr="Two men look at laptop">
            <a:extLst>
              <a:ext uri="{FF2B5EF4-FFF2-40B4-BE49-F238E27FC236}">
                <a16:creationId xmlns:a16="http://schemas.microsoft.com/office/drawing/2014/main" id="{2CD8DFC9-E679-43B6-94BA-67756E397A1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2" y="2781223"/>
            <a:ext cx="6024983" cy="2736901"/>
          </a:xfrm>
        </p:spPr>
      </p:pic>
      <p:pic>
        <p:nvPicPr>
          <p:cNvPr id="15" name="Picture Placeholder 14" descr="Check icon">
            <a:extLst>
              <a:ext uri="{FF2B5EF4-FFF2-40B4-BE49-F238E27FC236}">
                <a16:creationId xmlns:a16="http://schemas.microsoft.com/office/drawing/2014/main" id="{2BB6FD49-92B0-4DC9-AC1D-17947DECCCB8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481239" y="1713834"/>
            <a:ext cx="576000" cy="576000"/>
          </a:xfrm>
        </p:spPr>
      </p:pic>
      <p:pic>
        <p:nvPicPr>
          <p:cNvPr id="17" name="Picture Placeholder 16" descr="Check icon">
            <a:extLst>
              <a:ext uri="{FF2B5EF4-FFF2-40B4-BE49-F238E27FC236}">
                <a16:creationId xmlns:a16="http://schemas.microsoft.com/office/drawing/2014/main" id="{B35AF671-FB05-4C5C-AD79-E7C03FDFC8C4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481239" y="3044476"/>
            <a:ext cx="576000" cy="576001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1D93562-F631-4ADB-AB50-4D5ECF40F8A1}"/>
              </a:ext>
            </a:extLst>
          </p:cNvPr>
          <p:cNvSpPr>
            <a:spLocks noGrp="1"/>
          </p:cNvSpPr>
          <p:nvPr>
            <p:ph type="body" sz="half" idx="23"/>
          </p:nvPr>
        </p:nvSpPr>
        <p:spPr bwMode="ltGray">
          <a:xfrm>
            <a:off x="7055713" y="3099022"/>
            <a:ext cx="4531709" cy="143123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25"/>
              </a:spcBef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Available Online</a:t>
            </a:r>
          </a:p>
          <a:p>
            <a:pPr marR="417195">
              <a:lnSpc>
                <a:spcPct val="1071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People can upload their own pictures at home whenever they want</a:t>
            </a:r>
          </a:p>
        </p:txBody>
      </p:sp>
      <p:pic>
        <p:nvPicPr>
          <p:cNvPr id="19" name="Picture Placeholder 18" descr="Check icon">
            <a:extLst>
              <a:ext uri="{FF2B5EF4-FFF2-40B4-BE49-F238E27FC236}">
                <a16:creationId xmlns:a16="http://schemas.microsoft.com/office/drawing/2014/main" id="{D0EA9FF8-E112-4BA0-B552-7EC47F10324A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481239" y="4558201"/>
            <a:ext cx="576000" cy="576001"/>
          </a:xfr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254C44F-43DD-4310-BB15-9C29C646DB24}"/>
              </a:ext>
            </a:extLst>
          </p:cNvPr>
          <p:cNvSpPr>
            <a:spLocks noGrp="1"/>
          </p:cNvSpPr>
          <p:nvPr>
            <p:ph type="body" sz="half" idx="25"/>
          </p:nvPr>
        </p:nvSpPr>
        <p:spPr bwMode="ltGray">
          <a:xfrm>
            <a:off x="7055713" y="4627654"/>
            <a:ext cx="4672463" cy="143123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25"/>
              </a:spcBef>
            </a:pPr>
            <a:r>
              <a:rPr lang="en-US" sz="2200" b="1" dirty="0">
                <a:solidFill>
                  <a:schemeClr val="bg1"/>
                </a:solidFill>
                <a:latin typeface="+mj-lt"/>
              </a:rPr>
              <a:t>Scalable</a:t>
            </a:r>
          </a:p>
          <a:p>
            <a:pPr marR="417195">
              <a:lnSpc>
                <a:spcPct val="1071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Can be improved with extra features based on the clients needs</a:t>
            </a:r>
          </a:p>
        </p:txBody>
      </p:sp>
      <p:sp>
        <p:nvSpPr>
          <p:cNvPr id="8" name="object 13" descr="Beige rectangle">
            <a:extLst>
              <a:ext uri="{FF2B5EF4-FFF2-40B4-BE49-F238E27FC236}">
                <a16:creationId xmlns:a16="http://schemas.microsoft.com/office/drawing/2014/main" id="{DFB86A96-0959-48CB-911E-06E243290C23}"/>
              </a:ext>
            </a:extLst>
          </p:cNvPr>
          <p:cNvSpPr/>
          <p:nvPr/>
        </p:nvSpPr>
        <p:spPr>
          <a:xfrm>
            <a:off x="919594" y="1786728"/>
            <a:ext cx="3096000" cy="0"/>
          </a:xfrm>
          <a:custGeom>
            <a:avLst/>
            <a:gdLst/>
            <a:ahLst/>
            <a:cxnLst/>
            <a:rect l="l" t="t" r="r" b="b"/>
            <a:pathLst>
              <a:path w="2694304">
                <a:moveTo>
                  <a:pt x="0" y="0"/>
                </a:moveTo>
                <a:lnTo>
                  <a:pt x="2694127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81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Two person handshake">
            <a:extLst>
              <a:ext uri="{FF2B5EF4-FFF2-40B4-BE49-F238E27FC236}">
                <a16:creationId xmlns:a16="http://schemas.microsoft.com/office/drawing/2014/main" id="{42EF1974-141C-494C-A63E-216742273C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2" name="object 3" descr="Blue rectangle">
            <a:extLst>
              <a:ext uri="{FF2B5EF4-FFF2-40B4-BE49-F238E27FC236}">
                <a16:creationId xmlns:a16="http://schemas.microsoft.com/office/drawing/2014/main" id="{2D225086-68BE-4168-8F17-9443ADD89675}"/>
              </a:ext>
            </a:extLst>
          </p:cNvPr>
          <p:cNvSpPr/>
          <p:nvPr/>
        </p:nvSpPr>
        <p:spPr>
          <a:xfrm>
            <a:off x="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3" name="Oval 22" descr="Beige oval">
            <a:extLst>
              <a:ext uri="{FF2B5EF4-FFF2-40B4-BE49-F238E27FC236}">
                <a16:creationId xmlns:a16="http://schemas.microsoft.com/office/drawing/2014/main" id="{433945EE-A7C1-410E-BF29-F5CEA2F4F576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8AA6DB-EBDB-4269-B4E5-AD059714C629}"/>
              </a:ext>
            </a:extLst>
          </p:cNvPr>
          <p:cNvSpPr>
            <a:spLocks noGrp="1"/>
          </p:cNvSpPr>
          <p:nvPr>
            <p:ph sz="half" idx="15"/>
          </p:nvPr>
        </p:nvSpPr>
        <p:spPr bwMode="white">
          <a:xfrm>
            <a:off x="8479503" y="1690689"/>
            <a:ext cx="2983732" cy="1922438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>
                <a:solidFill>
                  <a:schemeClr val="bg1"/>
                </a:solidFill>
              </a:rPr>
              <a:t>Real Data</a:t>
            </a:r>
          </a:p>
          <a:p>
            <a:pPr marR="5080">
              <a:lnSpc>
                <a:spcPct val="100000"/>
              </a:lnSpc>
              <a:spcBef>
                <a:spcPts val="600"/>
              </a:spcBef>
            </a:pPr>
            <a:r>
              <a:rPr lang="en-U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Using real data allows us to get the best results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F9D9A5-149E-4118-AAE3-8EF91B9C5B7D}"/>
              </a:ext>
            </a:extLst>
          </p:cNvPr>
          <p:cNvSpPr>
            <a:spLocks noGrp="1"/>
          </p:cNvSpPr>
          <p:nvPr>
            <p:ph sz="half" idx="14"/>
          </p:nvPr>
        </p:nvSpPr>
        <p:spPr bwMode="white">
          <a:xfrm>
            <a:off x="4843363" y="1702826"/>
            <a:ext cx="3148965" cy="1922438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>
                <a:solidFill>
                  <a:schemeClr val="bg1"/>
                </a:solidFill>
              </a:rPr>
              <a:t>Classification</a:t>
            </a:r>
          </a:p>
          <a:p>
            <a:pPr marR="5080">
              <a:lnSpc>
                <a:spcPct val="100000"/>
              </a:lnSpc>
              <a:spcBef>
                <a:spcPts val="600"/>
              </a:spcBef>
            </a:pPr>
            <a:r>
              <a:rPr lang="en-U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Instead of benign/malignant we classify the moles into 7 classes so we can advise the clients better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90A3AE-E658-426D-96CD-CB0614B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818028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Classification AI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DC0E4E-6822-467C-96E3-77C667B41D2B}"/>
              </a:ext>
            </a:extLst>
          </p:cNvPr>
          <p:cNvSpPr>
            <a:spLocks noGrp="1"/>
          </p:cNvSpPr>
          <p:nvPr>
            <p:ph sz="half" idx="1"/>
          </p:nvPr>
        </p:nvSpPr>
        <p:spPr bwMode="white">
          <a:xfrm>
            <a:off x="1337076" y="1702825"/>
            <a:ext cx="3148965" cy="2146629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>
                <a:solidFill>
                  <a:schemeClr val="bg1"/>
                </a:solidFill>
              </a:rPr>
              <a:t>Transferred Learning</a:t>
            </a:r>
          </a:p>
          <a:p>
            <a:pPr marR="5080">
              <a:lnSpc>
                <a:spcPct val="120000"/>
              </a:lnSpc>
              <a:spcBef>
                <a:spcPts val="600"/>
              </a:spcBef>
            </a:pPr>
            <a:r>
              <a:rPr lang="en-US" sz="18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Using a pretrained model will speed up the process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BCC020E-50A1-4B26-95EE-F180516D8BD8}"/>
              </a:ext>
            </a:extLst>
          </p:cNvPr>
          <p:cNvSpPr>
            <a:spLocks noGrp="1"/>
          </p:cNvSpPr>
          <p:nvPr>
            <p:ph sz="half" idx="16"/>
          </p:nvPr>
        </p:nvSpPr>
        <p:spPr bwMode="white">
          <a:xfrm>
            <a:off x="8479502" y="3849456"/>
            <a:ext cx="3148965" cy="1922438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>
                <a:solidFill>
                  <a:schemeClr val="bg1"/>
                </a:solidFill>
              </a:rPr>
              <a:t>Heroku</a:t>
            </a:r>
          </a:p>
          <a:p>
            <a:pPr marR="5080">
              <a:lnSpc>
                <a:spcPct val="100000"/>
              </a:lnSpc>
              <a:spcBef>
                <a:spcPts val="600"/>
              </a:spcBef>
            </a:pPr>
            <a:r>
              <a:rPr lang="en-U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As our final deployment we have chosen for the Heroku platform as it uses docker , is easy to use and allows free apps such as this one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2176240-9D71-46A9-959A-FFCF84DC04A3}"/>
              </a:ext>
            </a:extLst>
          </p:cNvPr>
          <p:cNvSpPr>
            <a:spLocks noGrp="1"/>
          </p:cNvSpPr>
          <p:nvPr>
            <p:ph sz="half" idx="17"/>
          </p:nvPr>
        </p:nvSpPr>
        <p:spPr bwMode="white">
          <a:xfrm>
            <a:off x="4843363" y="3849456"/>
            <a:ext cx="3690011" cy="1922438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>
                <a:solidFill>
                  <a:schemeClr val="bg1"/>
                </a:solidFill>
              </a:rPr>
              <a:t>Docker</a:t>
            </a:r>
          </a:p>
          <a:p>
            <a:pPr marR="5080">
              <a:lnSpc>
                <a:spcPct val="100000"/>
              </a:lnSpc>
              <a:spcBef>
                <a:spcPts val="600"/>
              </a:spcBef>
            </a:pPr>
            <a:r>
              <a:rPr lang="en-U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To create an easy to use app we deploy using docker so it can run on any platform 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7C0FED8-C734-4A93-8023-C7053E036A1E}"/>
              </a:ext>
            </a:extLst>
          </p:cNvPr>
          <p:cNvSpPr>
            <a:spLocks noGrp="1"/>
          </p:cNvSpPr>
          <p:nvPr>
            <p:ph sz="half" idx="18"/>
          </p:nvPr>
        </p:nvSpPr>
        <p:spPr bwMode="white">
          <a:xfrm>
            <a:off x="1337076" y="3849455"/>
            <a:ext cx="3259789" cy="2377977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>
                <a:solidFill>
                  <a:schemeClr val="bg1"/>
                </a:solidFill>
              </a:rPr>
              <a:t>Up sampling </a:t>
            </a:r>
          </a:p>
          <a:p>
            <a:pPr marR="5080">
              <a:lnSpc>
                <a:spcPct val="100000"/>
              </a:lnSpc>
              <a:spcBef>
                <a:spcPts val="600"/>
              </a:spcBef>
            </a:pPr>
            <a:r>
              <a:rPr lang="en-U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Because we use real data some of the classes are underrepresented and we have to up sample the data to prevent biased outcomes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dirty="0"/>
          </a:p>
        </p:txBody>
      </p:sp>
      <p:pic>
        <p:nvPicPr>
          <p:cNvPr id="36" name="Picture Placeholder 35" descr="Check icon">
            <a:extLst>
              <a:ext uri="{FF2B5EF4-FFF2-40B4-BE49-F238E27FC236}">
                <a16:creationId xmlns:a16="http://schemas.microsoft.com/office/drawing/2014/main" id="{1A9D8BC9-CF04-4A6C-89E6-E6A18D7419F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38200" y="1679575"/>
            <a:ext cx="576000" cy="576000"/>
          </a:xfrm>
        </p:spPr>
      </p:pic>
      <p:pic>
        <p:nvPicPr>
          <p:cNvPr id="38" name="Picture Placeholder 37" descr="Check icon">
            <a:extLst>
              <a:ext uri="{FF2B5EF4-FFF2-40B4-BE49-F238E27FC236}">
                <a16:creationId xmlns:a16="http://schemas.microsoft.com/office/drawing/2014/main" id="{D15B4FC9-0788-4E4C-9F5A-FCFAF69E7E7F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4378157" y="1679575"/>
            <a:ext cx="576000" cy="576000"/>
          </a:xfrm>
        </p:spPr>
      </p:pic>
      <p:pic>
        <p:nvPicPr>
          <p:cNvPr id="40" name="Picture Placeholder 39" descr="Check icon">
            <a:extLst>
              <a:ext uri="{FF2B5EF4-FFF2-40B4-BE49-F238E27FC236}">
                <a16:creationId xmlns:a16="http://schemas.microsoft.com/office/drawing/2014/main" id="{250F553C-3E38-47E0-8A58-2967D756991D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015029" y="1679575"/>
            <a:ext cx="576000" cy="576000"/>
          </a:xfrm>
        </p:spPr>
      </p:pic>
      <p:pic>
        <p:nvPicPr>
          <p:cNvPr id="34" name="Picture Placeholder 33" descr="Check icon">
            <a:extLst>
              <a:ext uri="{FF2B5EF4-FFF2-40B4-BE49-F238E27FC236}">
                <a16:creationId xmlns:a16="http://schemas.microsoft.com/office/drawing/2014/main" id="{EA6876F1-58FD-4237-BE75-C15655445FE1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38200" y="3792079"/>
            <a:ext cx="576000" cy="576000"/>
          </a:xfrm>
        </p:spPr>
      </p:pic>
      <p:pic>
        <p:nvPicPr>
          <p:cNvPr id="42" name="Picture Placeholder 41" descr="Check icon">
            <a:extLst>
              <a:ext uri="{FF2B5EF4-FFF2-40B4-BE49-F238E27FC236}">
                <a16:creationId xmlns:a16="http://schemas.microsoft.com/office/drawing/2014/main" id="{C9B2F2DF-F5C3-47DD-B3B0-43E328A2AAAB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015029" y="3792078"/>
            <a:ext cx="576000" cy="576000"/>
          </a:xfrm>
        </p:spPr>
      </p:pic>
      <p:sp>
        <p:nvSpPr>
          <p:cNvPr id="24" name="object 5" descr="Beige rectangle">
            <a:extLst>
              <a:ext uri="{FF2B5EF4-FFF2-40B4-BE49-F238E27FC236}">
                <a16:creationId xmlns:a16="http://schemas.microsoft.com/office/drawing/2014/main" id="{73ED10AC-D04B-401B-A6A1-6069912D1664}"/>
              </a:ext>
            </a:extLst>
          </p:cNvPr>
          <p:cNvSpPr/>
          <p:nvPr/>
        </p:nvSpPr>
        <p:spPr bwMode="ltGray">
          <a:xfrm>
            <a:off x="929705" y="1339122"/>
            <a:ext cx="3060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32" name="Picture Placeholder 31" descr="Check icon">
            <a:extLst>
              <a:ext uri="{FF2B5EF4-FFF2-40B4-BE49-F238E27FC236}">
                <a16:creationId xmlns:a16="http://schemas.microsoft.com/office/drawing/2014/main" id="{6054A700-8461-40AD-8429-6C9F6EEEEC4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4378157" y="3792078"/>
            <a:ext cx="576000" cy="576000"/>
          </a:xfrm>
        </p:spPr>
      </p:pic>
    </p:spTree>
    <p:extLst>
      <p:ext uri="{BB962C8B-B14F-4D97-AF65-F5344CB8AC3E}">
        <p14:creationId xmlns:p14="http://schemas.microsoft.com/office/powerpoint/2010/main" val="336603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9" grpId="0" build="p"/>
      <p:bldP spid="7" grpId="0" build="p"/>
      <p:bldP spid="11" grpId="0" build="p"/>
      <p:bldP spid="12" grpId="0" build="p"/>
      <p:bldP spid="1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 descr="Blue rectangle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Oval 8" descr="Beige oval">
            <a:extLst>
              <a:ext uri="{FF2B5EF4-FFF2-40B4-BE49-F238E27FC236}">
                <a16:creationId xmlns:a16="http://schemas.microsoft.com/office/drawing/2014/main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838200" y="32995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DEMO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5</a:t>
            </a:fld>
            <a:endParaRPr lang="en-US" dirty="0"/>
          </a:p>
        </p:txBody>
      </p:sp>
      <p:sp>
        <p:nvSpPr>
          <p:cNvPr id="11" name="object 5" descr="Beige rectangle">
            <a:extLst>
              <a:ext uri="{FF2B5EF4-FFF2-40B4-BE49-F238E27FC236}">
                <a16:creationId xmlns:a16="http://schemas.microsoft.com/office/drawing/2014/main" id="{B07BA1F9-2C19-4C07-B29B-18B9FBCC4755}"/>
              </a:ext>
            </a:extLst>
          </p:cNvPr>
          <p:cNvSpPr/>
          <p:nvPr/>
        </p:nvSpPr>
        <p:spPr bwMode="white">
          <a:xfrm>
            <a:off x="947607" y="1324564"/>
            <a:ext cx="4536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6C50DADC-73CD-A953-5770-1C0D1CC93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07" y="1655519"/>
            <a:ext cx="2687210" cy="47496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F59EBD-DD1C-E92A-90C1-1A7A2A1084C4}"/>
              </a:ext>
            </a:extLst>
          </p:cNvPr>
          <p:cNvSpPr txBox="1"/>
          <p:nvPr/>
        </p:nvSpPr>
        <p:spPr>
          <a:xfrm>
            <a:off x="3983426" y="1655519"/>
            <a:ext cx="75249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>
                <a:solidFill>
                  <a:schemeClr val="bg1"/>
                </a:solidFill>
                <a:latin typeface="+mj-lt"/>
                <a:ea typeface="+mj-ea"/>
                <a:cs typeface="+mj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https://mole-doctor.herokuapp.com/</a:t>
            </a:r>
            <a:endParaRPr lang="nl-NL" sz="32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endParaRPr lang="nl-N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4CC6D51-8E51-9AD3-DBF3-6AE2F03DC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469" y="2635923"/>
            <a:ext cx="2807906" cy="3721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367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with long hair&#10;&#10;Description automatically generated with medium confidence">
            <a:extLst>
              <a:ext uri="{FF2B5EF4-FFF2-40B4-BE49-F238E27FC236}">
                <a16:creationId xmlns:a16="http://schemas.microsoft.com/office/drawing/2014/main" id="{62138F8F-E28E-66A5-ED7B-5C1C7F120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3690" cy="68580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-1" y="1341439"/>
            <a:ext cx="6249799" cy="4140200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100"/>
              </a:spcBef>
              <a:buFont typeface="Arial" panose="020B0604020202020204" pitchFamily="34" charset="0"/>
              <a:buNone/>
            </a:pPr>
            <a:r>
              <a:rPr lang="en-US" sz="2500" b="1" i="1" spc="6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Frédèrick Franck</a:t>
            </a:r>
            <a:endParaRPr lang="en-US" sz="2500" b="1" i="1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cs typeface="Arial"/>
            </a:endParaRPr>
          </a:p>
          <a:p>
            <a:pPr marL="0" marR="5080" indent="0">
              <a:buFont typeface="Arial" panose="020B0604020202020204" pitchFamily="34" charset="0"/>
              <a:buNone/>
            </a:pPr>
            <a:r>
              <a:rPr lang="en-US" sz="2500" b="1" i="1" spc="7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https://www.linkedin.com/in/</a:t>
            </a:r>
            <a:r>
              <a:rPr lang="en-US" sz="2500" b="1" i="1" spc="70" dirty="0" err="1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frédèrick</a:t>
            </a:r>
            <a:r>
              <a:rPr lang="en-US" sz="2500" b="1" i="1" spc="7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-franck/</a:t>
            </a:r>
            <a:endParaRPr lang="en-US" sz="2500" b="1" i="1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cs typeface="Arial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en-US" sz="2500" b="1" dirty="0">
              <a:solidFill>
                <a:schemeClr val="bg2">
                  <a:alpha val="50000"/>
                </a:schemeClr>
              </a:solidFill>
            </a:endParaRPr>
          </a:p>
        </p:txBody>
      </p:sp>
      <p:sp>
        <p:nvSpPr>
          <p:cNvPr id="6" name="object 6" descr="Beige rectangle">
            <a:extLst>
              <a:ext uri="{FF2B5EF4-FFF2-40B4-BE49-F238E27FC236}">
                <a16:creationId xmlns:a16="http://schemas.microsoft.com/office/drawing/2014/main" id="{B0C70F64-F3E5-413B-AF4F-E15CE944B761}"/>
              </a:ext>
            </a:extLst>
          </p:cNvPr>
          <p:cNvSpPr/>
          <p:nvPr/>
        </p:nvSpPr>
        <p:spPr bwMode="ltGray">
          <a:xfrm>
            <a:off x="931203" y="2894901"/>
            <a:ext cx="4176000" cy="0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838200" y="1701559"/>
            <a:ext cx="4859215" cy="1325563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THANK YOU!</a:t>
            </a:r>
            <a:endParaRPr lang="en-US" sz="5000" dirty="0"/>
          </a:p>
        </p:txBody>
      </p:sp>
      <p:pic>
        <p:nvPicPr>
          <p:cNvPr id="11" name="Graphic 10" descr="Person icon">
            <a:extLst>
              <a:ext uri="{FF2B5EF4-FFF2-40B4-BE49-F238E27FC236}">
                <a16:creationId xmlns:a16="http://schemas.microsoft.com/office/drawing/2014/main" id="{623730AD-04DB-4D31-90B9-486007BC48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5237" y="3470503"/>
            <a:ext cx="342900" cy="352425"/>
          </a:xfrm>
          <a:prstGeom prst="rect">
            <a:avLst/>
          </a:prstGeom>
        </p:spPr>
      </p:pic>
      <p:pic>
        <p:nvPicPr>
          <p:cNvPr id="12" name="Graphic 11" descr="Mail icon">
            <a:extLst>
              <a:ext uri="{FF2B5EF4-FFF2-40B4-BE49-F238E27FC236}">
                <a16:creationId xmlns:a16="http://schemas.microsoft.com/office/drawing/2014/main" id="{A19DD78C-1BBA-435D-AB9C-910A5A3B50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1203" y="4024986"/>
            <a:ext cx="342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5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23188392_Professional services pitch deck_SL_V1.potx" id="{A16A60D7-542B-43C6-BB27-7BA8168B4019}" vid="{8C6CFC53-4DED-4518-8264-5814B6A371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2DAF9E5-DED4-4A50-A81B-4CC218A03F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DD087A-3273-4D74-8700-4C8E2BE507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71946EF-A3EA-4ECB-8D9A-56C36FFF40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Professional services pitch deck</Template>
  <TotalTime>28</TotalTime>
  <Words>212</Words>
  <Application>Microsoft Office PowerPoint</Application>
  <PresentationFormat>Widescreen</PresentationFormat>
  <Paragraphs>43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</vt:lpstr>
      <vt:lpstr>Calibri</vt:lpstr>
      <vt:lpstr>Gill Sans MT</vt:lpstr>
      <vt:lpstr>Office Theme</vt:lpstr>
      <vt:lpstr>Mole Doctor</vt:lpstr>
      <vt:lpstr>Mole Classification</vt:lpstr>
      <vt:lpstr>Solution </vt:lpstr>
      <vt:lpstr>Classification AI</vt:lpstr>
      <vt:lpstr>DEMO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Mole Doctor</dc:title>
  <dc:creator>frederick franck</dc:creator>
  <cp:lastModifiedBy>frederick franck</cp:lastModifiedBy>
  <cp:revision>1</cp:revision>
  <dcterms:created xsi:type="dcterms:W3CDTF">2022-05-25T11:00:21Z</dcterms:created>
  <dcterms:modified xsi:type="dcterms:W3CDTF">2022-05-25T11:28:46Z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